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54" r:id="rId1"/>
  </p:sldMasterIdLst>
  <p:notesMasterIdLst>
    <p:notesMasterId r:id="rId88"/>
  </p:notesMasterIdLst>
  <p:sldIdLst>
    <p:sldId id="256" r:id="rId2"/>
    <p:sldId id="434" r:id="rId3"/>
    <p:sldId id="373" r:id="rId4"/>
    <p:sldId id="374" r:id="rId5"/>
    <p:sldId id="394" r:id="rId6"/>
    <p:sldId id="395" r:id="rId7"/>
    <p:sldId id="326" r:id="rId8"/>
    <p:sldId id="383" r:id="rId9"/>
    <p:sldId id="384" r:id="rId10"/>
    <p:sldId id="385" r:id="rId11"/>
    <p:sldId id="386" r:id="rId12"/>
    <p:sldId id="387" r:id="rId13"/>
    <p:sldId id="388" r:id="rId14"/>
    <p:sldId id="389" r:id="rId15"/>
    <p:sldId id="390" r:id="rId16"/>
    <p:sldId id="391" r:id="rId17"/>
    <p:sldId id="393" r:id="rId18"/>
    <p:sldId id="392" r:id="rId19"/>
    <p:sldId id="396" r:id="rId20"/>
    <p:sldId id="259" r:id="rId21"/>
    <p:sldId id="260" r:id="rId22"/>
    <p:sldId id="372" r:id="rId23"/>
    <p:sldId id="315" r:id="rId24"/>
    <p:sldId id="378" r:id="rId25"/>
    <p:sldId id="379" r:id="rId26"/>
    <p:sldId id="380" r:id="rId27"/>
    <p:sldId id="381" r:id="rId28"/>
    <p:sldId id="382" r:id="rId29"/>
    <p:sldId id="397" r:id="rId30"/>
    <p:sldId id="398" r:id="rId31"/>
    <p:sldId id="318" r:id="rId32"/>
    <p:sldId id="399" r:id="rId33"/>
    <p:sldId id="400" r:id="rId34"/>
    <p:sldId id="401" r:id="rId35"/>
    <p:sldId id="402" r:id="rId36"/>
    <p:sldId id="262" r:id="rId37"/>
    <p:sldId id="316" r:id="rId38"/>
    <p:sldId id="319" r:id="rId39"/>
    <p:sldId id="403" r:id="rId40"/>
    <p:sldId id="405" r:id="rId41"/>
    <p:sldId id="404" r:id="rId42"/>
    <p:sldId id="408" r:id="rId43"/>
    <p:sldId id="409" r:id="rId44"/>
    <p:sldId id="410" r:id="rId45"/>
    <p:sldId id="322" r:id="rId46"/>
    <p:sldId id="267" r:id="rId47"/>
    <p:sldId id="268" r:id="rId48"/>
    <p:sldId id="412" r:id="rId49"/>
    <p:sldId id="413" r:id="rId50"/>
    <p:sldId id="414" r:id="rId51"/>
    <p:sldId id="407" r:id="rId52"/>
    <p:sldId id="271" r:id="rId53"/>
    <p:sldId id="325" r:id="rId54"/>
    <p:sldId id="272" r:id="rId55"/>
    <p:sldId id="273" r:id="rId56"/>
    <p:sldId id="320" r:id="rId57"/>
    <p:sldId id="416" r:id="rId58"/>
    <p:sldId id="417" r:id="rId59"/>
    <p:sldId id="418" r:id="rId60"/>
    <p:sldId id="419" r:id="rId61"/>
    <p:sldId id="327" r:id="rId62"/>
    <p:sldId id="333" r:id="rId63"/>
    <p:sldId id="420" r:id="rId64"/>
    <p:sldId id="421" r:id="rId65"/>
    <p:sldId id="422" r:id="rId66"/>
    <p:sldId id="430" r:id="rId67"/>
    <p:sldId id="431" r:id="rId68"/>
    <p:sldId id="432" r:id="rId69"/>
    <p:sldId id="335" r:id="rId70"/>
    <p:sldId id="338" r:id="rId71"/>
    <p:sldId id="340" r:id="rId72"/>
    <p:sldId id="342" r:id="rId73"/>
    <p:sldId id="339" r:id="rId74"/>
    <p:sldId id="343" r:id="rId75"/>
    <p:sldId id="427" r:id="rId76"/>
    <p:sldId id="428" r:id="rId77"/>
    <p:sldId id="349" r:id="rId78"/>
    <p:sldId id="429" r:id="rId79"/>
    <p:sldId id="423" r:id="rId80"/>
    <p:sldId id="424" r:id="rId81"/>
    <p:sldId id="346" r:id="rId82"/>
    <p:sldId id="425" r:id="rId83"/>
    <p:sldId id="433" r:id="rId84"/>
    <p:sldId id="365" r:id="rId85"/>
    <p:sldId id="426" r:id="rId86"/>
    <p:sldId id="366" r:id="rId8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6" userDrawn="1">
          <p15:clr>
            <a:srgbClr val="A4A3A4"/>
          </p15:clr>
        </p15:guide>
        <p15:guide id="2" pos="386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9D75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78"/>
    <p:restoredTop sz="94674"/>
  </p:normalViewPr>
  <p:slideViewPr>
    <p:cSldViewPr snapToGrid="0" snapToObjects="1" showGuides="1">
      <p:cViewPr>
        <p:scale>
          <a:sx n="100" d="100"/>
          <a:sy n="100" d="100"/>
        </p:scale>
        <p:origin x="224" y="144"/>
      </p:cViewPr>
      <p:guideLst>
        <p:guide orient="horz" pos="2136"/>
        <p:guide pos="386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viewProps" Target="viewProps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notesMaster" Target="notesMasters/notesMaster1.xml"/><Relationship Id="rId9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ableStyles" Target="tableStyle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ABF7EC-22FA-B246-9ED2-6EB08C8ABC53}" type="datetimeFigureOut">
              <a:rPr lang="en-US" smtClean="0"/>
              <a:t>1/26/18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D3987A-74E1-BA49-8B8E-2391856A87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380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kbroman.org/steps2rr/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Daniel Kaplan, a professor in Mathematics &amp; Computer Science, Macalester College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D3987A-74E1-BA49-8B8E-2391856A87A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700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Have we seen a similar effect from a similar exposure?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D3987A-74E1-BA49-8B8E-2391856A87A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3438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800"/>
              <a:t>#SASGF</a:t>
            </a:r>
            <a:endParaRPr lang="en-US"/>
          </a:p>
          <a:p>
            <a:r>
              <a:rPr lang="en-US"/>
              <a:t>Copyright © 2016, SAS Institute Inc. All rights reserved.</a:t>
            </a:r>
            <a:endParaRPr lang="en-US" sz="1200" dirty="0">
              <a:latin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F3AC1AB-A7A8-4DFF-B258-11ED19841263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53424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800"/>
              <a:t>#SASGF</a:t>
            </a:r>
            <a:endParaRPr lang="en-US"/>
          </a:p>
          <a:p>
            <a:r>
              <a:rPr lang="en-US"/>
              <a:t>Copyright © 2016, SAS Institute Inc. All rights reserved.</a:t>
            </a:r>
            <a:endParaRPr lang="en-US" sz="1200" dirty="0">
              <a:latin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F3AC1AB-A7A8-4DFF-B258-11ED19841263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00998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800"/>
              <a:t>#SASGF</a:t>
            </a:r>
            <a:endParaRPr lang="en-US"/>
          </a:p>
          <a:p>
            <a:r>
              <a:rPr lang="en-US"/>
              <a:t>Copyright © 2016, SAS Institute Inc. All rights reserved.</a:t>
            </a:r>
            <a:endParaRPr lang="en-US" sz="1200" dirty="0">
              <a:latin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F3AC1AB-A7A8-4DFF-B258-11ED19841263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95029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800"/>
              <a:t>#SASGF</a:t>
            </a:r>
            <a:endParaRPr lang="en-US"/>
          </a:p>
          <a:p>
            <a:r>
              <a:rPr lang="en-US"/>
              <a:t>Copyright © 2016, SAS Institute Inc. All rights reserved.</a:t>
            </a:r>
            <a:endParaRPr lang="en-US" sz="1200" dirty="0">
              <a:latin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F3AC1AB-A7A8-4DFF-B258-11ED19841263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33242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800"/>
              <a:t>#SASGF</a:t>
            </a:r>
            <a:endParaRPr lang="en-US"/>
          </a:p>
          <a:p>
            <a:r>
              <a:rPr lang="en-US"/>
              <a:t>Copyright © 2016, SAS Institute Inc. All rights reserved.</a:t>
            </a:r>
            <a:endParaRPr lang="en-US" sz="1200" dirty="0">
              <a:latin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F3AC1AB-A7A8-4DFF-B258-11ED19841263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20050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800"/>
              <a:t>#SASGF</a:t>
            </a:r>
            <a:endParaRPr lang="en-US"/>
          </a:p>
          <a:p>
            <a:r>
              <a:rPr lang="en-US"/>
              <a:t>Copyright © 2016, SAS Institute Inc. All rights reserved.</a:t>
            </a:r>
            <a:endParaRPr lang="en-US" sz="1200" dirty="0">
              <a:latin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F3AC1AB-A7A8-4DFF-B258-11ED19841263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32968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800"/>
              <a:t>#SASGF</a:t>
            </a:r>
            <a:endParaRPr lang="en-US"/>
          </a:p>
          <a:p>
            <a:r>
              <a:rPr lang="en-US"/>
              <a:t>Copyright © 2016, SAS Institute Inc. All rights reserved.</a:t>
            </a:r>
            <a:endParaRPr lang="en-US" sz="1200" dirty="0">
              <a:latin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F3AC1AB-A7A8-4DFF-B258-11ED19841263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14651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800"/>
              <a:t>#SASGF</a:t>
            </a:r>
            <a:endParaRPr lang="en-US"/>
          </a:p>
          <a:p>
            <a:r>
              <a:rPr lang="en-US"/>
              <a:t>Copyright © 2016, SAS Institute Inc. All rights reserved.</a:t>
            </a:r>
            <a:endParaRPr lang="en-US" sz="1200" dirty="0">
              <a:latin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F3AC1AB-A7A8-4DFF-B258-11ED19841263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937133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800"/>
              <a:t>#SASGF</a:t>
            </a:r>
            <a:endParaRPr lang="en-US"/>
          </a:p>
          <a:p>
            <a:r>
              <a:rPr lang="en-US"/>
              <a:t>Copyright © 2016, SAS Institute Inc. All rights reserved.</a:t>
            </a:r>
            <a:endParaRPr lang="en-US" sz="1200" dirty="0">
              <a:latin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F3AC1AB-A7A8-4DFF-B258-11ED19841263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54544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Sir Austin Bradford Hill, a statistician and epidemiologist, created a list of guidelines for evaluating whether there is evidence of a causal relationship.[1] He determined the following aspects of associations ought to be considered when assessing causality. 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D3987A-74E1-BA49-8B8E-2391856A87A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4496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800"/>
              <a:t>#SASGF</a:t>
            </a:r>
            <a:endParaRPr lang="en-US"/>
          </a:p>
          <a:p>
            <a:r>
              <a:rPr lang="en-US"/>
              <a:t>Copyright © 2016, SAS Institute Inc. All rights reserved.</a:t>
            </a:r>
            <a:endParaRPr lang="en-US" sz="1200" dirty="0">
              <a:latin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F3AC1AB-A7A8-4DFF-B258-11ED19841263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656938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800"/>
              <a:t>#SASGF</a:t>
            </a:r>
            <a:endParaRPr lang="en-US"/>
          </a:p>
          <a:p>
            <a:r>
              <a:rPr lang="en-US"/>
              <a:t>Copyright © 2016, SAS Institute Inc. All rights reserved.</a:t>
            </a:r>
            <a:endParaRPr lang="en-US" sz="1200" dirty="0">
              <a:latin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F3AC1AB-A7A8-4DFF-B258-11ED19841263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770976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800"/>
              <a:t>#SASGF</a:t>
            </a:r>
            <a:endParaRPr lang="en-US"/>
          </a:p>
          <a:p>
            <a:r>
              <a:rPr lang="en-US"/>
              <a:t>Copyright © 2016, SAS Institute Inc. All rights reserved.</a:t>
            </a:r>
            <a:endParaRPr lang="en-US" sz="1200" dirty="0">
              <a:latin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F3AC1AB-A7A8-4DFF-B258-11ED19841263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27406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D3987A-74E1-BA49-8B8E-2391856A87A9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97086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800"/>
              <a:t>#SASGF</a:t>
            </a:r>
            <a:endParaRPr lang="en-US"/>
          </a:p>
          <a:p>
            <a:r>
              <a:rPr lang="en-US"/>
              <a:t>Copyright © 2016, SAS Institute Inc. All rights reserved.</a:t>
            </a:r>
            <a:endParaRPr lang="en-US" sz="1200" dirty="0">
              <a:latin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F3AC1AB-A7A8-4DFF-B258-11ED19841263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292465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800"/>
              <a:t>#SASGF</a:t>
            </a:r>
            <a:endParaRPr lang="en-US"/>
          </a:p>
          <a:p>
            <a:r>
              <a:rPr lang="en-US"/>
              <a:t>Copyright © 2016, SAS Institute Inc. All rights reserved.</a:t>
            </a:r>
            <a:endParaRPr lang="en-US" sz="1200" dirty="0">
              <a:latin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F3AC1AB-A7A8-4DFF-B258-11ED19841263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084658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800"/>
              <a:t>#SASGF</a:t>
            </a:r>
            <a:endParaRPr lang="en-US"/>
          </a:p>
          <a:p>
            <a:r>
              <a:rPr lang="en-US"/>
              <a:t>Copyright © 2016, SAS Institute Inc. All rights reserved.</a:t>
            </a:r>
            <a:endParaRPr lang="en-US" sz="1200" dirty="0">
              <a:latin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F3AC1AB-A7A8-4DFF-B258-11ED19841263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11090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800"/>
              <a:t>#SASGF</a:t>
            </a:r>
            <a:endParaRPr lang="en-US"/>
          </a:p>
          <a:p>
            <a:r>
              <a:rPr lang="en-US"/>
              <a:t>Copyright © 2016, SAS Institute Inc. All rights reserved.</a:t>
            </a:r>
            <a:endParaRPr lang="en-US" sz="1200" dirty="0">
              <a:latin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F3AC1AB-A7A8-4DFF-B258-11ED19841263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2221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800"/>
              <a:t>#SASGF</a:t>
            </a:r>
            <a:endParaRPr lang="en-US"/>
          </a:p>
          <a:p>
            <a:r>
              <a:rPr lang="en-US"/>
              <a:t>Copyright © 2016, SAS Institute Inc. All rights reserved.</a:t>
            </a:r>
            <a:endParaRPr lang="en-US" sz="1200" dirty="0">
              <a:latin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F3AC1AB-A7A8-4DFF-B258-11ED19841263}" type="slidenum">
              <a:rPr lang="en-US" smtClean="0"/>
              <a:pPr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265007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800"/>
              <a:t>#SASGF</a:t>
            </a:r>
            <a:endParaRPr lang="en-US"/>
          </a:p>
          <a:p>
            <a:r>
              <a:rPr lang="en-US"/>
              <a:t>Copyright © 2016, SAS Institute Inc. All rights reserved.</a:t>
            </a:r>
            <a:endParaRPr lang="en-US" sz="1200" dirty="0">
              <a:latin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F3AC1AB-A7A8-4DFF-B258-11ED19841263}" type="slidenum">
              <a:rPr lang="en-US" smtClean="0"/>
              <a:pPr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07436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Hilary </a:t>
            </a:r>
            <a:r>
              <a:rPr lang="en-US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Parker&amp;Roger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Peng’s Not So Standard Deviations Episode 28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D3987A-74E1-BA49-8B8E-2391856A87A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75646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800"/>
              <a:t>#SASGF</a:t>
            </a:r>
            <a:endParaRPr lang="en-US"/>
          </a:p>
          <a:p>
            <a:r>
              <a:rPr lang="en-US"/>
              <a:t>Copyright © 2016, SAS Institute Inc. All rights reserved.</a:t>
            </a:r>
            <a:endParaRPr lang="en-US" sz="1200" dirty="0">
              <a:latin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F3AC1AB-A7A8-4DFF-B258-11ED19841263}" type="slidenum">
              <a:rPr lang="en-US" smtClean="0"/>
              <a:pPr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48413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D3987A-74E1-BA49-8B8E-2391856A87A9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7728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 big is the effect you are seeing?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Note: Hill suggests that huge effects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suggest causality, however this does not mean small effects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cannot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D3987A-74E1-BA49-8B8E-2391856A87A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8265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is essentially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reproducibility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&amp;replicability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 your analysis be reproduced?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Has anyone been able to replicate your findings?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D3987A-74E1-BA49-8B8E-2391856A87A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3543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 the association be pinpointed to a specific cause with no other plausible explanation?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 appreciate Hill’s caveat here,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“if specificity exists we may be able to draw conclusions without hesitation; if it is not apparent, we are not thereby necessarily left sitting irresolutely on the fence.”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D3987A-74E1-BA49-8B8E-2391856A87A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3791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Does the timeline make sense?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general, the exposure ought to come before the outcome it is said to cause.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D3987A-74E1-BA49-8B8E-2391856A87A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2849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wording of this point makes it a bit difficult to untangle from the medical application, but generally this refers to a dose effect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Does increasing an exposure yield a change in the outcome.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D3987A-74E1-BA49-8B8E-2391856A87A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2562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Similar to plausibility, is there a logical argument that can be made by/to experts in the field regarding causality.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Does it fit into the understanding of the field (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authors note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this should have caveats too…the field could be wrong).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D3987A-74E1-BA49-8B8E-2391856A87A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1900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DE9D5-7B5D-8E47-98FE-CA78FC28B526}" type="datetimeFigureOut">
              <a:rPr lang="en-US" smtClean="0"/>
              <a:t>1/26/18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71FBE-9427-F048-8171-3C8E4E61267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DE9D5-7B5D-8E47-98FE-CA78FC28B526}" type="datetimeFigureOut">
              <a:rPr lang="en-US" smtClean="0"/>
              <a:t>1/26/18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71FBE-9427-F048-8171-3C8E4E61267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DE9D5-7B5D-8E47-98FE-CA78FC28B526}" type="datetimeFigureOut">
              <a:rPr lang="en-US" smtClean="0"/>
              <a:t>1/26/18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71FBE-9427-F048-8171-3C8E4E61267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DE9D5-7B5D-8E47-98FE-CA78FC28B526}" type="datetimeFigureOut">
              <a:rPr lang="en-US" smtClean="0"/>
              <a:t>1/26/18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71FBE-9427-F048-8171-3C8E4E61267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DE9D5-7B5D-8E47-98FE-CA78FC28B526}" type="datetimeFigureOut">
              <a:rPr lang="en-US" smtClean="0"/>
              <a:t>1/26/18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71FBE-9427-F048-8171-3C8E4E61267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DE9D5-7B5D-8E47-98FE-CA78FC28B526}" type="datetimeFigureOut">
              <a:rPr lang="en-US" smtClean="0"/>
              <a:t>1/26/18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71FBE-9427-F048-8171-3C8E4E61267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DE9D5-7B5D-8E47-98FE-CA78FC28B526}" type="datetimeFigureOut">
              <a:rPr lang="en-US" smtClean="0"/>
              <a:t>1/26/18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71FBE-9427-F048-8171-3C8E4E61267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DE9D5-7B5D-8E47-98FE-CA78FC28B526}" type="datetimeFigureOut">
              <a:rPr lang="en-US" smtClean="0"/>
              <a:t>1/26/18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71FBE-9427-F048-8171-3C8E4E61267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DE9D5-7B5D-8E47-98FE-CA78FC28B526}" type="datetimeFigureOut">
              <a:rPr lang="en-US" smtClean="0"/>
              <a:t>1/26/18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71FBE-9427-F048-8171-3C8E4E61267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DE9D5-7B5D-8E47-98FE-CA78FC28B526}" type="datetimeFigureOut">
              <a:rPr lang="en-US" smtClean="0"/>
              <a:t>1/26/18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71FBE-9427-F048-8171-3C8E4E61267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DE9D5-7B5D-8E47-98FE-CA78FC28B526}" type="datetimeFigureOut">
              <a:rPr lang="en-US" smtClean="0"/>
              <a:t>1/26/18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71FBE-9427-F048-8171-3C8E4E61267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FDE9D5-7B5D-8E47-98FE-CA78FC28B526}" type="datetimeFigureOut">
              <a:rPr lang="en-US" smtClean="0"/>
              <a:t>1/26/18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cap="small" spc="3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Data Day Texas 2018 </a:t>
            </a:r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471FBE-9427-F048-8171-3C8E4E61267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A392F2D-3435-CB4E-8F7B-EA5AF796A3FB}"/>
              </a:ext>
            </a:extLst>
          </p:cNvPr>
          <p:cNvSpPr/>
          <p:nvPr userDrawn="1"/>
        </p:nvSpPr>
        <p:spPr>
          <a:xfrm>
            <a:off x="4538228" y="6356350"/>
            <a:ext cx="31155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kern="0" cap="small" spc="300" baseline="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Data Day Texas 2018</a:t>
            </a:r>
          </a:p>
        </p:txBody>
      </p:sp>
    </p:spTree>
    <p:extLst>
      <p:ext uri="{BB962C8B-B14F-4D97-AF65-F5344CB8AC3E}">
        <p14:creationId xmlns:p14="http://schemas.microsoft.com/office/powerpoint/2010/main" val="2536918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5" r:id="rId1"/>
    <p:sldLayoutId id="2147483856" r:id="rId2"/>
    <p:sldLayoutId id="2147483857" r:id="rId3"/>
    <p:sldLayoutId id="2147483858" r:id="rId4"/>
    <p:sldLayoutId id="2147483859" r:id="rId5"/>
    <p:sldLayoutId id="2147483860" r:id="rId6"/>
    <p:sldLayoutId id="2147483861" r:id="rId7"/>
    <p:sldLayoutId id="2147483862" r:id="rId8"/>
    <p:sldLayoutId id="2147483863" r:id="rId9"/>
    <p:sldLayoutId id="2147483864" r:id="rId10"/>
    <p:sldLayoutId id="214748386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tiff"/><Relationship Id="rId3" Type="http://schemas.openxmlformats.org/officeDocument/2006/relationships/image" Target="../media/image20.tiff"/><Relationship Id="rId7" Type="http://schemas.openxmlformats.org/officeDocument/2006/relationships/image" Target="../media/image23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22.png"/><Relationship Id="rId4" Type="http://schemas.openxmlformats.org/officeDocument/2006/relationships/image" Target="../media/image21.tiff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tiff"/><Relationship Id="rId3" Type="http://schemas.openxmlformats.org/officeDocument/2006/relationships/image" Target="../media/image20.tiff"/><Relationship Id="rId7" Type="http://schemas.openxmlformats.org/officeDocument/2006/relationships/image" Target="../media/image23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22.png"/><Relationship Id="rId4" Type="http://schemas.openxmlformats.org/officeDocument/2006/relationships/image" Target="../media/image21.tif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tiff"/><Relationship Id="rId3" Type="http://schemas.openxmlformats.org/officeDocument/2006/relationships/image" Target="../media/image20.tiff"/><Relationship Id="rId7" Type="http://schemas.openxmlformats.org/officeDocument/2006/relationships/image" Target="../media/image23.tif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22.png"/><Relationship Id="rId4" Type="http://schemas.openxmlformats.org/officeDocument/2006/relationships/image" Target="../media/image21.tiff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7" Type="http://schemas.openxmlformats.org/officeDocument/2006/relationships/image" Target="../media/image23.tif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22.png"/><Relationship Id="rId4" Type="http://schemas.openxmlformats.org/officeDocument/2006/relationships/image" Target="../media/image21.tif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7" Type="http://schemas.openxmlformats.org/officeDocument/2006/relationships/image" Target="../media/image23.tif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22.png"/><Relationship Id="rId4" Type="http://schemas.openxmlformats.org/officeDocument/2006/relationships/image" Target="../media/image21.tif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7" Type="http://schemas.openxmlformats.org/officeDocument/2006/relationships/image" Target="../media/image23.tif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tiff"/><Relationship Id="rId5" Type="http://schemas.microsoft.com/office/2007/relationships/hdphoto" Target="../media/hdphoto4.wdp"/><Relationship Id="rId4" Type="http://schemas.openxmlformats.org/officeDocument/2006/relationships/image" Target="../media/image22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LucyStats/status/918179495605129221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7" Type="http://schemas.openxmlformats.org/officeDocument/2006/relationships/image" Target="../media/image23.tif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tiff"/><Relationship Id="rId5" Type="http://schemas.microsoft.com/office/2007/relationships/hdphoto" Target="../media/hdphoto4.wdp"/><Relationship Id="rId4" Type="http://schemas.openxmlformats.org/officeDocument/2006/relationships/image" Target="../media/image2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7" Type="http://schemas.openxmlformats.org/officeDocument/2006/relationships/image" Target="../media/image23.tif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tiff"/><Relationship Id="rId5" Type="http://schemas.microsoft.com/office/2007/relationships/hdphoto" Target="../media/hdphoto4.wdp"/><Relationship Id="rId4" Type="http://schemas.openxmlformats.org/officeDocument/2006/relationships/image" Target="../media/image2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7" Type="http://schemas.openxmlformats.org/officeDocument/2006/relationships/image" Target="../media/image23.tif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tiff"/><Relationship Id="rId5" Type="http://schemas.microsoft.com/office/2007/relationships/hdphoto" Target="../media/hdphoto4.wdp"/><Relationship Id="rId4" Type="http://schemas.openxmlformats.org/officeDocument/2006/relationships/image" Target="../media/image2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7" Type="http://schemas.openxmlformats.org/officeDocument/2006/relationships/image" Target="../media/image23.tif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tiff"/><Relationship Id="rId5" Type="http://schemas.microsoft.com/office/2007/relationships/hdphoto" Target="../media/hdphoto4.wdp"/><Relationship Id="rId4" Type="http://schemas.openxmlformats.org/officeDocument/2006/relationships/image" Target="../media/image22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twitter.com/drob/status/877967479640776704" TargetMode="Externa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hyperlink" Target="http://doi.org/10.1093/ije/dyp289" TargetMode="Externa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Making Causal Claims as a Data Scientist: Tips and Tricks Using 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pc="3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Lucy D’Agostino McGowan</a:t>
            </a:r>
          </a:p>
        </p:txBody>
      </p:sp>
    </p:spTree>
    <p:extLst>
      <p:ext uri="{BB962C8B-B14F-4D97-AF65-F5344CB8AC3E}">
        <p14:creationId xmlns:p14="http://schemas.microsoft.com/office/powerpoint/2010/main" val="2741059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C75841E-CD44-6246-BBE9-8C71A6C7C485}"/>
              </a:ext>
            </a:extLst>
          </p:cNvPr>
          <p:cNvSpPr txBox="1"/>
          <p:nvPr/>
        </p:nvSpPr>
        <p:spPr>
          <a:xfrm>
            <a:off x="914400" y="4607461"/>
            <a:ext cx="583951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>
                <a:solidFill>
                  <a:schemeClr val="bg1"/>
                </a:solidFill>
                <a:latin typeface="Franklin Gothic Heavy" panose="020B0603020102020204" pitchFamily="34" charset="0"/>
              </a:rPr>
              <a:t>Strength</a:t>
            </a:r>
            <a:endParaRPr lang="en-US" b="1" dirty="0">
              <a:solidFill>
                <a:schemeClr val="bg1"/>
              </a:solidFill>
              <a:latin typeface="Franklin Gothic Heavy" panose="020B06030201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A2AB82-8F71-F54B-99A1-3060D8F469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5791" y="1511300"/>
            <a:ext cx="9056255" cy="26924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0D89318-EDC2-5E4D-9048-22BD6F4FB87B}"/>
              </a:ext>
            </a:extLst>
          </p:cNvPr>
          <p:cNvSpPr/>
          <p:nvPr/>
        </p:nvSpPr>
        <p:spPr>
          <a:xfrm>
            <a:off x="8966412" y="4203700"/>
            <a:ext cx="23156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Lucida"/>
              </a:rPr>
              <a:t>https://</a:t>
            </a:r>
            <a:r>
              <a:rPr lang="en-US" dirty="0" err="1">
                <a:solidFill>
                  <a:schemeClr val="bg1"/>
                </a:solidFill>
                <a:latin typeface="Lucida"/>
              </a:rPr>
              <a:t>xkcd.com</a:t>
            </a:r>
            <a:r>
              <a:rPr lang="en-US" dirty="0">
                <a:solidFill>
                  <a:schemeClr val="bg1"/>
                </a:solidFill>
                <a:latin typeface="Lucida"/>
              </a:rPr>
              <a:t>/539/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23640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9A7A8A6-5DF0-8048-865D-D201204D86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016" y="317500"/>
            <a:ext cx="2993768" cy="56515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ADE66A9-4F43-8C47-9466-5C9B67080AEC}"/>
              </a:ext>
            </a:extLst>
          </p:cNvPr>
          <p:cNvSpPr/>
          <p:nvPr/>
        </p:nvSpPr>
        <p:spPr>
          <a:xfrm>
            <a:off x="709083" y="5924550"/>
            <a:ext cx="23156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Lucida"/>
              </a:rPr>
              <a:t>https://</a:t>
            </a:r>
            <a:r>
              <a:rPr lang="en-US" dirty="0" err="1">
                <a:solidFill>
                  <a:schemeClr val="bg1"/>
                </a:solidFill>
                <a:latin typeface="Lucida"/>
              </a:rPr>
              <a:t>xkcd.com</a:t>
            </a:r>
            <a:r>
              <a:rPr lang="en-US" dirty="0">
                <a:solidFill>
                  <a:schemeClr val="bg1"/>
                </a:solidFill>
                <a:latin typeface="Lucida"/>
              </a:rPr>
              <a:t>/242/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6151FF-1635-3140-A6C4-C4818525CE86}"/>
              </a:ext>
            </a:extLst>
          </p:cNvPr>
          <p:cNvSpPr txBox="1"/>
          <p:nvPr/>
        </p:nvSpPr>
        <p:spPr>
          <a:xfrm>
            <a:off x="3563150" y="604619"/>
            <a:ext cx="691434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>
                <a:solidFill>
                  <a:schemeClr val="bg1"/>
                </a:solidFill>
                <a:latin typeface="Franklin Gothic Heavy" panose="020B0603020102020204" pitchFamily="34" charset="0"/>
              </a:rPr>
              <a:t>Consistency</a:t>
            </a:r>
            <a:endParaRPr lang="en-US" b="1" dirty="0">
              <a:solidFill>
                <a:schemeClr val="bg1"/>
              </a:solidFill>
              <a:latin typeface="Franklin Gothic Heavy" panose="020B06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65319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88BD93F-7D1A-2440-82EA-522E2A760F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7550" y="530254"/>
            <a:ext cx="3517900" cy="547049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E0665B6-0267-4148-83F5-7F82ADC1D529}"/>
              </a:ext>
            </a:extLst>
          </p:cNvPr>
          <p:cNvSpPr/>
          <p:nvPr/>
        </p:nvSpPr>
        <p:spPr>
          <a:xfrm>
            <a:off x="7583724" y="6000750"/>
            <a:ext cx="24855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Lucida"/>
              </a:rPr>
              <a:t> https://</a:t>
            </a:r>
            <a:r>
              <a:rPr lang="en-US" dirty="0" err="1">
                <a:solidFill>
                  <a:schemeClr val="bg1"/>
                </a:solidFill>
                <a:latin typeface="Lucida"/>
              </a:rPr>
              <a:t>xkcd.com</a:t>
            </a:r>
            <a:r>
              <a:rPr lang="en-US" dirty="0">
                <a:solidFill>
                  <a:schemeClr val="bg1"/>
                </a:solidFill>
                <a:latin typeface="Lucida"/>
              </a:rPr>
              <a:t>/1217/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F2F90D-617D-F44E-8DEE-01DCF0A46DFD}"/>
              </a:ext>
            </a:extLst>
          </p:cNvPr>
          <p:cNvSpPr txBox="1"/>
          <p:nvPr/>
        </p:nvSpPr>
        <p:spPr>
          <a:xfrm>
            <a:off x="469900" y="4338419"/>
            <a:ext cx="691434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>
                <a:solidFill>
                  <a:schemeClr val="bg1"/>
                </a:solidFill>
                <a:latin typeface="Franklin Gothic Heavy" panose="020B0603020102020204" pitchFamily="34" charset="0"/>
              </a:rPr>
              <a:t>Specificity</a:t>
            </a:r>
            <a:endParaRPr lang="en-US" b="1" dirty="0">
              <a:solidFill>
                <a:schemeClr val="bg1"/>
              </a:solidFill>
              <a:latin typeface="Franklin Gothic Heavy" panose="020B06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67223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3DC4654-2803-A643-B3E8-918B44A0ED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2550" y="2522494"/>
            <a:ext cx="9334500" cy="302740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FFFC282-3660-D84F-8CAD-6B3655B9A406}"/>
              </a:ext>
            </a:extLst>
          </p:cNvPr>
          <p:cNvSpPr/>
          <p:nvPr/>
        </p:nvSpPr>
        <p:spPr>
          <a:xfrm>
            <a:off x="1352550" y="5549900"/>
            <a:ext cx="23156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Lucida"/>
              </a:rPr>
              <a:t>https://</a:t>
            </a:r>
            <a:r>
              <a:rPr lang="en-US" dirty="0" err="1">
                <a:solidFill>
                  <a:schemeClr val="bg1"/>
                </a:solidFill>
                <a:latin typeface="Lucida"/>
              </a:rPr>
              <a:t>xkcd.com</a:t>
            </a:r>
            <a:r>
              <a:rPr lang="en-US" dirty="0">
                <a:solidFill>
                  <a:schemeClr val="bg1"/>
                </a:solidFill>
                <a:latin typeface="Lucida"/>
              </a:rPr>
              <a:t>/925/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459D7A-1A58-B14E-852B-8C8979E5B84E}"/>
              </a:ext>
            </a:extLst>
          </p:cNvPr>
          <p:cNvSpPr txBox="1"/>
          <p:nvPr/>
        </p:nvSpPr>
        <p:spPr>
          <a:xfrm>
            <a:off x="3103762" y="960219"/>
            <a:ext cx="583207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>
                <a:solidFill>
                  <a:schemeClr val="bg1"/>
                </a:solidFill>
                <a:latin typeface="Franklin Gothic Heavy" panose="020B0603020102020204" pitchFamily="34" charset="0"/>
              </a:rPr>
              <a:t>Temporality</a:t>
            </a:r>
            <a:endParaRPr lang="en-US" b="1" dirty="0">
              <a:solidFill>
                <a:schemeClr val="bg1"/>
              </a:solidFill>
              <a:latin typeface="Franklin Gothic Heavy" panose="020B06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29167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77C0CDB-8E94-FD41-86C8-9344ED4070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0" y="478938"/>
            <a:ext cx="6032500" cy="547736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2D79E0A-9AB2-3346-B1D0-3C88F30846C4}"/>
              </a:ext>
            </a:extLst>
          </p:cNvPr>
          <p:cNvSpPr/>
          <p:nvPr/>
        </p:nvSpPr>
        <p:spPr>
          <a:xfrm>
            <a:off x="508000" y="5956300"/>
            <a:ext cx="23156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Lucida"/>
              </a:rPr>
              <a:t>https://</a:t>
            </a:r>
            <a:r>
              <a:rPr lang="en-US" dirty="0" err="1">
                <a:solidFill>
                  <a:schemeClr val="bg1"/>
                </a:solidFill>
                <a:latin typeface="Lucida"/>
              </a:rPr>
              <a:t>xkcd.com</a:t>
            </a:r>
            <a:r>
              <a:rPr lang="en-US" dirty="0">
                <a:solidFill>
                  <a:schemeClr val="bg1"/>
                </a:solidFill>
                <a:latin typeface="Lucida"/>
              </a:rPr>
              <a:t>/323/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7A9003-3B0A-1245-9D4A-95F2B085FFD9}"/>
              </a:ext>
            </a:extLst>
          </p:cNvPr>
          <p:cNvSpPr txBox="1"/>
          <p:nvPr/>
        </p:nvSpPr>
        <p:spPr>
          <a:xfrm>
            <a:off x="6761362" y="836355"/>
            <a:ext cx="583207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>
                <a:solidFill>
                  <a:schemeClr val="bg1"/>
                </a:solidFill>
                <a:latin typeface="Franklin Gothic Heavy" panose="020B0603020102020204" pitchFamily="34" charset="0"/>
              </a:rPr>
              <a:t>Biological </a:t>
            </a:r>
          </a:p>
          <a:p>
            <a:r>
              <a:rPr lang="en-US" sz="8000" b="1" dirty="0">
                <a:solidFill>
                  <a:schemeClr val="bg1"/>
                </a:solidFill>
                <a:latin typeface="Franklin Gothic Heavy" panose="020B0603020102020204" pitchFamily="34" charset="0"/>
              </a:rPr>
              <a:t>gradient</a:t>
            </a:r>
            <a:endParaRPr lang="en-US" b="1" dirty="0">
              <a:solidFill>
                <a:schemeClr val="bg1"/>
              </a:solidFill>
              <a:latin typeface="Franklin Gothic Heavy" panose="020B06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46154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93ED96C-72D9-2448-9633-26961CAF7D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7100" y="1448594"/>
            <a:ext cx="6701971" cy="428343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FC606A5-19C8-C941-9A18-C1288F4E7EC6}"/>
              </a:ext>
            </a:extLst>
          </p:cNvPr>
          <p:cNvSpPr/>
          <p:nvPr/>
        </p:nvSpPr>
        <p:spPr>
          <a:xfrm>
            <a:off x="9123437" y="5732027"/>
            <a:ext cx="23156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Lucida"/>
              </a:rPr>
              <a:t>https://</a:t>
            </a:r>
            <a:r>
              <a:rPr lang="en-US" dirty="0" err="1">
                <a:solidFill>
                  <a:schemeClr val="bg1"/>
                </a:solidFill>
                <a:latin typeface="Lucida"/>
              </a:rPr>
              <a:t>xkcd.com</a:t>
            </a:r>
            <a:r>
              <a:rPr lang="en-US" dirty="0">
                <a:solidFill>
                  <a:schemeClr val="bg1"/>
                </a:solidFill>
                <a:latin typeface="Lucida"/>
              </a:rPr>
              <a:t>/605/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CE2F6D-F158-6A48-AD20-6442A9DFD7FE}"/>
              </a:ext>
            </a:extLst>
          </p:cNvPr>
          <p:cNvSpPr txBox="1"/>
          <p:nvPr/>
        </p:nvSpPr>
        <p:spPr>
          <a:xfrm>
            <a:off x="187725" y="125155"/>
            <a:ext cx="583207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>
                <a:solidFill>
                  <a:schemeClr val="bg1"/>
                </a:solidFill>
                <a:latin typeface="Franklin Gothic Heavy" panose="020B0603020102020204" pitchFamily="34" charset="0"/>
              </a:rPr>
              <a:t>Plausibility</a:t>
            </a:r>
            <a:endParaRPr lang="en-US" b="1" dirty="0">
              <a:solidFill>
                <a:schemeClr val="bg1"/>
              </a:solidFill>
              <a:latin typeface="Franklin Gothic Heavy" panose="020B06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46796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3C3E1A5-F01D-8E4F-9E1B-CDA593D8C5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520700"/>
            <a:ext cx="9398000" cy="30226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016BD1B-DA0A-674B-8C74-A8A653B27DE8}"/>
              </a:ext>
            </a:extLst>
          </p:cNvPr>
          <p:cNvSpPr txBox="1"/>
          <p:nvPr/>
        </p:nvSpPr>
        <p:spPr>
          <a:xfrm>
            <a:off x="3317181" y="4290755"/>
            <a:ext cx="540523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>
                <a:solidFill>
                  <a:schemeClr val="bg1"/>
                </a:solidFill>
                <a:latin typeface="Franklin Gothic Heavy" panose="020B0603020102020204" pitchFamily="34" charset="0"/>
              </a:rPr>
              <a:t>Coherence</a:t>
            </a:r>
            <a:endParaRPr lang="en-US" b="1" dirty="0">
              <a:solidFill>
                <a:schemeClr val="bg1"/>
              </a:solidFill>
              <a:latin typeface="Franklin Gothic Heavy" panose="020B06030201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031B909-D2F1-E447-A4BA-23F84292E53E}"/>
              </a:ext>
            </a:extLst>
          </p:cNvPr>
          <p:cNvSpPr/>
          <p:nvPr/>
        </p:nvSpPr>
        <p:spPr>
          <a:xfrm>
            <a:off x="8233248" y="3547695"/>
            <a:ext cx="24855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Lucida"/>
              </a:rPr>
              <a:t> https://</a:t>
            </a:r>
            <a:r>
              <a:rPr lang="en-US" dirty="0" err="1">
                <a:solidFill>
                  <a:schemeClr val="bg1"/>
                </a:solidFill>
                <a:latin typeface="Lucida"/>
              </a:rPr>
              <a:t>xkcd.com</a:t>
            </a:r>
            <a:r>
              <a:rPr lang="en-US" dirty="0">
                <a:solidFill>
                  <a:schemeClr val="bg1"/>
                </a:solidFill>
                <a:latin typeface="Lucida"/>
              </a:rPr>
              <a:t>/1170/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97708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799F25F-BF3C-1248-BF8F-E1C24BE3BBD5}"/>
              </a:ext>
            </a:extLst>
          </p:cNvPr>
          <p:cNvSpPr txBox="1"/>
          <p:nvPr/>
        </p:nvSpPr>
        <p:spPr>
          <a:xfrm>
            <a:off x="0" y="225961"/>
            <a:ext cx="583951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>
                <a:solidFill>
                  <a:schemeClr val="bg1"/>
                </a:solidFill>
                <a:latin typeface="Franklin Gothic Heavy" panose="020B0603020102020204" pitchFamily="34" charset="0"/>
              </a:rPr>
              <a:t>Analogy</a:t>
            </a:r>
            <a:endParaRPr lang="en-US" b="1" dirty="0">
              <a:solidFill>
                <a:schemeClr val="bg1"/>
              </a:solidFill>
              <a:latin typeface="Franklin Gothic Heavy" panose="020B06030201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398368-3745-8544-956A-27319405CF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514" t="48148" r="514" b="-887"/>
          <a:stretch/>
        </p:blipFill>
        <p:spPr>
          <a:xfrm>
            <a:off x="8394700" y="213261"/>
            <a:ext cx="3594100" cy="52582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22D4C0E-2A5D-824F-9672-679DEF1BA6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1999"/>
          <a:stretch/>
        </p:blipFill>
        <p:spPr>
          <a:xfrm>
            <a:off x="4121100" y="213261"/>
            <a:ext cx="4055219" cy="539991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A10B4EC-2949-A54E-A6B7-6D0CFB8E50BC}"/>
              </a:ext>
            </a:extLst>
          </p:cNvPr>
          <p:cNvSpPr/>
          <p:nvPr/>
        </p:nvSpPr>
        <p:spPr>
          <a:xfrm>
            <a:off x="9673166" y="5428507"/>
            <a:ext cx="23156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Lucida"/>
              </a:rPr>
              <a:t>https://</a:t>
            </a:r>
            <a:r>
              <a:rPr lang="en-US" dirty="0" err="1">
                <a:solidFill>
                  <a:schemeClr val="bg1"/>
                </a:solidFill>
                <a:latin typeface="Lucida"/>
              </a:rPr>
              <a:t>xkcd.com</a:t>
            </a:r>
            <a:r>
              <a:rPr lang="en-US" dirty="0">
                <a:solidFill>
                  <a:schemeClr val="bg1"/>
                </a:solidFill>
                <a:latin typeface="Lucida"/>
              </a:rPr>
              <a:t>/882/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16989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29E667C-575B-9342-A6F0-1C1F316A2D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2950" y="571500"/>
            <a:ext cx="4025900" cy="5359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D7A56E8-BCC6-2F46-8447-0F11630753C8}"/>
              </a:ext>
            </a:extLst>
          </p:cNvPr>
          <p:cNvSpPr txBox="1"/>
          <p:nvPr/>
        </p:nvSpPr>
        <p:spPr>
          <a:xfrm>
            <a:off x="914400" y="4607461"/>
            <a:ext cx="583951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>
                <a:solidFill>
                  <a:schemeClr val="bg1"/>
                </a:solidFill>
                <a:latin typeface="Franklin Gothic Heavy" panose="020B0603020102020204" pitchFamily="34" charset="0"/>
              </a:rPr>
              <a:t>Experiment</a:t>
            </a:r>
            <a:endParaRPr lang="en-US" b="1" dirty="0">
              <a:solidFill>
                <a:schemeClr val="bg1"/>
              </a:solidFill>
              <a:latin typeface="Franklin Gothic Heavy" panose="020B06030201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4E2582C-0C1A-DF43-8383-967CE94CEA2A}"/>
              </a:ext>
            </a:extLst>
          </p:cNvPr>
          <p:cNvSpPr/>
          <p:nvPr/>
        </p:nvSpPr>
        <p:spPr>
          <a:xfrm rot="5400000">
            <a:off x="10087189" y="4529907"/>
            <a:ext cx="24326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Lucida"/>
              </a:rPr>
              <a:t>https://</a:t>
            </a:r>
            <a:r>
              <a:rPr lang="en-US" dirty="0" err="1">
                <a:solidFill>
                  <a:schemeClr val="bg1"/>
                </a:solidFill>
                <a:latin typeface="Lucida"/>
              </a:rPr>
              <a:t>xkcd.com</a:t>
            </a:r>
            <a:r>
              <a:rPr lang="en-US" dirty="0">
                <a:solidFill>
                  <a:schemeClr val="bg1"/>
                </a:solidFill>
                <a:latin typeface="Lucida"/>
              </a:rPr>
              <a:t>/1462/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75632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1DDEF4C-48BD-7F4A-9005-E0F1147EC8D5}"/>
              </a:ext>
            </a:extLst>
          </p:cNvPr>
          <p:cNvSpPr txBox="1"/>
          <p:nvPr/>
        </p:nvSpPr>
        <p:spPr>
          <a:xfrm>
            <a:off x="876300" y="1368961"/>
            <a:ext cx="94107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>
                <a:solidFill>
                  <a:schemeClr val="bg1"/>
                </a:solidFill>
                <a:latin typeface="Franklin Gothic Heavy" panose="020B0603020102020204" pitchFamily="34" charset="0"/>
              </a:rPr>
              <a:t>What if you can’t do a controlled experiment?</a:t>
            </a:r>
            <a:endParaRPr lang="en-US" b="1" dirty="0">
              <a:solidFill>
                <a:schemeClr val="bg1"/>
              </a:solidFill>
              <a:latin typeface="Franklin Gothic Heavy" panose="020B06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70576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9867FA2-226E-A042-B5F3-B4588242E39C}"/>
              </a:ext>
            </a:extLst>
          </p:cNvPr>
          <p:cNvSpPr/>
          <p:nvPr/>
        </p:nvSpPr>
        <p:spPr>
          <a:xfrm>
            <a:off x="2169713" y="1430634"/>
            <a:ext cx="792877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Franklin Gothic Medium" panose="020B0603020102020204" pitchFamily="34" charset="0"/>
              </a:rPr>
              <a:t>http://</a:t>
            </a:r>
            <a:r>
              <a:rPr lang="en-US" sz="4400" dirty="0" err="1">
                <a:solidFill>
                  <a:schemeClr val="bg1"/>
                </a:solidFill>
                <a:latin typeface="Franklin Gothic Medium" panose="020B0603020102020204" pitchFamily="34" charset="0"/>
              </a:rPr>
              <a:t>bit.ly</a:t>
            </a:r>
            <a:r>
              <a:rPr lang="en-US" sz="4400" dirty="0">
                <a:solidFill>
                  <a:schemeClr val="bg1"/>
                </a:solidFill>
                <a:latin typeface="Franklin Gothic Medium" panose="020B0603020102020204" pitchFamily="34" charset="0"/>
              </a:rPr>
              <a:t>/LucyStatsDDT2018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350284-CC55-084A-B583-A1F96E0B77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6553" y="2699265"/>
            <a:ext cx="5175091" cy="3393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7994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40937" y="270122"/>
            <a:ext cx="10515600" cy="1325563"/>
          </a:xfrm>
        </p:spPr>
        <p:txBody>
          <a:bodyPr/>
          <a:lstStyle/>
          <a:p>
            <a:r>
              <a:rPr lang="en-US" sz="6000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Observational Studies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540937" y="1312531"/>
            <a:ext cx="10934700" cy="566309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Goal: </a:t>
            </a:r>
            <a:r>
              <a:rPr lang="en-US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Answer a research question</a:t>
            </a:r>
          </a:p>
        </p:txBody>
      </p:sp>
      <p:pic>
        <p:nvPicPr>
          <p:cNvPr id="64" name="Picture 63"/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293530" y="2674759"/>
            <a:ext cx="3121676" cy="2274141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</p:spPr>
      </p:pic>
      <p:sp>
        <p:nvSpPr>
          <p:cNvPr id="65" name="Right Arrow 64"/>
          <p:cNvSpPr/>
          <p:nvPr/>
        </p:nvSpPr>
        <p:spPr bwMode="auto">
          <a:xfrm>
            <a:off x="4415206" y="3102270"/>
            <a:ext cx="1520042" cy="665019"/>
          </a:xfrm>
          <a:prstGeom prst="rightArrow">
            <a:avLst/>
          </a:prstGeom>
          <a:solidFill>
            <a:srgbClr val="79D758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rgbClr val="292929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rgbClr val="292929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rgbClr val="292929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rgbClr val="292929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rgbClr val="292929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1400" kern="1200">
                <a:solidFill>
                  <a:srgbClr val="292929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1400" kern="1200">
                <a:solidFill>
                  <a:srgbClr val="292929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1400" kern="1200">
                <a:solidFill>
                  <a:srgbClr val="292929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1400" kern="1200">
                <a:solidFill>
                  <a:srgbClr val="292929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rgbClr val="292929"/>
              </a:solidFill>
              <a:effectLst/>
              <a:latin typeface="Arial" charset="0"/>
            </a:endParaRPr>
          </a:p>
        </p:txBody>
      </p:sp>
      <p:grpSp>
        <p:nvGrpSpPr>
          <p:cNvPr id="66" name="Group 65"/>
          <p:cNvGrpSpPr/>
          <p:nvPr/>
        </p:nvGrpSpPr>
        <p:grpSpPr>
          <a:xfrm>
            <a:off x="7094283" y="2465356"/>
            <a:ext cx="548639" cy="1938840"/>
            <a:chOff x="5513431" y="1614201"/>
            <a:chExt cx="548639" cy="1938840"/>
          </a:xfrm>
          <a:solidFill>
            <a:srgbClr val="00B0F0"/>
          </a:solidFill>
        </p:grpSpPr>
        <p:grpSp>
          <p:nvGrpSpPr>
            <p:cNvPr id="81" name="Group 80"/>
            <p:cNvGrpSpPr/>
            <p:nvPr/>
          </p:nvGrpSpPr>
          <p:grpSpPr>
            <a:xfrm>
              <a:off x="5513431" y="1614201"/>
              <a:ext cx="548639" cy="1938840"/>
              <a:chOff x="2699093" y="2184396"/>
              <a:chExt cx="242305" cy="982135"/>
            </a:xfrm>
            <a:grpFill/>
          </p:grpSpPr>
          <p:sp>
            <p:nvSpPr>
              <p:cNvPr id="83" name="Oval 82"/>
              <p:cNvSpPr/>
              <p:nvPr/>
            </p:nvSpPr>
            <p:spPr bwMode="auto">
              <a:xfrm>
                <a:off x="2699093" y="2184396"/>
                <a:ext cx="242305" cy="277918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  <a:buSzTx/>
                  <a:buFont typeface="Wingdings" pitchFamily="2" charset="2"/>
                  <a:buNone/>
                  <a:tabLst/>
                </a:pPr>
                <a:endParaRPr kumimoji="0" lang="en-US" sz="1400" b="0" i="0" u="none" strike="noStrike" cap="none" normalizeH="0" baseline="0">
                  <a:ln>
                    <a:noFill/>
                  </a:ln>
                  <a:solidFill>
                    <a:srgbClr val="292929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84" name="Rectangle 83"/>
              <p:cNvSpPr/>
              <p:nvPr/>
            </p:nvSpPr>
            <p:spPr bwMode="auto">
              <a:xfrm>
                <a:off x="2701712" y="2539997"/>
                <a:ext cx="237067" cy="626534"/>
              </a:xfrm>
              <a:prstGeom prst="rect">
                <a:avLst/>
              </a:prstGeom>
              <a:grpFill/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  <a:buSzTx/>
                  <a:buFont typeface="Wingdings" pitchFamily="2" charset="2"/>
                  <a:buNone/>
                  <a:tabLst/>
                </a:pPr>
                <a:endParaRPr kumimoji="0" lang="en-US" sz="1400" b="0" i="0" u="none" strike="noStrike" cap="none" normalizeH="0" baseline="0">
                  <a:ln>
                    <a:noFill/>
                  </a:ln>
                  <a:solidFill>
                    <a:srgbClr val="292929"/>
                  </a:solidFill>
                  <a:effectLst/>
                  <a:latin typeface="Arial" charset="0"/>
                </a:endParaRPr>
              </a:p>
            </p:txBody>
          </p:sp>
        </p:grpSp>
        <p:sp>
          <p:nvSpPr>
            <p:cNvPr id="82" name="Chord 81"/>
            <p:cNvSpPr/>
            <p:nvPr/>
          </p:nvSpPr>
          <p:spPr bwMode="auto">
            <a:xfrm rot="17528077">
              <a:off x="5610342" y="1704027"/>
              <a:ext cx="442871" cy="324181"/>
            </a:xfrm>
            <a:prstGeom prst="chord">
              <a:avLst>
                <a:gd name="adj1" fmla="val 5544771"/>
                <a:gd name="adj2" fmla="val 13532001"/>
              </a:avLst>
            </a:prstGeom>
            <a:solidFill>
              <a:srgbClr val="002060"/>
            </a:solidFill>
            <a:ln w="28575" cap="flat" cmpd="sng" algn="ctr">
              <a:solidFill>
                <a:srgbClr val="00206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1400" kern="1200">
                  <a:solidFill>
                    <a:srgbClr val="292929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1400" kern="1200">
                  <a:solidFill>
                    <a:srgbClr val="292929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1400" kern="1200">
                  <a:solidFill>
                    <a:srgbClr val="292929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1400" kern="1200">
                  <a:solidFill>
                    <a:srgbClr val="292929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1400" kern="1200">
                  <a:solidFill>
                    <a:srgbClr val="292929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kern="1200">
                  <a:solidFill>
                    <a:srgbClr val="292929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kern="1200">
                  <a:solidFill>
                    <a:srgbClr val="292929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kern="1200">
                  <a:solidFill>
                    <a:srgbClr val="292929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kern="1200">
                  <a:solidFill>
                    <a:srgbClr val="292929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9pPr>
            </a:lstStyle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  <a:buSzTx/>
                <a:buFont typeface="Wingdings" pitchFamily="2" charset="2"/>
                <a:buNone/>
                <a:tabLst/>
              </a:pPr>
              <a:endParaRPr kumimoji="0" lang="en-US" sz="1400" b="0" i="0" u="none" strike="noStrike" cap="none" normalizeH="0" baseline="0">
                <a:ln>
                  <a:noFill/>
                </a:ln>
                <a:solidFill>
                  <a:srgbClr val="292929"/>
                </a:solidFill>
                <a:effectLst/>
                <a:latin typeface="Arial" charset="0"/>
              </a:endParaRPr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6295299" y="2349398"/>
            <a:ext cx="548639" cy="1938840"/>
            <a:chOff x="6225003" y="1409126"/>
            <a:chExt cx="548639" cy="1938840"/>
          </a:xfrm>
          <a:solidFill>
            <a:srgbClr val="00B0F0"/>
          </a:solidFill>
        </p:grpSpPr>
        <p:grpSp>
          <p:nvGrpSpPr>
            <p:cNvPr id="77" name="Group 76"/>
            <p:cNvGrpSpPr/>
            <p:nvPr/>
          </p:nvGrpSpPr>
          <p:grpSpPr>
            <a:xfrm>
              <a:off x="6225003" y="1409126"/>
              <a:ext cx="548639" cy="1938840"/>
              <a:chOff x="2699093" y="2184396"/>
              <a:chExt cx="242305" cy="982135"/>
            </a:xfrm>
            <a:grpFill/>
          </p:grpSpPr>
          <p:sp>
            <p:nvSpPr>
              <p:cNvPr id="79" name="Oval 78"/>
              <p:cNvSpPr/>
              <p:nvPr/>
            </p:nvSpPr>
            <p:spPr bwMode="auto">
              <a:xfrm>
                <a:off x="2699093" y="2184396"/>
                <a:ext cx="242305" cy="277918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  <a:buSzTx/>
                  <a:buFont typeface="Wingdings" pitchFamily="2" charset="2"/>
                  <a:buNone/>
                  <a:tabLst/>
                </a:pPr>
                <a:endParaRPr kumimoji="0" lang="en-US" sz="1400" b="0" i="0" u="none" strike="noStrike" cap="none" normalizeH="0" baseline="0">
                  <a:ln>
                    <a:noFill/>
                  </a:ln>
                  <a:solidFill>
                    <a:srgbClr val="292929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80" name="Rectangle 79"/>
              <p:cNvSpPr/>
              <p:nvPr/>
            </p:nvSpPr>
            <p:spPr bwMode="auto">
              <a:xfrm>
                <a:off x="2701713" y="2539997"/>
                <a:ext cx="237067" cy="626534"/>
              </a:xfrm>
              <a:prstGeom prst="rect">
                <a:avLst/>
              </a:prstGeom>
              <a:grpFill/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  <a:buSzTx/>
                  <a:buFont typeface="Wingdings" pitchFamily="2" charset="2"/>
                  <a:buNone/>
                  <a:tabLst/>
                </a:pPr>
                <a:endParaRPr kumimoji="0" lang="en-US" sz="1400" b="0" i="0" u="none" strike="noStrike" cap="none" normalizeH="0" baseline="0">
                  <a:ln>
                    <a:noFill/>
                  </a:ln>
                  <a:solidFill>
                    <a:srgbClr val="292929"/>
                  </a:solidFill>
                  <a:effectLst/>
                  <a:latin typeface="Arial" charset="0"/>
                </a:endParaRPr>
              </a:p>
            </p:txBody>
          </p:sp>
        </p:grpSp>
        <p:sp>
          <p:nvSpPr>
            <p:cNvPr id="78" name="Heart 77"/>
            <p:cNvSpPr/>
            <p:nvPr/>
          </p:nvSpPr>
          <p:spPr bwMode="auto">
            <a:xfrm>
              <a:off x="6472052" y="2244949"/>
              <a:ext cx="273133" cy="225120"/>
            </a:xfrm>
            <a:prstGeom prst="heart">
              <a:avLst/>
            </a:prstGeom>
            <a:solidFill>
              <a:srgbClr val="002060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1400" kern="1200">
                  <a:solidFill>
                    <a:srgbClr val="292929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1400" kern="1200">
                  <a:solidFill>
                    <a:srgbClr val="292929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1400" kern="1200">
                  <a:solidFill>
                    <a:srgbClr val="292929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1400" kern="1200">
                  <a:solidFill>
                    <a:srgbClr val="292929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1400" kern="1200">
                  <a:solidFill>
                    <a:srgbClr val="292929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kern="1200">
                  <a:solidFill>
                    <a:srgbClr val="292929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kern="1200">
                  <a:solidFill>
                    <a:srgbClr val="292929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kern="1200">
                  <a:solidFill>
                    <a:srgbClr val="292929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kern="1200">
                  <a:solidFill>
                    <a:srgbClr val="292929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9pPr>
            </a:lstStyle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  <a:buSzTx/>
                <a:buFont typeface="Wingdings" pitchFamily="2" charset="2"/>
                <a:buNone/>
                <a:tabLst/>
              </a:pPr>
              <a:endParaRPr kumimoji="0" lang="en-US" sz="1400" b="0" i="0" u="none" strike="noStrike" cap="none" normalizeH="0" baseline="0">
                <a:ln>
                  <a:noFill/>
                </a:ln>
                <a:solidFill>
                  <a:srgbClr val="292929"/>
                </a:solidFill>
                <a:effectLst/>
                <a:latin typeface="Arial" charset="0"/>
              </a:endParaRPr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7782728" y="2052379"/>
            <a:ext cx="625588" cy="1950711"/>
            <a:chOff x="6894900" y="1189349"/>
            <a:chExt cx="625588" cy="1950711"/>
          </a:xfrm>
          <a:solidFill>
            <a:srgbClr val="00B0F0"/>
          </a:solidFill>
        </p:grpSpPr>
        <p:grpSp>
          <p:nvGrpSpPr>
            <p:cNvPr id="69" name="Group 68"/>
            <p:cNvGrpSpPr/>
            <p:nvPr/>
          </p:nvGrpSpPr>
          <p:grpSpPr>
            <a:xfrm>
              <a:off x="6923437" y="1201220"/>
              <a:ext cx="548639" cy="1938840"/>
              <a:chOff x="2699093" y="2184396"/>
              <a:chExt cx="242305" cy="982135"/>
            </a:xfrm>
            <a:grpFill/>
          </p:grpSpPr>
          <p:sp>
            <p:nvSpPr>
              <p:cNvPr id="75" name="Oval 74"/>
              <p:cNvSpPr/>
              <p:nvPr/>
            </p:nvSpPr>
            <p:spPr bwMode="auto">
              <a:xfrm>
                <a:off x="2699093" y="2184396"/>
                <a:ext cx="242305" cy="277918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  <a:buSzTx/>
                  <a:buFont typeface="Wingdings" pitchFamily="2" charset="2"/>
                  <a:buNone/>
                  <a:tabLst/>
                </a:pPr>
                <a:endParaRPr kumimoji="0" lang="en-US" sz="1400" b="0" i="0" u="none" strike="noStrike" cap="none" normalizeH="0" baseline="0">
                  <a:ln>
                    <a:noFill/>
                  </a:ln>
                  <a:solidFill>
                    <a:srgbClr val="292929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76" name="Rectangle 75"/>
              <p:cNvSpPr/>
              <p:nvPr/>
            </p:nvSpPr>
            <p:spPr bwMode="auto">
              <a:xfrm>
                <a:off x="2701713" y="2539997"/>
                <a:ext cx="237067" cy="626534"/>
              </a:xfrm>
              <a:prstGeom prst="rect">
                <a:avLst/>
              </a:prstGeom>
              <a:grpFill/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  <a:buSzTx/>
                  <a:buFont typeface="Wingdings" pitchFamily="2" charset="2"/>
                  <a:buNone/>
                  <a:tabLst/>
                </a:pPr>
                <a:endParaRPr kumimoji="0" lang="en-US" sz="1400" b="0" i="0" u="none" strike="noStrike" cap="none" normalizeH="0" baseline="0">
                  <a:ln>
                    <a:noFill/>
                  </a:ln>
                  <a:solidFill>
                    <a:srgbClr val="292929"/>
                  </a:solidFill>
                  <a:effectLst/>
                  <a:latin typeface="Arial" charset="0"/>
                </a:endParaRPr>
              </a:p>
            </p:txBody>
          </p:sp>
        </p:grpSp>
        <p:sp>
          <p:nvSpPr>
            <p:cNvPr id="70" name="Teardrop 69"/>
            <p:cNvSpPr/>
            <p:nvPr/>
          </p:nvSpPr>
          <p:spPr bwMode="auto">
            <a:xfrm>
              <a:off x="6894900" y="1189349"/>
              <a:ext cx="310564" cy="212366"/>
            </a:xfrm>
            <a:prstGeom prst="teardrop">
              <a:avLst>
                <a:gd name="adj" fmla="val 89157"/>
              </a:avLst>
            </a:prstGeom>
            <a:solidFill>
              <a:schemeClr val="bg2">
                <a:lumMod val="75000"/>
              </a:schemeClr>
            </a:solidFill>
            <a:ln w="12700" cap="flat" cmpd="sng" algn="ctr">
              <a:solidFill>
                <a:schemeClr val="bg2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1400" kern="1200">
                  <a:solidFill>
                    <a:srgbClr val="292929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1400" kern="1200">
                  <a:solidFill>
                    <a:srgbClr val="292929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1400" kern="1200">
                  <a:solidFill>
                    <a:srgbClr val="292929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1400" kern="1200">
                  <a:solidFill>
                    <a:srgbClr val="292929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1400" kern="1200">
                  <a:solidFill>
                    <a:srgbClr val="292929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kern="1200">
                  <a:solidFill>
                    <a:srgbClr val="292929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kern="1200">
                  <a:solidFill>
                    <a:srgbClr val="292929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kern="1200">
                  <a:solidFill>
                    <a:srgbClr val="292929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kern="1200">
                  <a:solidFill>
                    <a:srgbClr val="292929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9pPr>
            </a:lstStyle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  <a:buSzTx/>
                <a:buFont typeface="Wingdings" pitchFamily="2" charset="2"/>
                <a:buNone/>
                <a:tabLst/>
              </a:pPr>
              <a:endParaRPr kumimoji="0" lang="en-US" sz="1400" b="0" i="0" u="none" strike="noStrike" cap="none" normalizeH="0" baseline="0">
                <a:ln>
                  <a:noFill/>
                </a:ln>
                <a:solidFill>
                  <a:srgbClr val="292929"/>
                </a:solidFill>
                <a:effectLst/>
                <a:latin typeface="Arial" charset="0"/>
              </a:endParaRPr>
            </a:p>
          </p:txBody>
        </p:sp>
        <p:sp>
          <p:nvSpPr>
            <p:cNvPr id="71" name="Teardrop 70"/>
            <p:cNvSpPr/>
            <p:nvPr/>
          </p:nvSpPr>
          <p:spPr bwMode="auto">
            <a:xfrm rot="16200000">
              <a:off x="7233212" y="1114438"/>
              <a:ext cx="212366" cy="362187"/>
            </a:xfrm>
            <a:prstGeom prst="teardrop">
              <a:avLst>
                <a:gd name="adj" fmla="val 89157"/>
              </a:avLst>
            </a:prstGeom>
            <a:solidFill>
              <a:schemeClr val="bg2">
                <a:lumMod val="75000"/>
              </a:schemeClr>
            </a:solidFill>
            <a:ln w="12700" cap="flat" cmpd="sng" algn="ctr">
              <a:solidFill>
                <a:schemeClr val="bg2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1400" kern="1200">
                  <a:solidFill>
                    <a:srgbClr val="292929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1400" kern="1200">
                  <a:solidFill>
                    <a:srgbClr val="292929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1400" kern="1200">
                  <a:solidFill>
                    <a:srgbClr val="292929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1400" kern="1200">
                  <a:solidFill>
                    <a:srgbClr val="292929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1400" kern="1200">
                  <a:solidFill>
                    <a:srgbClr val="292929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kern="1200">
                  <a:solidFill>
                    <a:srgbClr val="292929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kern="1200">
                  <a:solidFill>
                    <a:srgbClr val="292929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kern="1200">
                  <a:solidFill>
                    <a:srgbClr val="292929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kern="1200">
                  <a:solidFill>
                    <a:srgbClr val="292929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9pPr>
            </a:lstStyle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  <a:buSzTx/>
                <a:buFont typeface="Wingdings" pitchFamily="2" charset="2"/>
                <a:buNone/>
                <a:tabLst/>
              </a:pPr>
              <a:endParaRPr kumimoji="0" lang="en-US" sz="1400" b="0" i="0" u="none" strike="noStrike" cap="none" normalizeH="0" baseline="0">
                <a:ln>
                  <a:noFill/>
                </a:ln>
                <a:solidFill>
                  <a:srgbClr val="292929"/>
                </a:solidFill>
                <a:effectLst/>
                <a:latin typeface="Arial" charset="0"/>
              </a:endParaRPr>
            </a:p>
          </p:txBody>
        </p:sp>
        <p:grpSp>
          <p:nvGrpSpPr>
            <p:cNvPr id="72" name="Group 71"/>
            <p:cNvGrpSpPr/>
            <p:nvPr/>
          </p:nvGrpSpPr>
          <p:grpSpPr>
            <a:xfrm>
              <a:off x="7002403" y="1409127"/>
              <a:ext cx="390707" cy="102969"/>
              <a:chOff x="7025896" y="1409127"/>
              <a:chExt cx="390707" cy="102969"/>
            </a:xfrm>
            <a:grpFill/>
          </p:grpSpPr>
          <p:sp>
            <p:nvSpPr>
              <p:cNvPr id="73" name="Rounded Rectangle 72"/>
              <p:cNvSpPr/>
              <p:nvPr/>
            </p:nvSpPr>
            <p:spPr bwMode="auto">
              <a:xfrm>
                <a:off x="7241968" y="1409127"/>
                <a:ext cx="174635" cy="102969"/>
              </a:xfrm>
              <a:prstGeom prst="roundRect">
                <a:avLst/>
              </a:prstGeom>
              <a:grpFill/>
              <a:ln w="19050" cap="flat" cmpd="sng" algn="ctr">
                <a:solidFill>
                  <a:srgbClr val="00206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  <a:buSzTx/>
                  <a:buFont typeface="Wingdings" pitchFamily="2" charset="2"/>
                  <a:buNone/>
                  <a:tabLst/>
                </a:pPr>
                <a:endParaRPr kumimoji="0" lang="en-US" sz="1400" b="0" i="0" u="none" strike="noStrike" cap="none" normalizeH="0" baseline="0">
                  <a:ln>
                    <a:noFill/>
                  </a:ln>
                  <a:solidFill>
                    <a:srgbClr val="292929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74" name="Rounded Rectangle 73"/>
              <p:cNvSpPr/>
              <p:nvPr/>
            </p:nvSpPr>
            <p:spPr bwMode="auto">
              <a:xfrm>
                <a:off x="7025896" y="1409127"/>
                <a:ext cx="174635" cy="102969"/>
              </a:xfrm>
              <a:prstGeom prst="roundRect">
                <a:avLst/>
              </a:prstGeom>
              <a:grpFill/>
              <a:ln w="19050" cap="flat" cmpd="sng" algn="ctr">
                <a:solidFill>
                  <a:srgbClr val="00206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  <a:buSzTx/>
                  <a:buFont typeface="Wingdings" pitchFamily="2" charset="2"/>
                  <a:buNone/>
                  <a:tabLst/>
                </a:pPr>
                <a:endParaRPr kumimoji="0" lang="en-US" sz="1400" b="0" i="0" u="none" strike="noStrike" cap="none" normalizeH="0" baseline="0">
                  <a:ln>
                    <a:noFill/>
                  </a:ln>
                  <a:solidFill>
                    <a:srgbClr val="292929"/>
                  </a:solidFill>
                  <a:effectLst/>
                  <a:latin typeface="Arial" charset="0"/>
                </a:endParaRPr>
              </a:p>
            </p:txBody>
          </p:sp>
        </p:grpSp>
      </p:grpSp>
      <p:grpSp>
        <p:nvGrpSpPr>
          <p:cNvPr id="12" name="Group 11"/>
          <p:cNvGrpSpPr/>
          <p:nvPr/>
        </p:nvGrpSpPr>
        <p:grpSpPr>
          <a:xfrm>
            <a:off x="540937" y="4172045"/>
            <a:ext cx="2558697" cy="1486004"/>
            <a:chOff x="540937" y="4172045"/>
            <a:chExt cx="2558697" cy="1486004"/>
          </a:xfrm>
        </p:grpSpPr>
        <p:sp>
          <p:nvSpPr>
            <p:cNvPr id="4" name="TextBox 3"/>
            <p:cNvSpPr txBox="1"/>
            <p:nvPr/>
          </p:nvSpPr>
          <p:spPr>
            <a:xfrm>
              <a:off x="540937" y="5011718"/>
              <a:ext cx="255869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chemeClr val="bg1"/>
                  </a:solidFill>
                  <a:latin typeface="Franklin Gothic Heavy" charset="0"/>
                  <a:ea typeface="Franklin Gothic Heavy" charset="0"/>
                  <a:cs typeface="Franklin Gothic Heavy" charset="0"/>
                </a:rPr>
                <a:t>exposure</a:t>
              </a:r>
              <a:endParaRPr lang="en-US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endParaRPr>
            </a:p>
          </p:txBody>
        </p:sp>
        <p:sp>
          <p:nvSpPr>
            <p:cNvPr id="11" name="Arc 10"/>
            <p:cNvSpPr/>
            <p:nvPr/>
          </p:nvSpPr>
          <p:spPr>
            <a:xfrm rot="14740040">
              <a:off x="895969" y="4251928"/>
              <a:ext cx="1249182" cy="1089416"/>
            </a:xfrm>
            <a:prstGeom prst="arc">
              <a:avLst>
                <a:gd name="adj1" fmla="val 15152200"/>
                <a:gd name="adj2" fmla="val 0"/>
              </a:avLst>
            </a:prstGeom>
            <a:ln w="76200">
              <a:solidFill>
                <a:schemeClr val="bg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6140840" y="2426001"/>
            <a:ext cx="2558697" cy="3727914"/>
            <a:chOff x="6140840" y="2426001"/>
            <a:chExt cx="2558697" cy="3727914"/>
          </a:xfrm>
        </p:grpSpPr>
        <p:grpSp>
          <p:nvGrpSpPr>
            <p:cNvPr id="85" name="Group 84"/>
            <p:cNvGrpSpPr/>
            <p:nvPr/>
          </p:nvGrpSpPr>
          <p:grpSpPr>
            <a:xfrm>
              <a:off x="6140840" y="3264444"/>
              <a:ext cx="2558697" cy="2509798"/>
              <a:chOff x="540937" y="3148251"/>
              <a:chExt cx="2558697" cy="2509798"/>
            </a:xfrm>
          </p:grpSpPr>
          <p:sp>
            <p:nvSpPr>
              <p:cNvPr id="86" name="TextBox 85"/>
              <p:cNvSpPr txBox="1"/>
              <p:nvPr/>
            </p:nvSpPr>
            <p:spPr>
              <a:xfrm>
                <a:off x="540937" y="5011718"/>
                <a:ext cx="255869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dirty="0">
                    <a:solidFill>
                      <a:schemeClr val="bg1"/>
                    </a:solidFill>
                    <a:latin typeface="Franklin Gothic Heavy" charset="0"/>
                    <a:ea typeface="Franklin Gothic Heavy" charset="0"/>
                    <a:cs typeface="Franklin Gothic Heavy" charset="0"/>
                  </a:rPr>
                  <a:t>outcome</a:t>
                </a:r>
                <a:endParaRPr lang="en-US" dirty="0">
                  <a:solidFill>
                    <a:schemeClr val="bg1"/>
                  </a:solidFill>
                  <a:latin typeface="Franklin Gothic Heavy" charset="0"/>
                  <a:ea typeface="Franklin Gothic Heavy" charset="0"/>
                  <a:cs typeface="Franklin Gothic Heavy" charset="0"/>
                </a:endParaRPr>
              </a:p>
            </p:txBody>
          </p:sp>
          <p:sp>
            <p:nvSpPr>
              <p:cNvPr id="87" name="Arc 86"/>
              <p:cNvSpPr/>
              <p:nvPr/>
            </p:nvSpPr>
            <p:spPr>
              <a:xfrm rot="14740040">
                <a:off x="412325" y="3478082"/>
                <a:ext cx="1844514" cy="1184851"/>
              </a:xfrm>
              <a:prstGeom prst="arc">
                <a:avLst>
                  <a:gd name="adj1" fmla="val 13254723"/>
                  <a:gd name="adj2" fmla="val 21426668"/>
                </a:avLst>
              </a:prstGeom>
              <a:ln w="76200">
                <a:solidFill>
                  <a:schemeClr val="bg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8" name="Arc 87"/>
            <p:cNvSpPr/>
            <p:nvPr/>
          </p:nvSpPr>
          <p:spPr>
            <a:xfrm rot="15788548">
              <a:off x="5758234" y="4211457"/>
              <a:ext cx="3323907" cy="561010"/>
            </a:xfrm>
            <a:prstGeom prst="arc">
              <a:avLst>
                <a:gd name="adj1" fmla="val 12833499"/>
                <a:gd name="adj2" fmla="val 21563664"/>
              </a:avLst>
            </a:prstGeom>
            <a:ln w="76200">
              <a:solidFill>
                <a:schemeClr val="bg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Arc 91"/>
            <p:cNvSpPr/>
            <p:nvPr/>
          </p:nvSpPr>
          <p:spPr>
            <a:xfrm rot="5400000" flipH="1">
              <a:off x="6455201" y="3174793"/>
              <a:ext cx="2701908" cy="1204324"/>
            </a:xfrm>
            <a:prstGeom prst="arc">
              <a:avLst>
                <a:gd name="adj1" fmla="val 11058926"/>
                <a:gd name="adj2" fmla="val 21426668"/>
              </a:avLst>
            </a:prstGeom>
            <a:ln w="76200">
              <a:solidFill>
                <a:schemeClr val="bg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63195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540937" y="1312531"/>
            <a:ext cx="10934700" cy="566309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“Gold Standard” – Randomized Controlled Trials</a:t>
            </a:r>
          </a:p>
        </p:txBody>
      </p:sp>
      <p:sp>
        <p:nvSpPr>
          <p:cNvPr id="8" name="Right Arrow 7"/>
          <p:cNvSpPr/>
          <p:nvPr/>
        </p:nvSpPr>
        <p:spPr bwMode="auto">
          <a:xfrm rot="19840580">
            <a:off x="4205261" y="3003909"/>
            <a:ext cx="1399823" cy="615160"/>
          </a:xfrm>
          <a:prstGeom prst="rightArrow">
            <a:avLst>
              <a:gd name="adj1" fmla="val 50000"/>
              <a:gd name="adj2" fmla="val 47778"/>
            </a:avLst>
          </a:prstGeom>
          <a:solidFill>
            <a:srgbClr val="FFC00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sp>
        <p:nvSpPr>
          <p:cNvPr id="9" name="Right Arrow 8"/>
          <p:cNvSpPr/>
          <p:nvPr/>
        </p:nvSpPr>
        <p:spPr bwMode="auto">
          <a:xfrm rot="1800947">
            <a:off x="4179469" y="4004769"/>
            <a:ext cx="1399823" cy="615160"/>
          </a:xfrm>
          <a:prstGeom prst="rightArrow">
            <a:avLst>
              <a:gd name="adj1" fmla="val 50000"/>
              <a:gd name="adj2" fmla="val 47778"/>
            </a:avLst>
          </a:prstGeom>
          <a:solidFill>
            <a:srgbClr val="92D05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666038" y="2700545"/>
            <a:ext cx="2710319" cy="666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733" b="1" dirty="0">
                <a:solidFill>
                  <a:srgbClr val="FFC000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Treatment</a:t>
            </a:r>
            <a:endParaRPr lang="en-US" sz="2133" b="1" dirty="0">
              <a:solidFill>
                <a:srgbClr val="FFC000"/>
              </a:solidFill>
              <a:latin typeface="Franklin Gothic Heavy" charset="0"/>
              <a:ea typeface="Franklin Gothic Heavy" charset="0"/>
              <a:cs typeface="Franklin Gothic Heavy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882470" y="4285219"/>
            <a:ext cx="2277455" cy="666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733" b="1" dirty="0">
                <a:solidFill>
                  <a:srgbClr val="79D758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Control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376356" y="2778010"/>
            <a:ext cx="1196621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67" b="1" dirty="0">
                <a:solidFill>
                  <a:srgbClr val="FFC000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P=0.5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376355" y="4383552"/>
            <a:ext cx="1196621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67" b="1" dirty="0">
                <a:solidFill>
                  <a:srgbClr val="79D758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P=0.5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6621" y="3391772"/>
            <a:ext cx="746102" cy="746102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  <a:sp3d/>
        </p:spPr>
      </p:pic>
      <p:grpSp>
        <p:nvGrpSpPr>
          <p:cNvPr id="23" name="Group 22"/>
          <p:cNvGrpSpPr/>
          <p:nvPr/>
        </p:nvGrpSpPr>
        <p:grpSpPr>
          <a:xfrm>
            <a:off x="2394425" y="2446880"/>
            <a:ext cx="731519" cy="2585121"/>
            <a:chOff x="2699093" y="2184396"/>
            <a:chExt cx="242305" cy="982135"/>
          </a:xfrm>
          <a:solidFill>
            <a:srgbClr val="00B0F0"/>
          </a:solidFill>
        </p:grpSpPr>
        <p:sp>
          <p:nvSpPr>
            <p:cNvPr id="25" name="Oval 24"/>
            <p:cNvSpPr/>
            <p:nvPr/>
          </p:nvSpPr>
          <p:spPr bwMode="auto">
            <a:xfrm>
              <a:off x="2699093" y="2184396"/>
              <a:ext cx="242305" cy="277918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26" name="Rectangle 25"/>
            <p:cNvSpPr/>
            <p:nvPr/>
          </p:nvSpPr>
          <p:spPr bwMode="auto">
            <a:xfrm>
              <a:off x="2701713" y="2539997"/>
              <a:ext cx="237067" cy="62653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sp>
        <p:nvSpPr>
          <p:cNvPr id="16" name="Title 4"/>
          <p:cNvSpPr txBox="1">
            <a:spLocks/>
          </p:cNvSpPr>
          <p:nvPr/>
        </p:nvSpPr>
        <p:spPr>
          <a:xfrm>
            <a:off x="540937" y="27012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strike="sngStrike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Observational Studies</a:t>
            </a:r>
          </a:p>
        </p:txBody>
      </p:sp>
    </p:spTree>
    <p:extLst>
      <p:ext uri="{BB962C8B-B14F-4D97-AF65-F5344CB8AC3E}">
        <p14:creationId xmlns:p14="http://schemas.microsoft.com/office/powerpoint/2010/main" val="1330288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8" grpId="0" animBg="1"/>
      <p:bldP spid="9" grpId="0" animBg="1"/>
      <p:bldP spid="11" grpId="0"/>
      <p:bldP spid="12" grpId="0"/>
      <p:bldP spid="13" grpId="0"/>
      <p:bldP spid="1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540937" y="1312531"/>
            <a:ext cx="10934700" cy="566309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“Gold Standard” – Randomized Controlled Trials</a:t>
            </a:r>
          </a:p>
        </p:txBody>
      </p:sp>
      <p:sp>
        <p:nvSpPr>
          <p:cNvPr id="8" name="Right Arrow 7"/>
          <p:cNvSpPr/>
          <p:nvPr/>
        </p:nvSpPr>
        <p:spPr bwMode="auto">
          <a:xfrm rot="19840580">
            <a:off x="4205261" y="3003909"/>
            <a:ext cx="1399823" cy="615160"/>
          </a:xfrm>
          <a:prstGeom prst="rightArrow">
            <a:avLst>
              <a:gd name="adj1" fmla="val 50000"/>
              <a:gd name="adj2" fmla="val 47778"/>
            </a:avLst>
          </a:prstGeom>
          <a:solidFill>
            <a:srgbClr val="FFC00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sp>
        <p:nvSpPr>
          <p:cNvPr id="9" name="Right Arrow 8"/>
          <p:cNvSpPr/>
          <p:nvPr/>
        </p:nvSpPr>
        <p:spPr bwMode="auto">
          <a:xfrm rot="1800947">
            <a:off x="4179469" y="4004769"/>
            <a:ext cx="1399823" cy="615160"/>
          </a:xfrm>
          <a:prstGeom prst="rightArrow">
            <a:avLst>
              <a:gd name="adj1" fmla="val 50000"/>
              <a:gd name="adj2" fmla="val 47778"/>
            </a:avLst>
          </a:prstGeom>
          <a:solidFill>
            <a:srgbClr val="92D05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836262" y="2700545"/>
            <a:ext cx="2540095" cy="666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733" b="1" dirty="0">
                <a:solidFill>
                  <a:srgbClr val="FFC000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A</a:t>
            </a:r>
            <a:endParaRPr lang="en-US" sz="2133" b="1" dirty="0">
              <a:solidFill>
                <a:srgbClr val="FFC000"/>
              </a:solidFill>
              <a:latin typeface="Franklin Gothic Heavy" charset="0"/>
              <a:ea typeface="Franklin Gothic Heavy" charset="0"/>
              <a:cs typeface="Franklin Gothic Heavy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882470" y="4285219"/>
            <a:ext cx="2277455" cy="666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733" b="1" dirty="0">
                <a:solidFill>
                  <a:srgbClr val="79D758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B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376356" y="2778010"/>
            <a:ext cx="1196621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67" b="1" dirty="0">
                <a:solidFill>
                  <a:srgbClr val="FFC000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P=0.5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376355" y="4383552"/>
            <a:ext cx="1196621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67" b="1" dirty="0">
                <a:solidFill>
                  <a:srgbClr val="79D758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P=0.5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6621" y="3391772"/>
            <a:ext cx="746102" cy="746102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  <a:sp3d/>
        </p:spPr>
      </p:pic>
      <p:grpSp>
        <p:nvGrpSpPr>
          <p:cNvPr id="23" name="Group 22"/>
          <p:cNvGrpSpPr/>
          <p:nvPr/>
        </p:nvGrpSpPr>
        <p:grpSpPr>
          <a:xfrm>
            <a:off x="2394425" y="2446880"/>
            <a:ext cx="731519" cy="2585121"/>
            <a:chOff x="2699093" y="2184396"/>
            <a:chExt cx="242305" cy="982135"/>
          </a:xfrm>
          <a:solidFill>
            <a:srgbClr val="00B0F0"/>
          </a:solidFill>
        </p:grpSpPr>
        <p:sp>
          <p:nvSpPr>
            <p:cNvPr id="25" name="Oval 24"/>
            <p:cNvSpPr/>
            <p:nvPr/>
          </p:nvSpPr>
          <p:spPr bwMode="auto">
            <a:xfrm>
              <a:off x="2699093" y="2184396"/>
              <a:ext cx="242305" cy="277918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26" name="Rectangle 25"/>
            <p:cNvSpPr/>
            <p:nvPr/>
          </p:nvSpPr>
          <p:spPr bwMode="auto">
            <a:xfrm>
              <a:off x="2701713" y="2539997"/>
              <a:ext cx="237067" cy="62653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sp>
        <p:nvSpPr>
          <p:cNvPr id="16" name="Title 4"/>
          <p:cNvSpPr txBox="1">
            <a:spLocks/>
          </p:cNvSpPr>
          <p:nvPr/>
        </p:nvSpPr>
        <p:spPr>
          <a:xfrm>
            <a:off x="540937" y="27012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strike="sngStrike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Observational Studies</a:t>
            </a:r>
          </a:p>
        </p:txBody>
      </p:sp>
    </p:spTree>
    <p:extLst>
      <p:ext uri="{BB962C8B-B14F-4D97-AF65-F5344CB8AC3E}">
        <p14:creationId xmlns:p14="http://schemas.microsoft.com/office/powerpoint/2010/main" val="5493473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ight Arrow 7"/>
          <p:cNvSpPr/>
          <p:nvPr/>
        </p:nvSpPr>
        <p:spPr bwMode="auto">
          <a:xfrm rot="19840580">
            <a:off x="4205261" y="3003909"/>
            <a:ext cx="1399823" cy="615160"/>
          </a:xfrm>
          <a:prstGeom prst="rightArrow">
            <a:avLst>
              <a:gd name="adj1" fmla="val 50000"/>
              <a:gd name="adj2" fmla="val 47778"/>
            </a:avLst>
          </a:prstGeom>
          <a:solidFill>
            <a:srgbClr val="FFC00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sp>
        <p:nvSpPr>
          <p:cNvPr id="9" name="Right Arrow 8"/>
          <p:cNvSpPr/>
          <p:nvPr/>
        </p:nvSpPr>
        <p:spPr bwMode="auto">
          <a:xfrm rot="1800947">
            <a:off x="4179469" y="4004769"/>
            <a:ext cx="1399823" cy="615160"/>
          </a:xfrm>
          <a:prstGeom prst="rightArrow">
            <a:avLst>
              <a:gd name="adj1" fmla="val 50000"/>
              <a:gd name="adj2" fmla="val 47778"/>
            </a:avLst>
          </a:prstGeom>
          <a:solidFill>
            <a:srgbClr val="92D05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666038" y="2700545"/>
            <a:ext cx="2710319" cy="666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733" b="1" dirty="0">
                <a:solidFill>
                  <a:srgbClr val="FFC000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Treatment</a:t>
            </a:r>
            <a:endParaRPr lang="en-US" sz="2133" b="1" dirty="0">
              <a:solidFill>
                <a:srgbClr val="FFC000"/>
              </a:solidFill>
              <a:latin typeface="Franklin Gothic Heavy" charset="0"/>
              <a:ea typeface="Franklin Gothic Heavy" charset="0"/>
              <a:cs typeface="Franklin Gothic Heavy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882470" y="4285219"/>
            <a:ext cx="2277455" cy="666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733" b="1" dirty="0">
                <a:solidFill>
                  <a:srgbClr val="79D758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Control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376356" y="2778010"/>
            <a:ext cx="1196621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67" b="1" dirty="0">
                <a:solidFill>
                  <a:srgbClr val="FFC000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P=0.9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376355" y="4383552"/>
            <a:ext cx="1196621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67" b="1" dirty="0">
                <a:solidFill>
                  <a:srgbClr val="79D758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P=0.1</a:t>
            </a:r>
          </a:p>
        </p:txBody>
      </p:sp>
      <p:sp>
        <p:nvSpPr>
          <p:cNvPr id="16" name="Title 4"/>
          <p:cNvSpPr txBox="1">
            <a:spLocks/>
          </p:cNvSpPr>
          <p:nvPr/>
        </p:nvSpPr>
        <p:spPr>
          <a:xfrm>
            <a:off x="540937" y="27012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Observational Studies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2016735" y="2439646"/>
            <a:ext cx="1967073" cy="2585121"/>
            <a:chOff x="2016735" y="2439646"/>
            <a:chExt cx="1967073" cy="2585121"/>
          </a:xfrm>
        </p:grpSpPr>
        <p:grpSp>
          <p:nvGrpSpPr>
            <p:cNvPr id="24" name="Group 23"/>
            <p:cNvGrpSpPr/>
            <p:nvPr/>
          </p:nvGrpSpPr>
          <p:grpSpPr>
            <a:xfrm>
              <a:off x="2016735" y="2439646"/>
              <a:ext cx="745807" cy="2585121"/>
              <a:chOff x="5400401" y="1486370"/>
              <a:chExt cx="559355" cy="1938841"/>
            </a:xfrm>
          </p:grpSpPr>
          <p:grpSp>
            <p:nvGrpSpPr>
              <p:cNvPr id="27" name="Group 26"/>
              <p:cNvGrpSpPr/>
              <p:nvPr/>
            </p:nvGrpSpPr>
            <p:grpSpPr>
              <a:xfrm>
                <a:off x="5405759" y="1486370"/>
                <a:ext cx="548639" cy="1938841"/>
                <a:chOff x="2699093" y="2184396"/>
                <a:chExt cx="242305" cy="982135"/>
              </a:xfrm>
            </p:grpSpPr>
            <p:sp>
              <p:nvSpPr>
                <p:cNvPr id="40" name="Oval 39"/>
                <p:cNvSpPr/>
                <p:nvPr/>
              </p:nvSpPr>
              <p:spPr bwMode="auto">
                <a:xfrm>
                  <a:off x="2699093" y="2184396"/>
                  <a:ext cx="242305" cy="277918"/>
                </a:xfrm>
                <a:prstGeom prst="ellipse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41" name="Rectangle 40"/>
                <p:cNvSpPr/>
                <p:nvPr/>
              </p:nvSpPr>
              <p:spPr bwMode="auto">
                <a:xfrm>
                  <a:off x="2701713" y="2539997"/>
                  <a:ext cx="237067" cy="626534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28" name="Group 27"/>
              <p:cNvGrpSpPr/>
              <p:nvPr/>
            </p:nvGrpSpPr>
            <p:grpSpPr>
              <a:xfrm>
                <a:off x="5400401" y="1713484"/>
                <a:ext cx="559355" cy="240483"/>
                <a:chOff x="1237102" y="1657048"/>
                <a:chExt cx="1598445" cy="433900"/>
              </a:xfrm>
            </p:grpSpPr>
            <p:grpSp>
              <p:nvGrpSpPr>
                <p:cNvPr id="29" name="Group 28"/>
                <p:cNvGrpSpPr/>
                <p:nvPr/>
              </p:nvGrpSpPr>
              <p:grpSpPr>
                <a:xfrm>
                  <a:off x="1517980" y="1688757"/>
                  <a:ext cx="1070783" cy="402191"/>
                  <a:chOff x="1517980" y="1688757"/>
                  <a:chExt cx="1070783" cy="402191"/>
                </a:xfrm>
              </p:grpSpPr>
              <p:sp>
                <p:nvSpPr>
                  <p:cNvPr id="34" name="Oval 33"/>
                  <p:cNvSpPr/>
                  <p:nvPr/>
                </p:nvSpPr>
                <p:spPr bwMode="auto">
                  <a:xfrm>
                    <a:off x="1577545" y="1688757"/>
                    <a:ext cx="955589" cy="39475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1867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5" name="Rectangle 34"/>
                  <p:cNvSpPr/>
                  <p:nvPr/>
                </p:nvSpPr>
                <p:spPr bwMode="auto">
                  <a:xfrm>
                    <a:off x="2399539" y="1688757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1867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6" name="Rectangle 35"/>
                  <p:cNvSpPr/>
                  <p:nvPr/>
                </p:nvSpPr>
                <p:spPr bwMode="auto">
                  <a:xfrm>
                    <a:off x="1517980" y="1696198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1867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cxnSp>
                <p:nvCxnSpPr>
                  <p:cNvPr id="37" name="Straight Connector 36"/>
                  <p:cNvCxnSpPr/>
                  <p:nvPr/>
                </p:nvCxnSpPr>
                <p:spPr bwMode="auto">
                  <a:xfrm>
                    <a:off x="1820562" y="182056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38" name="Straight Connector 37"/>
                  <p:cNvCxnSpPr/>
                  <p:nvPr/>
                </p:nvCxnSpPr>
                <p:spPr bwMode="auto">
                  <a:xfrm>
                    <a:off x="1820562" y="188613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39" name="Straight Connector 38"/>
                  <p:cNvCxnSpPr/>
                  <p:nvPr/>
                </p:nvCxnSpPr>
                <p:spPr bwMode="auto">
                  <a:xfrm>
                    <a:off x="1820562" y="1956487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cxnSp>
              <p:nvCxnSpPr>
                <p:cNvPr id="30" name="Straight Connector 29"/>
                <p:cNvCxnSpPr/>
                <p:nvPr/>
              </p:nvCxnSpPr>
              <p:spPr bwMode="auto">
                <a:xfrm flipV="1">
                  <a:off x="2327280" y="1688757"/>
                  <a:ext cx="508267" cy="65902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1" name="Straight Connector 30"/>
                <p:cNvCxnSpPr/>
                <p:nvPr/>
              </p:nvCxnSpPr>
              <p:spPr bwMode="auto">
                <a:xfrm flipV="1">
                  <a:off x="2347874" y="1750301"/>
                  <a:ext cx="487673" cy="27353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2" name="Straight Connector 31"/>
                <p:cNvCxnSpPr/>
                <p:nvPr/>
              </p:nvCxnSpPr>
              <p:spPr bwMode="auto">
                <a:xfrm flipH="1" flipV="1">
                  <a:off x="1237102" y="1657048"/>
                  <a:ext cx="524826" cy="9325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3" name="Straight Connector 32"/>
                <p:cNvCxnSpPr/>
                <p:nvPr/>
              </p:nvCxnSpPr>
              <p:spPr bwMode="auto">
                <a:xfrm flipH="1" flipV="1">
                  <a:off x="1237102" y="1758497"/>
                  <a:ext cx="533063" cy="269173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</p:grpSp>
        <p:sp>
          <p:nvSpPr>
            <p:cNvPr id="45" name="Oval 44"/>
            <p:cNvSpPr/>
            <p:nvPr/>
          </p:nvSpPr>
          <p:spPr bwMode="auto">
            <a:xfrm>
              <a:off x="3252289" y="2439646"/>
              <a:ext cx="731519" cy="731520"/>
            </a:xfrm>
            <a:prstGeom prst="ellipse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46" name="Rectangle 45"/>
            <p:cNvSpPr/>
            <p:nvPr/>
          </p:nvSpPr>
          <p:spPr bwMode="auto">
            <a:xfrm>
              <a:off x="3260199" y="3375639"/>
              <a:ext cx="715705" cy="1649128"/>
            </a:xfrm>
            <a:prstGeom prst="rect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pic>
        <p:nvPicPr>
          <p:cNvPr id="44" name="Picture 43"/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1907875" y="2547625"/>
            <a:ext cx="2628613" cy="2067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169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1" grpId="0"/>
      <p:bldP spid="12" grpId="0"/>
      <p:bldP spid="13" grpId="0"/>
      <p:bldP spid="1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ight Arrow 7"/>
          <p:cNvSpPr/>
          <p:nvPr/>
        </p:nvSpPr>
        <p:spPr bwMode="auto">
          <a:xfrm rot="19840580">
            <a:off x="4205261" y="3003909"/>
            <a:ext cx="1399823" cy="615160"/>
          </a:xfrm>
          <a:prstGeom prst="rightArrow">
            <a:avLst>
              <a:gd name="adj1" fmla="val 50000"/>
              <a:gd name="adj2" fmla="val 47778"/>
            </a:avLst>
          </a:prstGeom>
          <a:solidFill>
            <a:srgbClr val="FFC00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sp>
        <p:nvSpPr>
          <p:cNvPr id="9" name="Right Arrow 8"/>
          <p:cNvSpPr/>
          <p:nvPr/>
        </p:nvSpPr>
        <p:spPr bwMode="auto">
          <a:xfrm rot="1800947">
            <a:off x="4179469" y="4004769"/>
            <a:ext cx="1399823" cy="615160"/>
          </a:xfrm>
          <a:prstGeom prst="rightArrow">
            <a:avLst>
              <a:gd name="adj1" fmla="val 50000"/>
              <a:gd name="adj2" fmla="val 47778"/>
            </a:avLst>
          </a:prstGeom>
          <a:solidFill>
            <a:srgbClr val="92D05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808637" y="2698461"/>
            <a:ext cx="2710319" cy="666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733" b="1" dirty="0">
                <a:solidFill>
                  <a:srgbClr val="FFC000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Exposed</a:t>
            </a:r>
            <a:endParaRPr lang="en-US" sz="2133" b="1" dirty="0">
              <a:solidFill>
                <a:srgbClr val="FFC000"/>
              </a:solidFill>
              <a:latin typeface="Franklin Gothic Heavy" charset="0"/>
              <a:ea typeface="Franklin Gothic Heavy" charset="0"/>
              <a:cs typeface="Franklin Gothic Heavy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601189" y="4301542"/>
            <a:ext cx="2697909" cy="666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733" b="1" dirty="0">
                <a:solidFill>
                  <a:srgbClr val="79D758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Unexposed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376356" y="2778010"/>
            <a:ext cx="1196621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67" b="1" dirty="0">
                <a:solidFill>
                  <a:srgbClr val="FFC000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P=0.8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376355" y="4383552"/>
            <a:ext cx="1196621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67" b="1" dirty="0">
                <a:solidFill>
                  <a:srgbClr val="79D758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P=0.2</a:t>
            </a:r>
          </a:p>
        </p:txBody>
      </p:sp>
      <p:sp>
        <p:nvSpPr>
          <p:cNvPr id="16" name="Title 4"/>
          <p:cNvSpPr txBox="1">
            <a:spLocks/>
          </p:cNvSpPr>
          <p:nvPr/>
        </p:nvSpPr>
        <p:spPr>
          <a:xfrm>
            <a:off x="540937" y="27012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Observational Studies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19C4DA2E-C006-924C-934B-9E6A248FB8A6}"/>
              </a:ext>
            </a:extLst>
          </p:cNvPr>
          <p:cNvGrpSpPr/>
          <p:nvPr/>
        </p:nvGrpSpPr>
        <p:grpSpPr>
          <a:xfrm>
            <a:off x="2728512" y="2366884"/>
            <a:ext cx="781063" cy="2585121"/>
            <a:chOff x="2692399" y="2184397"/>
            <a:chExt cx="274320" cy="986433"/>
          </a:xfrm>
        </p:grpSpPr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5DA7A22C-DC3D-1A4D-ABD3-0FD37BA1D6C6}"/>
                </a:ext>
              </a:extLst>
            </p:cNvPr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5F6E89CC-5962-B04A-8E21-373F4EB31AC6}"/>
                </a:ext>
              </a:extLst>
            </p:cNvPr>
            <p:cNvSpPr/>
            <p:nvPr/>
          </p:nvSpPr>
          <p:spPr bwMode="auto">
            <a:xfrm>
              <a:off x="2711026" y="2544296"/>
              <a:ext cx="237067" cy="626534"/>
            </a:xfrm>
            <a:prstGeom prst="rect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FF81D34D-CF00-9B41-9C6E-36ECFDAA955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6950143" y="2059441"/>
            <a:ext cx="934724" cy="718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2676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ight Arrow 7"/>
          <p:cNvSpPr/>
          <p:nvPr/>
        </p:nvSpPr>
        <p:spPr bwMode="auto">
          <a:xfrm rot="19840580">
            <a:off x="4205261" y="3003909"/>
            <a:ext cx="1399823" cy="615160"/>
          </a:xfrm>
          <a:prstGeom prst="rightArrow">
            <a:avLst>
              <a:gd name="adj1" fmla="val 50000"/>
              <a:gd name="adj2" fmla="val 47778"/>
            </a:avLst>
          </a:prstGeom>
          <a:solidFill>
            <a:srgbClr val="FFC00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sp>
        <p:nvSpPr>
          <p:cNvPr id="9" name="Right Arrow 8"/>
          <p:cNvSpPr/>
          <p:nvPr/>
        </p:nvSpPr>
        <p:spPr bwMode="auto">
          <a:xfrm rot="1800947">
            <a:off x="4179469" y="4004769"/>
            <a:ext cx="1399823" cy="615160"/>
          </a:xfrm>
          <a:prstGeom prst="rightArrow">
            <a:avLst>
              <a:gd name="adj1" fmla="val 50000"/>
              <a:gd name="adj2" fmla="val 47778"/>
            </a:avLst>
          </a:prstGeom>
          <a:solidFill>
            <a:srgbClr val="92D05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808637" y="2698461"/>
            <a:ext cx="2710319" cy="666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733" b="1" dirty="0">
                <a:solidFill>
                  <a:srgbClr val="FFC000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Exposed</a:t>
            </a:r>
            <a:endParaRPr lang="en-US" sz="2133" b="1" dirty="0">
              <a:solidFill>
                <a:srgbClr val="FFC000"/>
              </a:solidFill>
              <a:latin typeface="Franklin Gothic Heavy" charset="0"/>
              <a:ea typeface="Franklin Gothic Heavy" charset="0"/>
              <a:cs typeface="Franklin Gothic Heavy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601189" y="4301542"/>
            <a:ext cx="2697909" cy="666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733" b="1" dirty="0">
                <a:solidFill>
                  <a:srgbClr val="79D758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Unexposed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376356" y="2778010"/>
            <a:ext cx="1196621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67" b="1" dirty="0">
                <a:solidFill>
                  <a:srgbClr val="FFC000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P=0.8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376355" y="4383552"/>
            <a:ext cx="1196621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67" b="1" dirty="0">
                <a:solidFill>
                  <a:srgbClr val="79D758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P=0.2</a:t>
            </a:r>
          </a:p>
        </p:txBody>
      </p:sp>
      <p:sp>
        <p:nvSpPr>
          <p:cNvPr id="16" name="Title 4"/>
          <p:cNvSpPr txBox="1">
            <a:spLocks/>
          </p:cNvSpPr>
          <p:nvPr/>
        </p:nvSpPr>
        <p:spPr>
          <a:xfrm>
            <a:off x="540937" y="27012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Observational Studies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19C4DA2E-C006-924C-934B-9E6A248FB8A6}"/>
              </a:ext>
            </a:extLst>
          </p:cNvPr>
          <p:cNvGrpSpPr/>
          <p:nvPr/>
        </p:nvGrpSpPr>
        <p:grpSpPr>
          <a:xfrm>
            <a:off x="2728512" y="2366884"/>
            <a:ext cx="781063" cy="2585121"/>
            <a:chOff x="2692399" y="2184397"/>
            <a:chExt cx="274320" cy="986433"/>
          </a:xfrm>
        </p:grpSpPr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5DA7A22C-DC3D-1A4D-ABD3-0FD37BA1D6C6}"/>
                </a:ext>
              </a:extLst>
            </p:cNvPr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5F6E89CC-5962-B04A-8E21-373F4EB31AC6}"/>
                </a:ext>
              </a:extLst>
            </p:cNvPr>
            <p:cNvSpPr/>
            <p:nvPr/>
          </p:nvSpPr>
          <p:spPr bwMode="auto">
            <a:xfrm>
              <a:off x="2711026" y="2544296"/>
              <a:ext cx="237067" cy="626534"/>
            </a:xfrm>
            <a:prstGeom prst="rect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F8BEC79A-6ACA-C84B-9A58-8CBA6D95E40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6950143" y="2059441"/>
            <a:ext cx="934724" cy="71856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4619533-4ABD-394E-85FD-D2A711038C9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2729804" y="2023988"/>
            <a:ext cx="934724" cy="718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1747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ight Arrow 7"/>
          <p:cNvSpPr/>
          <p:nvPr/>
        </p:nvSpPr>
        <p:spPr bwMode="auto">
          <a:xfrm rot="19840580">
            <a:off x="4205261" y="3003909"/>
            <a:ext cx="1399823" cy="615160"/>
          </a:xfrm>
          <a:prstGeom prst="rightArrow">
            <a:avLst>
              <a:gd name="adj1" fmla="val 50000"/>
              <a:gd name="adj2" fmla="val 47778"/>
            </a:avLst>
          </a:prstGeom>
          <a:solidFill>
            <a:srgbClr val="FFC00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sp>
        <p:nvSpPr>
          <p:cNvPr id="9" name="Right Arrow 8"/>
          <p:cNvSpPr/>
          <p:nvPr/>
        </p:nvSpPr>
        <p:spPr bwMode="auto">
          <a:xfrm rot="1800947">
            <a:off x="4179469" y="4004769"/>
            <a:ext cx="1399823" cy="615160"/>
          </a:xfrm>
          <a:prstGeom prst="rightArrow">
            <a:avLst>
              <a:gd name="adj1" fmla="val 50000"/>
              <a:gd name="adj2" fmla="val 47778"/>
            </a:avLst>
          </a:prstGeom>
          <a:solidFill>
            <a:srgbClr val="92D05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808637" y="2698461"/>
            <a:ext cx="2710319" cy="666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733" b="1" dirty="0">
                <a:solidFill>
                  <a:srgbClr val="FFC000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Exposed</a:t>
            </a:r>
            <a:endParaRPr lang="en-US" sz="2133" b="1" dirty="0">
              <a:solidFill>
                <a:srgbClr val="FFC000"/>
              </a:solidFill>
              <a:latin typeface="Franklin Gothic Heavy" charset="0"/>
              <a:ea typeface="Franklin Gothic Heavy" charset="0"/>
              <a:cs typeface="Franklin Gothic Heavy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601189" y="4301542"/>
            <a:ext cx="2697909" cy="666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733" b="1" dirty="0">
                <a:solidFill>
                  <a:srgbClr val="79D758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Unexposed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376356" y="2778010"/>
            <a:ext cx="1196621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67" b="1" dirty="0">
                <a:solidFill>
                  <a:srgbClr val="FFC000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P=0.9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376355" y="4383552"/>
            <a:ext cx="1196621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67" b="1" dirty="0">
                <a:solidFill>
                  <a:srgbClr val="79D758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P=0.1</a:t>
            </a:r>
          </a:p>
        </p:txBody>
      </p:sp>
      <p:sp>
        <p:nvSpPr>
          <p:cNvPr id="16" name="Title 4"/>
          <p:cNvSpPr txBox="1">
            <a:spLocks/>
          </p:cNvSpPr>
          <p:nvPr/>
        </p:nvSpPr>
        <p:spPr>
          <a:xfrm>
            <a:off x="540937" y="27012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Observational Studies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19C4DA2E-C006-924C-934B-9E6A248FB8A6}"/>
              </a:ext>
            </a:extLst>
          </p:cNvPr>
          <p:cNvGrpSpPr/>
          <p:nvPr/>
        </p:nvGrpSpPr>
        <p:grpSpPr>
          <a:xfrm>
            <a:off x="2728512" y="2366884"/>
            <a:ext cx="781063" cy="2585121"/>
            <a:chOff x="2692399" y="2184397"/>
            <a:chExt cx="274320" cy="986433"/>
          </a:xfrm>
        </p:grpSpPr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5DA7A22C-DC3D-1A4D-ABD3-0FD37BA1D6C6}"/>
                </a:ext>
              </a:extLst>
            </p:cNvPr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5F6E89CC-5962-B04A-8E21-373F4EB31AC6}"/>
                </a:ext>
              </a:extLst>
            </p:cNvPr>
            <p:cNvSpPr/>
            <p:nvPr/>
          </p:nvSpPr>
          <p:spPr bwMode="auto">
            <a:xfrm>
              <a:off x="2711026" y="2544296"/>
              <a:ext cx="237067" cy="626534"/>
            </a:xfrm>
            <a:prstGeom prst="rect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FB9E6296-B501-3F4B-A609-146035C6EEF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6950143" y="2059441"/>
            <a:ext cx="934724" cy="718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4415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885497" y="2095568"/>
            <a:ext cx="471424" cy="1368312"/>
            <a:chOff x="1414123" y="1571676"/>
            <a:chExt cx="353568" cy="1026234"/>
          </a:xfrm>
        </p:grpSpPr>
        <p:grpSp>
          <p:nvGrpSpPr>
            <p:cNvPr id="7" name="Group 6"/>
            <p:cNvGrpSpPr/>
            <p:nvPr/>
          </p:nvGrpSpPr>
          <p:grpSpPr>
            <a:xfrm>
              <a:off x="1446433" y="1615776"/>
              <a:ext cx="274320" cy="982134"/>
              <a:chOff x="2692399" y="2184397"/>
              <a:chExt cx="274320" cy="982134"/>
            </a:xfrm>
          </p:grpSpPr>
          <p:sp>
            <p:nvSpPr>
              <p:cNvPr id="8" name="Oval 7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9" name="Rectangle 8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225" name="Teardrop 224"/>
            <p:cNvSpPr/>
            <p:nvPr/>
          </p:nvSpPr>
          <p:spPr bwMode="auto">
            <a:xfrm>
              <a:off x="1414123" y="1571676"/>
              <a:ext cx="175524" cy="127198"/>
            </a:xfrm>
            <a:prstGeom prst="teardrop">
              <a:avLst>
                <a:gd name="adj" fmla="val 89157"/>
              </a:avLst>
            </a:prstGeom>
            <a:solidFill>
              <a:schemeClr val="accent5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226" name="Teardrop 225"/>
            <p:cNvSpPr/>
            <p:nvPr/>
          </p:nvSpPr>
          <p:spPr bwMode="auto">
            <a:xfrm rot="16200000">
              <a:off x="1601742" y="1532925"/>
              <a:ext cx="127198" cy="204700"/>
            </a:xfrm>
            <a:prstGeom prst="teardrop">
              <a:avLst>
                <a:gd name="adj" fmla="val 89157"/>
              </a:avLst>
            </a:prstGeom>
            <a:solidFill>
              <a:schemeClr val="accent5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227" name="Rounded Rectangle 226"/>
            <p:cNvSpPr/>
            <p:nvPr/>
          </p:nvSpPr>
          <p:spPr bwMode="auto">
            <a:xfrm>
              <a:off x="1597000" y="1703314"/>
              <a:ext cx="98700" cy="61674"/>
            </a:xfrm>
            <a:prstGeom prst="roundRect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228" name="Rounded Rectangle 227"/>
            <p:cNvSpPr/>
            <p:nvPr/>
          </p:nvSpPr>
          <p:spPr bwMode="auto">
            <a:xfrm>
              <a:off x="1474881" y="1703314"/>
              <a:ext cx="98700" cy="61674"/>
            </a:xfrm>
            <a:prstGeom prst="roundRect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3385133" y="1395021"/>
            <a:ext cx="365760" cy="1309512"/>
            <a:chOff x="2692399" y="2184397"/>
            <a:chExt cx="274320" cy="982134"/>
          </a:xfrm>
        </p:grpSpPr>
        <p:sp>
          <p:nvSpPr>
            <p:cNvPr id="11" name="Oval 10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12" name="Rectangle 11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7467236" y="3323864"/>
            <a:ext cx="365760" cy="1309512"/>
            <a:chOff x="2368178" y="2124654"/>
            <a:chExt cx="274320" cy="982134"/>
          </a:xfrm>
        </p:grpSpPr>
        <p:grpSp>
          <p:nvGrpSpPr>
            <p:cNvPr id="55" name="Group 54"/>
            <p:cNvGrpSpPr/>
            <p:nvPr/>
          </p:nvGrpSpPr>
          <p:grpSpPr>
            <a:xfrm>
              <a:off x="2368178" y="2124654"/>
              <a:ext cx="274320" cy="982134"/>
              <a:chOff x="2692399" y="2184397"/>
              <a:chExt cx="274320" cy="982134"/>
            </a:xfrm>
          </p:grpSpPr>
          <p:sp>
            <p:nvSpPr>
              <p:cNvPr id="56" name="Oval 55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57" name="Rectangle 56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grpSp>
          <p:nvGrpSpPr>
            <p:cNvPr id="61" name="Group 60"/>
            <p:cNvGrpSpPr/>
            <p:nvPr/>
          </p:nvGrpSpPr>
          <p:grpSpPr>
            <a:xfrm>
              <a:off x="2368178" y="2240639"/>
              <a:ext cx="274320" cy="113533"/>
              <a:chOff x="1237102" y="1657048"/>
              <a:chExt cx="1598445" cy="433900"/>
            </a:xfrm>
          </p:grpSpPr>
          <p:grpSp>
            <p:nvGrpSpPr>
              <p:cNvPr id="62" name="Group 61"/>
              <p:cNvGrpSpPr/>
              <p:nvPr/>
            </p:nvGrpSpPr>
            <p:grpSpPr>
              <a:xfrm>
                <a:off x="1517980" y="1688757"/>
                <a:ext cx="1070783" cy="402191"/>
                <a:chOff x="1517980" y="1688757"/>
                <a:chExt cx="1070783" cy="402191"/>
              </a:xfrm>
            </p:grpSpPr>
            <p:sp>
              <p:nvSpPr>
                <p:cNvPr id="67" name="Oval 66"/>
                <p:cNvSpPr/>
                <p:nvPr/>
              </p:nvSpPr>
              <p:spPr bwMode="auto">
                <a:xfrm>
                  <a:off x="1577545" y="1688757"/>
                  <a:ext cx="955589" cy="39475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68" name="Rectangle 67"/>
                <p:cNvSpPr/>
                <p:nvPr/>
              </p:nvSpPr>
              <p:spPr bwMode="auto">
                <a:xfrm>
                  <a:off x="2399539" y="1688757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69" name="Rectangle 68"/>
                <p:cNvSpPr/>
                <p:nvPr/>
              </p:nvSpPr>
              <p:spPr bwMode="auto">
                <a:xfrm>
                  <a:off x="1517980" y="1696198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cxnSp>
              <p:nvCxnSpPr>
                <p:cNvPr id="70" name="Straight Connector 69"/>
                <p:cNvCxnSpPr/>
                <p:nvPr/>
              </p:nvCxnSpPr>
              <p:spPr bwMode="auto">
                <a:xfrm>
                  <a:off x="1820562" y="182056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71" name="Straight Connector 70"/>
                <p:cNvCxnSpPr/>
                <p:nvPr/>
              </p:nvCxnSpPr>
              <p:spPr bwMode="auto">
                <a:xfrm>
                  <a:off x="1820562" y="188613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72" name="Straight Connector 71"/>
                <p:cNvCxnSpPr/>
                <p:nvPr/>
              </p:nvCxnSpPr>
              <p:spPr bwMode="auto">
                <a:xfrm>
                  <a:off x="1820562" y="1956487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cxnSp>
            <p:nvCxnSpPr>
              <p:cNvPr id="63" name="Straight Connector 62"/>
              <p:cNvCxnSpPr/>
              <p:nvPr/>
            </p:nvCxnSpPr>
            <p:spPr bwMode="auto">
              <a:xfrm flipV="1">
                <a:off x="2327280" y="1688757"/>
                <a:ext cx="508267" cy="65902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64" name="Straight Connector 63"/>
              <p:cNvCxnSpPr/>
              <p:nvPr/>
            </p:nvCxnSpPr>
            <p:spPr bwMode="auto">
              <a:xfrm flipV="1">
                <a:off x="2347874" y="1750301"/>
                <a:ext cx="487673" cy="27353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65" name="Straight Connector 64"/>
              <p:cNvCxnSpPr/>
              <p:nvPr/>
            </p:nvCxnSpPr>
            <p:spPr bwMode="auto">
              <a:xfrm flipH="1" flipV="1">
                <a:off x="1237102" y="1657048"/>
                <a:ext cx="524826" cy="9325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66" name="Straight Connector 65"/>
              <p:cNvCxnSpPr/>
              <p:nvPr/>
            </p:nvCxnSpPr>
            <p:spPr bwMode="auto">
              <a:xfrm flipH="1" flipV="1">
                <a:off x="1237102" y="1750301"/>
                <a:ext cx="533063" cy="26917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</p:grpSp>
      <p:grpSp>
        <p:nvGrpSpPr>
          <p:cNvPr id="16" name="Group 15"/>
          <p:cNvGrpSpPr/>
          <p:nvPr/>
        </p:nvGrpSpPr>
        <p:grpSpPr>
          <a:xfrm>
            <a:off x="1536324" y="2924511"/>
            <a:ext cx="365760" cy="1309512"/>
            <a:chOff x="2692399" y="2184397"/>
            <a:chExt cx="274320" cy="982134"/>
          </a:xfrm>
        </p:grpSpPr>
        <p:sp>
          <p:nvSpPr>
            <p:cNvPr id="17" name="Oval 16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18" name="Rectangle 17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74" name="Group 73"/>
          <p:cNvGrpSpPr/>
          <p:nvPr/>
        </p:nvGrpSpPr>
        <p:grpSpPr>
          <a:xfrm>
            <a:off x="6523323" y="1654493"/>
            <a:ext cx="365760" cy="1309512"/>
            <a:chOff x="2368178" y="2124654"/>
            <a:chExt cx="274320" cy="982134"/>
          </a:xfrm>
        </p:grpSpPr>
        <p:grpSp>
          <p:nvGrpSpPr>
            <p:cNvPr id="75" name="Group 74"/>
            <p:cNvGrpSpPr/>
            <p:nvPr/>
          </p:nvGrpSpPr>
          <p:grpSpPr>
            <a:xfrm>
              <a:off x="2368178" y="2124654"/>
              <a:ext cx="274320" cy="982134"/>
              <a:chOff x="2692399" y="2184397"/>
              <a:chExt cx="274320" cy="982134"/>
            </a:xfrm>
          </p:grpSpPr>
          <p:sp>
            <p:nvSpPr>
              <p:cNvPr id="88" name="Oval 87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89" name="Rectangle 88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grpSp>
          <p:nvGrpSpPr>
            <p:cNvPr id="76" name="Group 75"/>
            <p:cNvGrpSpPr/>
            <p:nvPr/>
          </p:nvGrpSpPr>
          <p:grpSpPr>
            <a:xfrm>
              <a:off x="2368178" y="2240639"/>
              <a:ext cx="274320" cy="113533"/>
              <a:chOff x="1237102" y="1657048"/>
              <a:chExt cx="1598445" cy="433900"/>
            </a:xfrm>
          </p:grpSpPr>
          <p:grpSp>
            <p:nvGrpSpPr>
              <p:cNvPr id="77" name="Group 76"/>
              <p:cNvGrpSpPr/>
              <p:nvPr/>
            </p:nvGrpSpPr>
            <p:grpSpPr>
              <a:xfrm>
                <a:off x="1517980" y="1688757"/>
                <a:ext cx="1070783" cy="402191"/>
                <a:chOff x="1517980" y="1688757"/>
                <a:chExt cx="1070783" cy="402191"/>
              </a:xfrm>
            </p:grpSpPr>
            <p:sp>
              <p:nvSpPr>
                <p:cNvPr id="82" name="Oval 81"/>
                <p:cNvSpPr/>
                <p:nvPr/>
              </p:nvSpPr>
              <p:spPr bwMode="auto">
                <a:xfrm>
                  <a:off x="1577545" y="1688757"/>
                  <a:ext cx="955589" cy="39475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83" name="Rectangle 82"/>
                <p:cNvSpPr/>
                <p:nvPr/>
              </p:nvSpPr>
              <p:spPr bwMode="auto">
                <a:xfrm>
                  <a:off x="2399539" y="1688757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84" name="Rectangle 83"/>
                <p:cNvSpPr/>
                <p:nvPr/>
              </p:nvSpPr>
              <p:spPr bwMode="auto">
                <a:xfrm>
                  <a:off x="1517980" y="1696198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cxnSp>
              <p:nvCxnSpPr>
                <p:cNvPr id="85" name="Straight Connector 84"/>
                <p:cNvCxnSpPr/>
                <p:nvPr/>
              </p:nvCxnSpPr>
              <p:spPr bwMode="auto">
                <a:xfrm>
                  <a:off x="1820562" y="182056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86" name="Straight Connector 85"/>
                <p:cNvCxnSpPr/>
                <p:nvPr/>
              </p:nvCxnSpPr>
              <p:spPr bwMode="auto">
                <a:xfrm>
                  <a:off x="1820562" y="188613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87" name="Straight Connector 86"/>
                <p:cNvCxnSpPr/>
                <p:nvPr/>
              </p:nvCxnSpPr>
              <p:spPr bwMode="auto">
                <a:xfrm>
                  <a:off x="1820562" y="1956487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cxnSp>
            <p:nvCxnSpPr>
              <p:cNvPr id="78" name="Straight Connector 77"/>
              <p:cNvCxnSpPr/>
              <p:nvPr/>
            </p:nvCxnSpPr>
            <p:spPr bwMode="auto">
              <a:xfrm flipV="1">
                <a:off x="2327280" y="1688757"/>
                <a:ext cx="508267" cy="65902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79" name="Straight Connector 78"/>
              <p:cNvCxnSpPr/>
              <p:nvPr/>
            </p:nvCxnSpPr>
            <p:spPr bwMode="auto">
              <a:xfrm flipV="1">
                <a:off x="2347874" y="1750301"/>
                <a:ext cx="487673" cy="27353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80" name="Straight Connector 79"/>
              <p:cNvCxnSpPr/>
              <p:nvPr/>
            </p:nvCxnSpPr>
            <p:spPr bwMode="auto">
              <a:xfrm flipH="1" flipV="1">
                <a:off x="1237102" y="1657048"/>
                <a:ext cx="524826" cy="9325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81" name="Straight Connector 80"/>
              <p:cNvCxnSpPr/>
              <p:nvPr/>
            </p:nvCxnSpPr>
            <p:spPr bwMode="auto">
              <a:xfrm flipH="1" flipV="1">
                <a:off x="1237102" y="1750301"/>
                <a:ext cx="533063" cy="26917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</p:grpSp>
      <p:grpSp>
        <p:nvGrpSpPr>
          <p:cNvPr id="139" name="Group 138"/>
          <p:cNvGrpSpPr/>
          <p:nvPr/>
        </p:nvGrpSpPr>
        <p:grpSpPr>
          <a:xfrm>
            <a:off x="879796" y="1521563"/>
            <a:ext cx="365760" cy="1309512"/>
            <a:chOff x="2692399" y="2184397"/>
            <a:chExt cx="274320" cy="982134"/>
          </a:xfrm>
        </p:grpSpPr>
        <p:sp>
          <p:nvSpPr>
            <p:cNvPr id="152" name="Oval 151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153" name="Rectangle 152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sp>
        <p:nvSpPr>
          <p:cNvPr id="170" name="Oval 169"/>
          <p:cNvSpPr/>
          <p:nvPr/>
        </p:nvSpPr>
        <p:spPr bwMode="auto">
          <a:xfrm>
            <a:off x="-117767" y="897416"/>
            <a:ext cx="4876800" cy="4876800"/>
          </a:xfrm>
          <a:prstGeom prst="ellipse">
            <a:avLst/>
          </a:prstGeom>
          <a:noFill/>
          <a:ln w="762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sp>
        <p:nvSpPr>
          <p:cNvPr id="171" name="Oval 170"/>
          <p:cNvSpPr/>
          <p:nvPr/>
        </p:nvSpPr>
        <p:spPr bwMode="auto">
          <a:xfrm>
            <a:off x="5245751" y="29548"/>
            <a:ext cx="6400800" cy="6400800"/>
          </a:xfrm>
          <a:prstGeom prst="ellipse">
            <a:avLst/>
          </a:prstGeom>
          <a:noFill/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6627891" y="3600304"/>
            <a:ext cx="365760" cy="1309512"/>
            <a:chOff x="2692399" y="2184397"/>
            <a:chExt cx="274320" cy="982134"/>
          </a:xfrm>
          <a:solidFill>
            <a:schemeClr val="accent4"/>
          </a:solidFill>
        </p:grpSpPr>
        <p:sp>
          <p:nvSpPr>
            <p:cNvPr id="20" name="Oval 19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21" name="Rectangle 20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6077592" y="2640039"/>
            <a:ext cx="365760" cy="1309512"/>
            <a:chOff x="2692399" y="2184397"/>
            <a:chExt cx="274320" cy="982134"/>
          </a:xfrm>
          <a:solidFill>
            <a:schemeClr val="accent4"/>
          </a:solidFill>
        </p:grpSpPr>
        <p:sp>
          <p:nvSpPr>
            <p:cNvPr id="26" name="Oval 25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27" name="Rectangle 26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8249587" y="3052717"/>
            <a:ext cx="365760" cy="1309512"/>
            <a:chOff x="2692399" y="2184397"/>
            <a:chExt cx="274320" cy="982134"/>
          </a:xfrm>
          <a:solidFill>
            <a:schemeClr val="accent4"/>
          </a:solidFill>
        </p:grpSpPr>
        <p:sp>
          <p:nvSpPr>
            <p:cNvPr id="38" name="Oval 37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39" name="Rectangle 38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8737281" y="4274416"/>
            <a:ext cx="365760" cy="1309512"/>
            <a:chOff x="2692399" y="2184397"/>
            <a:chExt cx="274320" cy="982134"/>
          </a:xfrm>
          <a:solidFill>
            <a:schemeClr val="accent4"/>
          </a:solidFill>
        </p:grpSpPr>
        <p:sp>
          <p:nvSpPr>
            <p:cNvPr id="41" name="Oval 40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42" name="Rectangle 41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10636800" y="1442920"/>
            <a:ext cx="365760" cy="1309512"/>
            <a:chOff x="2692399" y="2184397"/>
            <a:chExt cx="274320" cy="982134"/>
          </a:xfrm>
          <a:solidFill>
            <a:schemeClr val="accent4"/>
          </a:solidFill>
        </p:grpSpPr>
        <p:sp>
          <p:nvSpPr>
            <p:cNvPr id="53" name="Oval 52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54" name="Rectangle 53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189" name="Group 188"/>
          <p:cNvGrpSpPr/>
          <p:nvPr/>
        </p:nvGrpSpPr>
        <p:grpSpPr>
          <a:xfrm>
            <a:off x="9427405" y="3551471"/>
            <a:ext cx="365760" cy="1309512"/>
            <a:chOff x="2692399" y="2184397"/>
            <a:chExt cx="274320" cy="982134"/>
          </a:xfrm>
          <a:solidFill>
            <a:schemeClr val="accent4"/>
          </a:solidFill>
        </p:grpSpPr>
        <p:sp>
          <p:nvSpPr>
            <p:cNvPr id="190" name="Oval 189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191" name="Rectangle 190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2789536" y="1767085"/>
            <a:ext cx="365760" cy="1309512"/>
            <a:chOff x="2092152" y="1325314"/>
            <a:chExt cx="274320" cy="982134"/>
          </a:xfrm>
        </p:grpSpPr>
        <p:grpSp>
          <p:nvGrpSpPr>
            <p:cNvPr id="13" name="Group 12"/>
            <p:cNvGrpSpPr/>
            <p:nvPr/>
          </p:nvGrpSpPr>
          <p:grpSpPr>
            <a:xfrm>
              <a:off x="2092152" y="1325314"/>
              <a:ext cx="274320" cy="982134"/>
              <a:chOff x="2692399" y="2184397"/>
              <a:chExt cx="274320" cy="982134"/>
            </a:xfrm>
          </p:grpSpPr>
          <p:sp>
            <p:nvSpPr>
              <p:cNvPr id="14" name="Oval 13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15" name="Rectangle 14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224" name="Heart 223"/>
            <p:cNvSpPr/>
            <p:nvPr/>
          </p:nvSpPr>
          <p:spPr bwMode="auto">
            <a:xfrm>
              <a:off x="2195831" y="1732032"/>
              <a:ext cx="130205" cy="128094"/>
            </a:xfrm>
            <a:prstGeom prst="heart">
              <a:avLst/>
            </a:prstGeom>
            <a:solidFill>
              <a:schemeClr val="accent3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783561" y="3398644"/>
            <a:ext cx="365760" cy="1309512"/>
            <a:chOff x="2692399" y="2184397"/>
            <a:chExt cx="274320" cy="982134"/>
          </a:xfrm>
        </p:grpSpPr>
        <p:sp>
          <p:nvSpPr>
            <p:cNvPr id="23" name="Oval 22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24" name="Rectangle 23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141" name="Group 140"/>
          <p:cNvGrpSpPr/>
          <p:nvPr/>
        </p:nvGrpSpPr>
        <p:grpSpPr>
          <a:xfrm>
            <a:off x="944067" y="1687272"/>
            <a:ext cx="245019" cy="140315"/>
            <a:chOff x="1517980" y="1688757"/>
            <a:chExt cx="1070783" cy="402191"/>
          </a:xfrm>
        </p:grpSpPr>
        <p:sp>
          <p:nvSpPr>
            <p:cNvPr id="146" name="Oval 145"/>
            <p:cNvSpPr/>
            <p:nvPr/>
          </p:nvSpPr>
          <p:spPr bwMode="auto">
            <a:xfrm>
              <a:off x="1577545" y="1688757"/>
              <a:ext cx="955589" cy="39475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147" name="Rectangle 146"/>
            <p:cNvSpPr/>
            <p:nvPr/>
          </p:nvSpPr>
          <p:spPr bwMode="auto">
            <a:xfrm>
              <a:off x="2399539" y="1688757"/>
              <a:ext cx="189224" cy="394750"/>
            </a:xfrm>
            <a:prstGeom prst="rect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148" name="Rectangle 147"/>
            <p:cNvSpPr/>
            <p:nvPr/>
          </p:nvSpPr>
          <p:spPr bwMode="auto">
            <a:xfrm>
              <a:off x="1517980" y="1696198"/>
              <a:ext cx="189224" cy="394750"/>
            </a:xfrm>
            <a:prstGeom prst="rect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cxnSp>
          <p:nvCxnSpPr>
            <p:cNvPr id="149" name="Straight Connector 148"/>
            <p:cNvCxnSpPr/>
            <p:nvPr/>
          </p:nvCxnSpPr>
          <p:spPr bwMode="auto">
            <a:xfrm>
              <a:off x="1820562" y="1820562"/>
              <a:ext cx="448962" cy="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50" name="Straight Connector 149"/>
            <p:cNvCxnSpPr/>
            <p:nvPr/>
          </p:nvCxnSpPr>
          <p:spPr bwMode="auto">
            <a:xfrm>
              <a:off x="1820562" y="1886132"/>
              <a:ext cx="448962" cy="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51" name="Straight Connector 150"/>
            <p:cNvCxnSpPr/>
            <p:nvPr/>
          </p:nvCxnSpPr>
          <p:spPr bwMode="auto">
            <a:xfrm>
              <a:off x="1820562" y="1956487"/>
              <a:ext cx="448962" cy="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cxnSp>
        <p:nvCxnSpPr>
          <p:cNvPr id="142" name="Straight Connector 141"/>
          <p:cNvCxnSpPr/>
          <p:nvPr/>
        </p:nvCxnSpPr>
        <p:spPr bwMode="auto">
          <a:xfrm flipV="1">
            <a:off x="1129254" y="1687272"/>
            <a:ext cx="116303" cy="22992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232" name="Picture 231"/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119489" y="1654862"/>
            <a:ext cx="265975" cy="265975"/>
          </a:xfrm>
          <a:prstGeom prst="rect">
            <a:avLst/>
          </a:prstGeom>
        </p:spPr>
      </p:pic>
      <p:cxnSp>
        <p:nvCxnSpPr>
          <p:cNvPr id="143" name="Straight Connector 142"/>
          <p:cNvCxnSpPr/>
          <p:nvPr/>
        </p:nvCxnSpPr>
        <p:spPr bwMode="auto">
          <a:xfrm flipV="1">
            <a:off x="1133966" y="1708743"/>
            <a:ext cx="111591" cy="95429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4" name="Straight Connector 143"/>
          <p:cNvCxnSpPr/>
          <p:nvPr/>
        </p:nvCxnSpPr>
        <p:spPr bwMode="auto">
          <a:xfrm flipH="1" flipV="1">
            <a:off x="879797" y="1676210"/>
            <a:ext cx="120092" cy="32535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5" name="Straight Connector 144"/>
          <p:cNvCxnSpPr/>
          <p:nvPr/>
        </p:nvCxnSpPr>
        <p:spPr bwMode="auto">
          <a:xfrm flipH="1" flipV="1">
            <a:off x="879797" y="1708743"/>
            <a:ext cx="121977" cy="93908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36" name="Lightning Bolt 235"/>
          <p:cNvSpPr/>
          <p:nvPr/>
        </p:nvSpPr>
        <p:spPr bwMode="auto">
          <a:xfrm>
            <a:off x="8397238" y="3096244"/>
            <a:ext cx="76741" cy="109080"/>
          </a:xfrm>
          <a:prstGeom prst="lightningBolt">
            <a:avLst/>
          </a:prstGeom>
          <a:solidFill>
            <a:schemeClr val="accent3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grpSp>
        <p:nvGrpSpPr>
          <p:cNvPr id="238" name="Group 237"/>
          <p:cNvGrpSpPr/>
          <p:nvPr/>
        </p:nvGrpSpPr>
        <p:grpSpPr>
          <a:xfrm>
            <a:off x="3281159" y="3043683"/>
            <a:ext cx="499200" cy="1309512"/>
            <a:chOff x="587671" y="2548983"/>
            <a:chExt cx="374400" cy="982134"/>
          </a:xfrm>
        </p:grpSpPr>
        <p:grpSp>
          <p:nvGrpSpPr>
            <p:cNvPr id="239" name="Group 238"/>
            <p:cNvGrpSpPr/>
            <p:nvPr/>
          </p:nvGrpSpPr>
          <p:grpSpPr>
            <a:xfrm>
              <a:off x="587671" y="2548983"/>
              <a:ext cx="274320" cy="982134"/>
              <a:chOff x="2692399" y="2184397"/>
              <a:chExt cx="274320" cy="982134"/>
            </a:xfrm>
          </p:grpSpPr>
          <p:sp>
            <p:nvSpPr>
              <p:cNvPr id="243" name="Oval 242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44" name="Rectangle 243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pic>
          <p:nvPicPr>
            <p:cNvPr id="240" name="Picture 239"/>
            <p:cNvPicPr>
              <a:picLocks noChangeAspect="1"/>
            </p:cNvPicPr>
            <p:nvPr/>
          </p:nvPicPr>
          <p:blipFill>
            <a:blip r:embed="rId3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762590" y="2650430"/>
              <a:ext cx="199481" cy="199481"/>
            </a:xfrm>
            <a:prstGeom prst="rect">
              <a:avLst/>
            </a:prstGeom>
          </p:spPr>
        </p:pic>
        <p:sp>
          <p:nvSpPr>
            <p:cNvPr id="241" name="Rounded Rectangle 240"/>
            <p:cNvSpPr/>
            <p:nvPr/>
          </p:nvSpPr>
          <p:spPr bwMode="auto">
            <a:xfrm>
              <a:off x="741028" y="2633271"/>
              <a:ext cx="98700" cy="61674"/>
            </a:xfrm>
            <a:prstGeom prst="roundRect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242" name="Rounded Rectangle 241"/>
            <p:cNvSpPr/>
            <p:nvPr/>
          </p:nvSpPr>
          <p:spPr bwMode="auto">
            <a:xfrm>
              <a:off x="618909" y="2633271"/>
              <a:ext cx="98700" cy="61674"/>
            </a:xfrm>
            <a:prstGeom prst="roundRect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245" name="Group 244"/>
          <p:cNvGrpSpPr/>
          <p:nvPr/>
        </p:nvGrpSpPr>
        <p:grpSpPr>
          <a:xfrm>
            <a:off x="9566839" y="1776024"/>
            <a:ext cx="499200" cy="1309512"/>
            <a:chOff x="587671" y="2548983"/>
            <a:chExt cx="374400" cy="982134"/>
          </a:xfrm>
        </p:grpSpPr>
        <p:grpSp>
          <p:nvGrpSpPr>
            <p:cNvPr id="246" name="Group 245"/>
            <p:cNvGrpSpPr/>
            <p:nvPr/>
          </p:nvGrpSpPr>
          <p:grpSpPr>
            <a:xfrm>
              <a:off x="587671" y="2548983"/>
              <a:ext cx="274320" cy="982134"/>
              <a:chOff x="2692399" y="2184397"/>
              <a:chExt cx="274320" cy="982134"/>
            </a:xfrm>
          </p:grpSpPr>
          <p:sp>
            <p:nvSpPr>
              <p:cNvPr id="250" name="Oval 249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51" name="Rectangle 250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pic>
          <p:nvPicPr>
            <p:cNvPr id="247" name="Picture 246"/>
            <p:cNvPicPr>
              <a:picLocks noChangeAspect="1"/>
            </p:cNvPicPr>
            <p:nvPr/>
          </p:nvPicPr>
          <p:blipFill>
            <a:blip r:embed="rId3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762590" y="2650430"/>
              <a:ext cx="199481" cy="199481"/>
            </a:xfrm>
            <a:prstGeom prst="rect">
              <a:avLst/>
            </a:prstGeom>
          </p:spPr>
        </p:pic>
        <p:sp>
          <p:nvSpPr>
            <p:cNvPr id="248" name="Rounded Rectangle 247"/>
            <p:cNvSpPr/>
            <p:nvPr/>
          </p:nvSpPr>
          <p:spPr bwMode="auto">
            <a:xfrm>
              <a:off x="741028" y="2633271"/>
              <a:ext cx="98700" cy="61674"/>
            </a:xfrm>
            <a:prstGeom prst="roundRect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249" name="Rounded Rectangle 248"/>
            <p:cNvSpPr/>
            <p:nvPr/>
          </p:nvSpPr>
          <p:spPr bwMode="auto">
            <a:xfrm>
              <a:off x="618909" y="2633271"/>
              <a:ext cx="98700" cy="61674"/>
            </a:xfrm>
            <a:prstGeom prst="roundRect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252" name="Group 251"/>
          <p:cNvGrpSpPr/>
          <p:nvPr/>
        </p:nvGrpSpPr>
        <p:grpSpPr>
          <a:xfrm>
            <a:off x="7073523" y="1833464"/>
            <a:ext cx="471424" cy="1368312"/>
            <a:chOff x="1414123" y="1571676"/>
            <a:chExt cx="353568" cy="1026234"/>
          </a:xfrm>
        </p:grpSpPr>
        <p:grpSp>
          <p:nvGrpSpPr>
            <p:cNvPr id="253" name="Group 252"/>
            <p:cNvGrpSpPr/>
            <p:nvPr/>
          </p:nvGrpSpPr>
          <p:grpSpPr>
            <a:xfrm>
              <a:off x="1446433" y="1615776"/>
              <a:ext cx="274320" cy="982134"/>
              <a:chOff x="2692399" y="2184397"/>
              <a:chExt cx="274320" cy="982134"/>
            </a:xfrm>
          </p:grpSpPr>
          <p:sp>
            <p:nvSpPr>
              <p:cNvPr id="258" name="Oval 257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59" name="Rectangle 258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254" name="Teardrop 253"/>
            <p:cNvSpPr/>
            <p:nvPr/>
          </p:nvSpPr>
          <p:spPr bwMode="auto">
            <a:xfrm>
              <a:off x="1414123" y="1571676"/>
              <a:ext cx="175524" cy="127198"/>
            </a:xfrm>
            <a:prstGeom prst="teardrop">
              <a:avLst>
                <a:gd name="adj" fmla="val 89157"/>
              </a:avLst>
            </a:prstGeom>
            <a:solidFill>
              <a:schemeClr val="accent5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255" name="Teardrop 254"/>
            <p:cNvSpPr/>
            <p:nvPr/>
          </p:nvSpPr>
          <p:spPr bwMode="auto">
            <a:xfrm rot="16200000">
              <a:off x="1601742" y="1532925"/>
              <a:ext cx="127198" cy="204700"/>
            </a:xfrm>
            <a:prstGeom prst="teardrop">
              <a:avLst>
                <a:gd name="adj" fmla="val 89157"/>
              </a:avLst>
            </a:prstGeom>
            <a:solidFill>
              <a:schemeClr val="accent5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256" name="Rounded Rectangle 255"/>
            <p:cNvSpPr/>
            <p:nvPr/>
          </p:nvSpPr>
          <p:spPr bwMode="auto">
            <a:xfrm>
              <a:off x="1597000" y="1703314"/>
              <a:ext cx="98700" cy="61674"/>
            </a:xfrm>
            <a:prstGeom prst="roundRect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257" name="Rounded Rectangle 256"/>
            <p:cNvSpPr/>
            <p:nvPr/>
          </p:nvSpPr>
          <p:spPr bwMode="auto">
            <a:xfrm>
              <a:off x="1474881" y="1703314"/>
              <a:ext cx="98700" cy="61674"/>
            </a:xfrm>
            <a:prstGeom prst="roundRect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260" name="Group 259"/>
          <p:cNvGrpSpPr/>
          <p:nvPr/>
        </p:nvGrpSpPr>
        <p:grpSpPr>
          <a:xfrm>
            <a:off x="7922112" y="1389517"/>
            <a:ext cx="365760" cy="1309512"/>
            <a:chOff x="2092152" y="1325314"/>
            <a:chExt cx="274320" cy="982134"/>
          </a:xfrm>
        </p:grpSpPr>
        <p:grpSp>
          <p:nvGrpSpPr>
            <p:cNvPr id="261" name="Group 260"/>
            <p:cNvGrpSpPr/>
            <p:nvPr/>
          </p:nvGrpSpPr>
          <p:grpSpPr>
            <a:xfrm>
              <a:off x="2092152" y="1325314"/>
              <a:ext cx="274320" cy="982134"/>
              <a:chOff x="2692399" y="2184397"/>
              <a:chExt cx="274320" cy="982134"/>
            </a:xfrm>
          </p:grpSpPr>
          <p:sp>
            <p:nvSpPr>
              <p:cNvPr id="263" name="Oval 262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64" name="Rectangle 263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262" name="Heart 261"/>
            <p:cNvSpPr/>
            <p:nvPr/>
          </p:nvSpPr>
          <p:spPr bwMode="auto">
            <a:xfrm>
              <a:off x="2195831" y="1732032"/>
              <a:ext cx="130205" cy="128094"/>
            </a:xfrm>
            <a:prstGeom prst="heart">
              <a:avLst/>
            </a:prstGeom>
            <a:solidFill>
              <a:schemeClr val="accent3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265" name="Group 264"/>
          <p:cNvGrpSpPr/>
          <p:nvPr/>
        </p:nvGrpSpPr>
        <p:grpSpPr>
          <a:xfrm>
            <a:off x="10323617" y="2986505"/>
            <a:ext cx="365760" cy="1309512"/>
            <a:chOff x="2092152" y="1325314"/>
            <a:chExt cx="274320" cy="982134"/>
          </a:xfrm>
        </p:grpSpPr>
        <p:grpSp>
          <p:nvGrpSpPr>
            <p:cNvPr id="266" name="Group 265"/>
            <p:cNvGrpSpPr/>
            <p:nvPr/>
          </p:nvGrpSpPr>
          <p:grpSpPr>
            <a:xfrm>
              <a:off x="2092152" y="1325314"/>
              <a:ext cx="274320" cy="982134"/>
              <a:chOff x="2692399" y="2184397"/>
              <a:chExt cx="274320" cy="982134"/>
            </a:xfrm>
          </p:grpSpPr>
          <p:sp>
            <p:nvSpPr>
              <p:cNvPr id="268" name="Oval 267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69" name="Rectangle 268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267" name="Heart 266"/>
            <p:cNvSpPr/>
            <p:nvPr/>
          </p:nvSpPr>
          <p:spPr bwMode="auto">
            <a:xfrm>
              <a:off x="2195831" y="1732032"/>
              <a:ext cx="130205" cy="128094"/>
            </a:xfrm>
            <a:prstGeom prst="heart">
              <a:avLst/>
            </a:prstGeom>
            <a:solidFill>
              <a:schemeClr val="accent3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sp>
        <p:nvSpPr>
          <p:cNvPr id="270" name="Chord 269"/>
          <p:cNvSpPr/>
          <p:nvPr/>
        </p:nvSpPr>
        <p:spPr bwMode="auto">
          <a:xfrm rot="17528077">
            <a:off x="6724019" y="3669721"/>
            <a:ext cx="225893" cy="207569"/>
          </a:xfrm>
          <a:prstGeom prst="chord">
            <a:avLst>
              <a:gd name="adj1" fmla="val 5544771"/>
              <a:gd name="adj2" fmla="val 13532001"/>
            </a:avLst>
          </a:prstGeom>
          <a:solidFill>
            <a:schemeClr val="accent3"/>
          </a:solidFill>
          <a:ln w="2857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sp>
        <p:nvSpPr>
          <p:cNvPr id="271" name="Chord 270"/>
          <p:cNvSpPr/>
          <p:nvPr/>
        </p:nvSpPr>
        <p:spPr bwMode="auto">
          <a:xfrm rot="17528077">
            <a:off x="10694229" y="1513873"/>
            <a:ext cx="272252" cy="193643"/>
          </a:xfrm>
          <a:prstGeom prst="chord">
            <a:avLst>
              <a:gd name="adj1" fmla="val 5544771"/>
              <a:gd name="adj2" fmla="val 13532001"/>
            </a:avLst>
          </a:prstGeom>
          <a:solidFill>
            <a:schemeClr val="accent3"/>
          </a:solidFill>
          <a:ln w="2857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grpSp>
        <p:nvGrpSpPr>
          <p:cNvPr id="273" name="Group 272"/>
          <p:cNvGrpSpPr/>
          <p:nvPr/>
        </p:nvGrpSpPr>
        <p:grpSpPr>
          <a:xfrm>
            <a:off x="2434885" y="3280749"/>
            <a:ext cx="365760" cy="1309512"/>
            <a:chOff x="2368178" y="2124654"/>
            <a:chExt cx="274320" cy="982134"/>
          </a:xfrm>
        </p:grpSpPr>
        <p:grpSp>
          <p:nvGrpSpPr>
            <p:cNvPr id="274" name="Group 273"/>
            <p:cNvGrpSpPr/>
            <p:nvPr/>
          </p:nvGrpSpPr>
          <p:grpSpPr>
            <a:xfrm>
              <a:off x="2368178" y="2124654"/>
              <a:ext cx="274320" cy="982134"/>
              <a:chOff x="2692399" y="2184397"/>
              <a:chExt cx="274320" cy="982134"/>
            </a:xfrm>
          </p:grpSpPr>
          <p:sp>
            <p:nvSpPr>
              <p:cNvPr id="287" name="Oval 286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88" name="Rectangle 287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grpSp>
          <p:nvGrpSpPr>
            <p:cNvPr id="275" name="Group 274"/>
            <p:cNvGrpSpPr/>
            <p:nvPr/>
          </p:nvGrpSpPr>
          <p:grpSpPr>
            <a:xfrm>
              <a:off x="2368178" y="2240639"/>
              <a:ext cx="274320" cy="113533"/>
              <a:chOff x="1237102" y="1657048"/>
              <a:chExt cx="1598445" cy="433900"/>
            </a:xfrm>
          </p:grpSpPr>
          <p:grpSp>
            <p:nvGrpSpPr>
              <p:cNvPr id="276" name="Group 275"/>
              <p:cNvGrpSpPr/>
              <p:nvPr/>
            </p:nvGrpSpPr>
            <p:grpSpPr>
              <a:xfrm>
                <a:off x="1517980" y="1688757"/>
                <a:ext cx="1070783" cy="402191"/>
                <a:chOff x="1517980" y="1688757"/>
                <a:chExt cx="1070783" cy="402191"/>
              </a:xfrm>
            </p:grpSpPr>
            <p:sp>
              <p:nvSpPr>
                <p:cNvPr id="281" name="Oval 280"/>
                <p:cNvSpPr/>
                <p:nvPr/>
              </p:nvSpPr>
              <p:spPr bwMode="auto">
                <a:xfrm>
                  <a:off x="1577545" y="1688757"/>
                  <a:ext cx="955589" cy="39475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82" name="Rectangle 281"/>
                <p:cNvSpPr/>
                <p:nvPr/>
              </p:nvSpPr>
              <p:spPr bwMode="auto">
                <a:xfrm>
                  <a:off x="2399539" y="1688757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83" name="Rectangle 282"/>
                <p:cNvSpPr/>
                <p:nvPr/>
              </p:nvSpPr>
              <p:spPr bwMode="auto">
                <a:xfrm>
                  <a:off x="1517980" y="1696198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cxnSp>
              <p:nvCxnSpPr>
                <p:cNvPr id="284" name="Straight Connector 283"/>
                <p:cNvCxnSpPr/>
                <p:nvPr/>
              </p:nvCxnSpPr>
              <p:spPr bwMode="auto">
                <a:xfrm>
                  <a:off x="1820562" y="182056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85" name="Straight Connector 284"/>
                <p:cNvCxnSpPr/>
                <p:nvPr/>
              </p:nvCxnSpPr>
              <p:spPr bwMode="auto">
                <a:xfrm>
                  <a:off x="1820562" y="188613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86" name="Straight Connector 285"/>
                <p:cNvCxnSpPr/>
                <p:nvPr/>
              </p:nvCxnSpPr>
              <p:spPr bwMode="auto">
                <a:xfrm>
                  <a:off x="1820562" y="1956487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cxnSp>
            <p:nvCxnSpPr>
              <p:cNvPr id="277" name="Straight Connector 276"/>
              <p:cNvCxnSpPr/>
              <p:nvPr/>
            </p:nvCxnSpPr>
            <p:spPr bwMode="auto">
              <a:xfrm flipV="1">
                <a:off x="2327280" y="1688757"/>
                <a:ext cx="508267" cy="65902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78" name="Straight Connector 277"/>
              <p:cNvCxnSpPr/>
              <p:nvPr/>
            </p:nvCxnSpPr>
            <p:spPr bwMode="auto">
              <a:xfrm flipV="1">
                <a:off x="2347874" y="1750301"/>
                <a:ext cx="487673" cy="27353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79" name="Straight Connector 278"/>
              <p:cNvCxnSpPr/>
              <p:nvPr/>
            </p:nvCxnSpPr>
            <p:spPr bwMode="auto">
              <a:xfrm flipH="1" flipV="1">
                <a:off x="1237102" y="1657048"/>
                <a:ext cx="524826" cy="9325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80" name="Straight Connector 279"/>
              <p:cNvCxnSpPr/>
              <p:nvPr/>
            </p:nvCxnSpPr>
            <p:spPr bwMode="auto">
              <a:xfrm flipH="1" flipV="1">
                <a:off x="1237102" y="1750301"/>
                <a:ext cx="533063" cy="26917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</p:grpSp>
      <p:grpSp>
        <p:nvGrpSpPr>
          <p:cNvPr id="309" name="Group 308"/>
          <p:cNvGrpSpPr/>
          <p:nvPr/>
        </p:nvGrpSpPr>
        <p:grpSpPr>
          <a:xfrm>
            <a:off x="8927127" y="2159939"/>
            <a:ext cx="365760" cy="1309512"/>
            <a:chOff x="2692399" y="2184397"/>
            <a:chExt cx="274320" cy="982134"/>
          </a:xfrm>
        </p:grpSpPr>
        <p:sp>
          <p:nvSpPr>
            <p:cNvPr id="310" name="Oval 309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311" name="Rectangle 310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312" name="Group 311"/>
          <p:cNvGrpSpPr/>
          <p:nvPr/>
        </p:nvGrpSpPr>
        <p:grpSpPr>
          <a:xfrm>
            <a:off x="8991397" y="2325648"/>
            <a:ext cx="245019" cy="140315"/>
            <a:chOff x="1517980" y="1688757"/>
            <a:chExt cx="1070783" cy="402191"/>
          </a:xfrm>
        </p:grpSpPr>
        <p:sp>
          <p:nvSpPr>
            <p:cNvPr id="313" name="Oval 312"/>
            <p:cNvSpPr/>
            <p:nvPr/>
          </p:nvSpPr>
          <p:spPr bwMode="auto">
            <a:xfrm>
              <a:off x="1577545" y="1688757"/>
              <a:ext cx="955589" cy="39475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314" name="Rectangle 313"/>
            <p:cNvSpPr/>
            <p:nvPr/>
          </p:nvSpPr>
          <p:spPr bwMode="auto">
            <a:xfrm>
              <a:off x="2399539" y="1688757"/>
              <a:ext cx="189224" cy="394750"/>
            </a:xfrm>
            <a:prstGeom prst="rect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315" name="Rectangle 314"/>
            <p:cNvSpPr/>
            <p:nvPr/>
          </p:nvSpPr>
          <p:spPr bwMode="auto">
            <a:xfrm>
              <a:off x="1517980" y="1696198"/>
              <a:ext cx="189224" cy="394750"/>
            </a:xfrm>
            <a:prstGeom prst="rect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cxnSp>
          <p:nvCxnSpPr>
            <p:cNvPr id="316" name="Straight Connector 315"/>
            <p:cNvCxnSpPr/>
            <p:nvPr/>
          </p:nvCxnSpPr>
          <p:spPr bwMode="auto">
            <a:xfrm>
              <a:off x="1820562" y="1820562"/>
              <a:ext cx="448962" cy="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17" name="Straight Connector 316"/>
            <p:cNvCxnSpPr/>
            <p:nvPr/>
          </p:nvCxnSpPr>
          <p:spPr bwMode="auto">
            <a:xfrm>
              <a:off x="1820562" y="1886132"/>
              <a:ext cx="448962" cy="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18" name="Straight Connector 317"/>
            <p:cNvCxnSpPr/>
            <p:nvPr/>
          </p:nvCxnSpPr>
          <p:spPr bwMode="auto">
            <a:xfrm>
              <a:off x="1820562" y="1956487"/>
              <a:ext cx="448962" cy="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cxnSp>
        <p:nvCxnSpPr>
          <p:cNvPr id="319" name="Straight Connector 318"/>
          <p:cNvCxnSpPr/>
          <p:nvPr/>
        </p:nvCxnSpPr>
        <p:spPr bwMode="auto">
          <a:xfrm flipV="1">
            <a:off x="9176585" y="2325648"/>
            <a:ext cx="116303" cy="22992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320" name="Picture 319"/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166819" y="2293238"/>
            <a:ext cx="265975" cy="265975"/>
          </a:xfrm>
          <a:prstGeom prst="rect">
            <a:avLst/>
          </a:prstGeom>
        </p:spPr>
      </p:pic>
      <p:cxnSp>
        <p:nvCxnSpPr>
          <p:cNvPr id="321" name="Straight Connector 320"/>
          <p:cNvCxnSpPr/>
          <p:nvPr/>
        </p:nvCxnSpPr>
        <p:spPr bwMode="auto">
          <a:xfrm flipV="1">
            <a:off x="9181297" y="2347119"/>
            <a:ext cx="111591" cy="95429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22" name="Straight Connector 321"/>
          <p:cNvCxnSpPr/>
          <p:nvPr/>
        </p:nvCxnSpPr>
        <p:spPr bwMode="auto">
          <a:xfrm flipH="1" flipV="1">
            <a:off x="8927127" y="2314586"/>
            <a:ext cx="120092" cy="32535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23" name="Straight Connector 322"/>
          <p:cNvCxnSpPr/>
          <p:nvPr/>
        </p:nvCxnSpPr>
        <p:spPr bwMode="auto">
          <a:xfrm flipH="1" flipV="1">
            <a:off x="8927128" y="2347119"/>
            <a:ext cx="121977" cy="93908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27" name="Oval 326"/>
          <p:cNvSpPr/>
          <p:nvPr/>
        </p:nvSpPr>
        <p:spPr bwMode="auto">
          <a:xfrm>
            <a:off x="8455988" y="3181143"/>
            <a:ext cx="121920" cy="121920"/>
          </a:xfrm>
          <a:prstGeom prst="ellipse">
            <a:avLst/>
          </a:prstGeom>
          <a:noFill/>
          <a:ln w="1270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sp>
        <p:nvSpPr>
          <p:cNvPr id="328" name="Oval 327"/>
          <p:cNvSpPr/>
          <p:nvPr/>
        </p:nvSpPr>
        <p:spPr bwMode="auto">
          <a:xfrm>
            <a:off x="8299572" y="3181143"/>
            <a:ext cx="121920" cy="121920"/>
          </a:xfrm>
          <a:prstGeom prst="ellipse">
            <a:avLst/>
          </a:prstGeom>
          <a:noFill/>
          <a:ln w="1270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pic>
        <p:nvPicPr>
          <p:cNvPr id="329" name="Picture 328"/>
          <p:cNvPicPr>
            <a:picLocks noChangeAspect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746163" y="3528516"/>
            <a:ext cx="415632" cy="186753"/>
          </a:xfrm>
          <a:prstGeom prst="rect">
            <a:avLst/>
          </a:prstGeom>
        </p:spPr>
      </p:pic>
      <p:pic>
        <p:nvPicPr>
          <p:cNvPr id="331" name="Picture 330"/>
          <p:cNvPicPr>
            <a:picLocks noChangeAspect="1"/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95711" y="2749884"/>
            <a:ext cx="524021" cy="413248"/>
          </a:xfrm>
          <a:prstGeom prst="rect">
            <a:avLst/>
          </a:prstGeom>
        </p:spPr>
      </p:pic>
      <p:pic>
        <p:nvPicPr>
          <p:cNvPr id="332" name="Picture 331"/>
          <p:cNvPicPr>
            <a:picLocks noChangeAspect="1"/>
          </p:cNvPicPr>
          <p:nvPr/>
        </p:nvPicPr>
        <p:blipFill>
          <a:blip r:embed="rId7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288695" y="3461268"/>
            <a:ext cx="567343" cy="474984"/>
          </a:xfrm>
          <a:prstGeom prst="rect">
            <a:avLst/>
          </a:prstGeom>
        </p:spPr>
      </p:pic>
      <p:pic>
        <p:nvPicPr>
          <p:cNvPr id="333" name="Picture 332"/>
          <p:cNvPicPr>
            <a:picLocks noChangeAspect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8712345" y="4420716"/>
            <a:ext cx="415632" cy="186753"/>
          </a:xfrm>
          <a:prstGeom prst="rect">
            <a:avLst/>
          </a:prstGeom>
        </p:spPr>
      </p:pic>
      <p:sp>
        <p:nvSpPr>
          <p:cNvPr id="334" name="Rounded Rectangle 333"/>
          <p:cNvSpPr/>
          <p:nvPr/>
        </p:nvSpPr>
        <p:spPr bwMode="auto">
          <a:xfrm>
            <a:off x="8931452" y="4321547"/>
            <a:ext cx="131600" cy="82232"/>
          </a:xfrm>
          <a:prstGeom prst="roundRect">
            <a:avLst/>
          </a:prstGeom>
          <a:noFill/>
          <a:ln w="1270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sp>
        <p:nvSpPr>
          <p:cNvPr id="335" name="Rounded Rectangle 334"/>
          <p:cNvSpPr/>
          <p:nvPr/>
        </p:nvSpPr>
        <p:spPr bwMode="auto">
          <a:xfrm>
            <a:off x="8768627" y="4321547"/>
            <a:ext cx="131600" cy="82232"/>
          </a:xfrm>
          <a:prstGeom prst="roundRect">
            <a:avLst/>
          </a:prstGeom>
          <a:noFill/>
          <a:ln w="1270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pic>
        <p:nvPicPr>
          <p:cNvPr id="336" name="Picture 335"/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634225" y="1512853"/>
            <a:ext cx="265975" cy="265975"/>
          </a:xfrm>
          <a:prstGeom prst="rect">
            <a:avLst/>
          </a:prstGeom>
        </p:spPr>
      </p:pic>
      <p:pic>
        <p:nvPicPr>
          <p:cNvPr id="188" name="Picture 187"/>
          <p:cNvPicPr>
            <a:picLocks noChangeAspect="1"/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844934" y="1219467"/>
            <a:ext cx="524021" cy="413248"/>
          </a:xfrm>
          <a:prstGeom prst="rect">
            <a:avLst/>
          </a:prstGeom>
        </p:spPr>
      </p:pic>
      <p:pic>
        <p:nvPicPr>
          <p:cNvPr id="192" name="Picture 191"/>
          <p:cNvPicPr>
            <a:picLocks noChangeAspect="1"/>
          </p:cNvPicPr>
          <p:nvPr/>
        </p:nvPicPr>
        <p:blipFill>
          <a:blip r:embed="rId7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337161" y="3118189"/>
            <a:ext cx="567343" cy="474984"/>
          </a:xfrm>
          <a:prstGeom prst="rect">
            <a:avLst/>
          </a:prstGeom>
        </p:spPr>
      </p:pic>
      <p:pic>
        <p:nvPicPr>
          <p:cNvPr id="169" name="Picture 168">
            <a:extLst>
              <a:ext uri="{FF2B5EF4-FFF2-40B4-BE49-F238E27FC236}">
                <a16:creationId xmlns:a16="http://schemas.microsoft.com/office/drawing/2014/main" id="{7590F1FC-65B9-D047-BFA2-98E58C9B9741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1174378" y="-497913"/>
            <a:ext cx="2670361" cy="2052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4681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885497" y="2095568"/>
            <a:ext cx="471424" cy="1368312"/>
            <a:chOff x="1414123" y="1571676"/>
            <a:chExt cx="353568" cy="1026234"/>
          </a:xfrm>
        </p:grpSpPr>
        <p:grpSp>
          <p:nvGrpSpPr>
            <p:cNvPr id="7" name="Group 6"/>
            <p:cNvGrpSpPr/>
            <p:nvPr/>
          </p:nvGrpSpPr>
          <p:grpSpPr>
            <a:xfrm>
              <a:off x="1446433" y="1615776"/>
              <a:ext cx="274320" cy="982134"/>
              <a:chOff x="2692399" y="2184397"/>
              <a:chExt cx="274320" cy="982134"/>
            </a:xfrm>
          </p:grpSpPr>
          <p:sp>
            <p:nvSpPr>
              <p:cNvPr id="8" name="Oval 7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9" name="Rectangle 8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225" name="Teardrop 224"/>
            <p:cNvSpPr/>
            <p:nvPr/>
          </p:nvSpPr>
          <p:spPr bwMode="auto">
            <a:xfrm>
              <a:off x="1414123" y="1571676"/>
              <a:ext cx="175524" cy="127198"/>
            </a:xfrm>
            <a:prstGeom prst="teardrop">
              <a:avLst>
                <a:gd name="adj" fmla="val 89157"/>
              </a:avLst>
            </a:prstGeom>
            <a:solidFill>
              <a:schemeClr val="accent5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226" name="Teardrop 225"/>
            <p:cNvSpPr/>
            <p:nvPr/>
          </p:nvSpPr>
          <p:spPr bwMode="auto">
            <a:xfrm rot="16200000">
              <a:off x="1601742" y="1532925"/>
              <a:ext cx="127198" cy="204700"/>
            </a:xfrm>
            <a:prstGeom prst="teardrop">
              <a:avLst>
                <a:gd name="adj" fmla="val 89157"/>
              </a:avLst>
            </a:prstGeom>
            <a:solidFill>
              <a:schemeClr val="accent5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227" name="Rounded Rectangle 226"/>
            <p:cNvSpPr/>
            <p:nvPr/>
          </p:nvSpPr>
          <p:spPr bwMode="auto">
            <a:xfrm>
              <a:off x="1597000" y="1703314"/>
              <a:ext cx="98700" cy="61674"/>
            </a:xfrm>
            <a:prstGeom prst="roundRect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228" name="Rounded Rectangle 227"/>
            <p:cNvSpPr/>
            <p:nvPr/>
          </p:nvSpPr>
          <p:spPr bwMode="auto">
            <a:xfrm>
              <a:off x="1474881" y="1703314"/>
              <a:ext cx="98700" cy="61674"/>
            </a:xfrm>
            <a:prstGeom prst="roundRect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3385133" y="1395021"/>
            <a:ext cx="365760" cy="1309512"/>
            <a:chOff x="2692399" y="2184397"/>
            <a:chExt cx="274320" cy="982134"/>
          </a:xfrm>
        </p:grpSpPr>
        <p:sp>
          <p:nvSpPr>
            <p:cNvPr id="11" name="Oval 10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solidFill>
              <a:schemeClr val="accent5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12" name="Rectangle 11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solidFill>
              <a:schemeClr val="accent5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7467236" y="3323864"/>
            <a:ext cx="365760" cy="1309512"/>
            <a:chOff x="2368178" y="2124654"/>
            <a:chExt cx="274320" cy="982134"/>
          </a:xfrm>
        </p:grpSpPr>
        <p:grpSp>
          <p:nvGrpSpPr>
            <p:cNvPr id="55" name="Group 54"/>
            <p:cNvGrpSpPr/>
            <p:nvPr/>
          </p:nvGrpSpPr>
          <p:grpSpPr>
            <a:xfrm>
              <a:off x="2368178" y="2124654"/>
              <a:ext cx="274320" cy="982134"/>
              <a:chOff x="2692399" y="2184397"/>
              <a:chExt cx="274320" cy="982134"/>
            </a:xfrm>
          </p:grpSpPr>
          <p:sp>
            <p:nvSpPr>
              <p:cNvPr id="56" name="Oval 55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57" name="Rectangle 56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grpSp>
          <p:nvGrpSpPr>
            <p:cNvPr id="61" name="Group 60"/>
            <p:cNvGrpSpPr/>
            <p:nvPr/>
          </p:nvGrpSpPr>
          <p:grpSpPr>
            <a:xfrm>
              <a:off x="2368178" y="2240639"/>
              <a:ext cx="274320" cy="113533"/>
              <a:chOff x="1237102" y="1657048"/>
              <a:chExt cx="1598445" cy="433900"/>
            </a:xfrm>
          </p:grpSpPr>
          <p:grpSp>
            <p:nvGrpSpPr>
              <p:cNvPr id="62" name="Group 61"/>
              <p:cNvGrpSpPr/>
              <p:nvPr/>
            </p:nvGrpSpPr>
            <p:grpSpPr>
              <a:xfrm>
                <a:off x="1517980" y="1688757"/>
                <a:ext cx="1070783" cy="402191"/>
                <a:chOff x="1517980" y="1688757"/>
                <a:chExt cx="1070783" cy="402191"/>
              </a:xfrm>
            </p:grpSpPr>
            <p:sp>
              <p:nvSpPr>
                <p:cNvPr id="67" name="Oval 66"/>
                <p:cNvSpPr/>
                <p:nvPr/>
              </p:nvSpPr>
              <p:spPr bwMode="auto">
                <a:xfrm>
                  <a:off x="1577545" y="1688757"/>
                  <a:ext cx="955589" cy="39475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68" name="Rectangle 67"/>
                <p:cNvSpPr/>
                <p:nvPr/>
              </p:nvSpPr>
              <p:spPr bwMode="auto">
                <a:xfrm>
                  <a:off x="2399539" y="1688757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69" name="Rectangle 68"/>
                <p:cNvSpPr/>
                <p:nvPr/>
              </p:nvSpPr>
              <p:spPr bwMode="auto">
                <a:xfrm>
                  <a:off x="1517980" y="1696198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cxnSp>
              <p:nvCxnSpPr>
                <p:cNvPr id="70" name="Straight Connector 69"/>
                <p:cNvCxnSpPr/>
                <p:nvPr/>
              </p:nvCxnSpPr>
              <p:spPr bwMode="auto">
                <a:xfrm>
                  <a:off x="1820562" y="182056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71" name="Straight Connector 70"/>
                <p:cNvCxnSpPr/>
                <p:nvPr/>
              </p:nvCxnSpPr>
              <p:spPr bwMode="auto">
                <a:xfrm>
                  <a:off x="1820562" y="188613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72" name="Straight Connector 71"/>
                <p:cNvCxnSpPr/>
                <p:nvPr/>
              </p:nvCxnSpPr>
              <p:spPr bwMode="auto">
                <a:xfrm>
                  <a:off x="1820562" y="1956487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cxnSp>
            <p:nvCxnSpPr>
              <p:cNvPr id="63" name="Straight Connector 62"/>
              <p:cNvCxnSpPr/>
              <p:nvPr/>
            </p:nvCxnSpPr>
            <p:spPr bwMode="auto">
              <a:xfrm flipV="1">
                <a:off x="2327280" y="1688757"/>
                <a:ext cx="508267" cy="65902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64" name="Straight Connector 63"/>
              <p:cNvCxnSpPr/>
              <p:nvPr/>
            </p:nvCxnSpPr>
            <p:spPr bwMode="auto">
              <a:xfrm flipV="1">
                <a:off x="2347874" y="1750301"/>
                <a:ext cx="487673" cy="27353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65" name="Straight Connector 64"/>
              <p:cNvCxnSpPr/>
              <p:nvPr/>
            </p:nvCxnSpPr>
            <p:spPr bwMode="auto">
              <a:xfrm flipH="1" flipV="1">
                <a:off x="1237102" y="1657048"/>
                <a:ext cx="524826" cy="9325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66" name="Straight Connector 65"/>
              <p:cNvCxnSpPr/>
              <p:nvPr/>
            </p:nvCxnSpPr>
            <p:spPr bwMode="auto">
              <a:xfrm flipH="1" flipV="1">
                <a:off x="1237102" y="1750301"/>
                <a:ext cx="533063" cy="26917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</p:grpSp>
      <p:grpSp>
        <p:nvGrpSpPr>
          <p:cNvPr id="16" name="Group 15"/>
          <p:cNvGrpSpPr/>
          <p:nvPr/>
        </p:nvGrpSpPr>
        <p:grpSpPr>
          <a:xfrm>
            <a:off x="1536324" y="2924511"/>
            <a:ext cx="365760" cy="1309512"/>
            <a:chOff x="2692399" y="2184397"/>
            <a:chExt cx="274320" cy="982134"/>
          </a:xfrm>
        </p:grpSpPr>
        <p:sp>
          <p:nvSpPr>
            <p:cNvPr id="17" name="Oval 16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18" name="Rectangle 17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74" name="Group 73"/>
          <p:cNvGrpSpPr/>
          <p:nvPr/>
        </p:nvGrpSpPr>
        <p:grpSpPr>
          <a:xfrm>
            <a:off x="6523323" y="1654493"/>
            <a:ext cx="365760" cy="1309512"/>
            <a:chOff x="2368178" y="2124654"/>
            <a:chExt cx="274320" cy="982134"/>
          </a:xfrm>
        </p:grpSpPr>
        <p:grpSp>
          <p:nvGrpSpPr>
            <p:cNvPr id="75" name="Group 74"/>
            <p:cNvGrpSpPr/>
            <p:nvPr/>
          </p:nvGrpSpPr>
          <p:grpSpPr>
            <a:xfrm>
              <a:off x="2368178" y="2124654"/>
              <a:ext cx="274320" cy="982134"/>
              <a:chOff x="2692399" y="2184397"/>
              <a:chExt cx="274320" cy="982134"/>
            </a:xfrm>
          </p:grpSpPr>
          <p:sp>
            <p:nvSpPr>
              <p:cNvPr id="88" name="Oval 87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89" name="Rectangle 88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grpSp>
          <p:nvGrpSpPr>
            <p:cNvPr id="76" name="Group 75"/>
            <p:cNvGrpSpPr/>
            <p:nvPr/>
          </p:nvGrpSpPr>
          <p:grpSpPr>
            <a:xfrm>
              <a:off x="2368178" y="2240639"/>
              <a:ext cx="274320" cy="113533"/>
              <a:chOff x="1237102" y="1657048"/>
              <a:chExt cx="1598445" cy="433900"/>
            </a:xfrm>
          </p:grpSpPr>
          <p:grpSp>
            <p:nvGrpSpPr>
              <p:cNvPr id="77" name="Group 76"/>
              <p:cNvGrpSpPr/>
              <p:nvPr/>
            </p:nvGrpSpPr>
            <p:grpSpPr>
              <a:xfrm>
                <a:off x="1517980" y="1688757"/>
                <a:ext cx="1070783" cy="402191"/>
                <a:chOff x="1517980" y="1688757"/>
                <a:chExt cx="1070783" cy="402191"/>
              </a:xfrm>
            </p:grpSpPr>
            <p:sp>
              <p:nvSpPr>
                <p:cNvPr id="82" name="Oval 81"/>
                <p:cNvSpPr/>
                <p:nvPr/>
              </p:nvSpPr>
              <p:spPr bwMode="auto">
                <a:xfrm>
                  <a:off x="1577545" y="1688757"/>
                  <a:ext cx="955589" cy="39475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83" name="Rectangle 82"/>
                <p:cNvSpPr/>
                <p:nvPr/>
              </p:nvSpPr>
              <p:spPr bwMode="auto">
                <a:xfrm>
                  <a:off x="2399539" y="1688757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84" name="Rectangle 83"/>
                <p:cNvSpPr/>
                <p:nvPr/>
              </p:nvSpPr>
              <p:spPr bwMode="auto">
                <a:xfrm>
                  <a:off x="1517980" y="1696198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cxnSp>
              <p:nvCxnSpPr>
                <p:cNvPr id="85" name="Straight Connector 84"/>
                <p:cNvCxnSpPr/>
                <p:nvPr/>
              </p:nvCxnSpPr>
              <p:spPr bwMode="auto">
                <a:xfrm>
                  <a:off x="1820562" y="182056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86" name="Straight Connector 85"/>
                <p:cNvCxnSpPr/>
                <p:nvPr/>
              </p:nvCxnSpPr>
              <p:spPr bwMode="auto">
                <a:xfrm>
                  <a:off x="1820562" y="188613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87" name="Straight Connector 86"/>
                <p:cNvCxnSpPr/>
                <p:nvPr/>
              </p:nvCxnSpPr>
              <p:spPr bwMode="auto">
                <a:xfrm>
                  <a:off x="1820562" y="1956487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cxnSp>
            <p:nvCxnSpPr>
              <p:cNvPr id="78" name="Straight Connector 77"/>
              <p:cNvCxnSpPr/>
              <p:nvPr/>
            </p:nvCxnSpPr>
            <p:spPr bwMode="auto">
              <a:xfrm flipV="1">
                <a:off x="2327280" y="1688757"/>
                <a:ext cx="508267" cy="65902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79" name="Straight Connector 78"/>
              <p:cNvCxnSpPr/>
              <p:nvPr/>
            </p:nvCxnSpPr>
            <p:spPr bwMode="auto">
              <a:xfrm flipV="1">
                <a:off x="2347874" y="1750301"/>
                <a:ext cx="487673" cy="27353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80" name="Straight Connector 79"/>
              <p:cNvCxnSpPr/>
              <p:nvPr/>
            </p:nvCxnSpPr>
            <p:spPr bwMode="auto">
              <a:xfrm flipH="1" flipV="1">
                <a:off x="1237102" y="1657048"/>
                <a:ext cx="524826" cy="9325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81" name="Straight Connector 80"/>
              <p:cNvCxnSpPr/>
              <p:nvPr/>
            </p:nvCxnSpPr>
            <p:spPr bwMode="auto">
              <a:xfrm flipH="1" flipV="1">
                <a:off x="1237102" y="1750301"/>
                <a:ext cx="533063" cy="26917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</p:grpSp>
      <p:grpSp>
        <p:nvGrpSpPr>
          <p:cNvPr id="139" name="Group 138"/>
          <p:cNvGrpSpPr/>
          <p:nvPr/>
        </p:nvGrpSpPr>
        <p:grpSpPr>
          <a:xfrm>
            <a:off x="879796" y="1521563"/>
            <a:ext cx="365760" cy="1309512"/>
            <a:chOff x="2692399" y="2184397"/>
            <a:chExt cx="274320" cy="982134"/>
          </a:xfrm>
        </p:grpSpPr>
        <p:sp>
          <p:nvSpPr>
            <p:cNvPr id="152" name="Oval 151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solidFill>
              <a:schemeClr val="accent5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153" name="Rectangle 152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solidFill>
              <a:schemeClr val="accent5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sp>
        <p:nvSpPr>
          <p:cNvPr id="170" name="Oval 169"/>
          <p:cNvSpPr/>
          <p:nvPr/>
        </p:nvSpPr>
        <p:spPr bwMode="auto">
          <a:xfrm>
            <a:off x="-117767" y="897416"/>
            <a:ext cx="4876800" cy="4876800"/>
          </a:xfrm>
          <a:prstGeom prst="ellipse">
            <a:avLst/>
          </a:prstGeom>
          <a:noFill/>
          <a:ln w="762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sp>
        <p:nvSpPr>
          <p:cNvPr id="171" name="Oval 170"/>
          <p:cNvSpPr/>
          <p:nvPr/>
        </p:nvSpPr>
        <p:spPr bwMode="auto">
          <a:xfrm>
            <a:off x="5245751" y="29548"/>
            <a:ext cx="6400800" cy="6400800"/>
          </a:xfrm>
          <a:prstGeom prst="ellipse">
            <a:avLst/>
          </a:prstGeom>
          <a:noFill/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6627891" y="3600304"/>
            <a:ext cx="365760" cy="1309512"/>
            <a:chOff x="2692399" y="2184397"/>
            <a:chExt cx="274320" cy="982134"/>
          </a:xfrm>
          <a:solidFill>
            <a:schemeClr val="accent4"/>
          </a:solidFill>
        </p:grpSpPr>
        <p:sp>
          <p:nvSpPr>
            <p:cNvPr id="20" name="Oval 19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21" name="Rectangle 20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6077592" y="2640039"/>
            <a:ext cx="365760" cy="1309512"/>
            <a:chOff x="2692399" y="2184397"/>
            <a:chExt cx="274320" cy="982134"/>
          </a:xfrm>
          <a:solidFill>
            <a:schemeClr val="accent4"/>
          </a:solidFill>
        </p:grpSpPr>
        <p:sp>
          <p:nvSpPr>
            <p:cNvPr id="26" name="Oval 25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27" name="Rectangle 26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8249587" y="3052717"/>
            <a:ext cx="365760" cy="1309512"/>
            <a:chOff x="2692399" y="2184397"/>
            <a:chExt cx="274320" cy="982134"/>
          </a:xfrm>
          <a:solidFill>
            <a:schemeClr val="accent4"/>
          </a:solidFill>
        </p:grpSpPr>
        <p:sp>
          <p:nvSpPr>
            <p:cNvPr id="38" name="Oval 37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39" name="Rectangle 38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8737281" y="4274416"/>
            <a:ext cx="365760" cy="1309512"/>
            <a:chOff x="2692399" y="2184397"/>
            <a:chExt cx="274320" cy="982134"/>
          </a:xfrm>
          <a:solidFill>
            <a:schemeClr val="accent4"/>
          </a:solidFill>
        </p:grpSpPr>
        <p:sp>
          <p:nvSpPr>
            <p:cNvPr id="41" name="Oval 40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42" name="Rectangle 41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10636800" y="1442920"/>
            <a:ext cx="365760" cy="1309512"/>
            <a:chOff x="2692399" y="2184397"/>
            <a:chExt cx="274320" cy="982134"/>
          </a:xfrm>
          <a:solidFill>
            <a:schemeClr val="accent4"/>
          </a:solidFill>
        </p:grpSpPr>
        <p:sp>
          <p:nvSpPr>
            <p:cNvPr id="53" name="Oval 52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54" name="Rectangle 53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189" name="Group 188"/>
          <p:cNvGrpSpPr/>
          <p:nvPr/>
        </p:nvGrpSpPr>
        <p:grpSpPr>
          <a:xfrm>
            <a:off x="9427405" y="3551471"/>
            <a:ext cx="365760" cy="1309512"/>
            <a:chOff x="2692399" y="2184397"/>
            <a:chExt cx="274320" cy="982134"/>
          </a:xfrm>
          <a:solidFill>
            <a:schemeClr val="accent4"/>
          </a:solidFill>
        </p:grpSpPr>
        <p:sp>
          <p:nvSpPr>
            <p:cNvPr id="190" name="Oval 189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191" name="Rectangle 190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2789536" y="1767085"/>
            <a:ext cx="365760" cy="1309512"/>
            <a:chOff x="2092152" y="1325314"/>
            <a:chExt cx="274320" cy="982134"/>
          </a:xfrm>
        </p:grpSpPr>
        <p:grpSp>
          <p:nvGrpSpPr>
            <p:cNvPr id="13" name="Group 12"/>
            <p:cNvGrpSpPr/>
            <p:nvPr/>
          </p:nvGrpSpPr>
          <p:grpSpPr>
            <a:xfrm>
              <a:off x="2092152" y="1325314"/>
              <a:ext cx="274320" cy="982134"/>
              <a:chOff x="2692399" y="2184397"/>
              <a:chExt cx="274320" cy="982134"/>
            </a:xfrm>
          </p:grpSpPr>
          <p:sp>
            <p:nvSpPr>
              <p:cNvPr id="14" name="Oval 13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15" name="Rectangle 14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224" name="Heart 223"/>
            <p:cNvSpPr/>
            <p:nvPr/>
          </p:nvSpPr>
          <p:spPr bwMode="auto">
            <a:xfrm>
              <a:off x="2195831" y="1732032"/>
              <a:ext cx="130205" cy="128094"/>
            </a:xfrm>
            <a:prstGeom prst="heart">
              <a:avLst/>
            </a:prstGeom>
            <a:solidFill>
              <a:schemeClr val="accent3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783561" y="3398644"/>
            <a:ext cx="365760" cy="1309512"/>
            <a:chOff x="2692399" y="2184397"/>
            <a:chExt cx="274320" cy="982134"/>
          </a:xfrm>
        </p:grpSpPr>
        <p:sp>
          <p:nvSpPr>
            <p:cNvPr id="23" name="Oval 22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24" name="Rectangle 23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141" name="Group 140"/>
          <p:cNvGrpSpPr/>
          <p:nvPr/>
        </p:nvGrpSpPr>
        <p:grpSpPr>
          <a:xfrm>
            <a:off x="944067" y="1687272"/>
            <a:ext cx="245019" cy="140315"/>
            <a:chOff x="1517980" y="1688757"/>
            <a:chExt cx="1070783" cy="402191"/>
          </a:xfrm>
        </p:grpSpPr>
        <p:sp>
          <p:nvSpPr>
            <p:cNvPr id="146" name="Oval 145"/>
            <p:cNvSpPr/>
            <p:nvPr/>
          </p:nvSpPr>
          <p:spPr bwMode="auto">
            <a:xfrm>
              <a:off x="1577545" y="1688757"/>
              <a:ext cx="955589" cy="39475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147" name="Rectangle 146"/>
            <p:cNvSpPr/>
            <p:nvPr/>
          </p:nvSpPr>
          <p:spPr bwMode="auto">
            <a:xfrm>
              <a:off x="2399539" y="1688757"/>
              <a:ext cx="189224" cy="394750"/>
            </a:xfrm>
            <a:prstGeom prst="rect">
              <a:avLst/>
            </a:prstGeom>
            <a:solidFill>
              <a:schemeClr val="accent5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chemeClr val="accent5"/>
                </a:solidFill>
                <a:latin typeface="Arial" charset="0"/>
              </a:endParaRPr>
            </a:p>
          </p:txBody>
        </p:sp>
        <p:sp>
          <p:nvSpPr>
            <p:cNvPr id="148" name="Rectangle 147"/>
            <p:cNvSpPr/>
            <p:nvPr/>
          </p:nvSpPr>
          <p:spPr bwMode="auto">
            <a:xfrm>
              <a:off x="1517980" y="1696198"/>
              <a:ext cx="189224" cy="394750"/>
            </a:xfrm>
            <a:prstGeom prst="rect">
              <a:avLst/>
            </a:prstGeom>
            <a:solidFill>
              <a:schemeClr val="accent5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cxnSp>
          <p:nvCxnSpPr>
            <p:cNvPr id="149" name="Straight Connector 148"/>
            <p:cNvCxnSpPr/>
            <p:nvPr/>
          </p:nvCxnSpPr>
          <p:spPr bwMode="auto">
            <a:xfrm>
              <a:off x="1820562" y="1820562"/>
              <a:ext cx="448962" cy="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50" name="Straight Connector 149"/>
            <p:cNvCxnSpPr/>
            <p:nvPr/>
          </p:nvCxnSpPr>
          <p:spPr bwMode="auto">
            <a:xfrm>
              <a:off x="1820562" y="1886132"/>
              <a:ext cx="448962" cy="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51" name="Straight Connector 150"/>
            <p:cNvCxnSpPr/>
            <p:nvPr/>
          </p:nvCxnSpPr>
          <p:spPr bwMode="auto">
            <a:xfrm>
              <a:off x="1820562" y="1956487"/>
              <a:ext cx="448962" cy="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cxnSp>
        <p:nvCxnSpPr>
          <p:cNvPr id="142" name="Straight Connector 141"/>
          <p:cNvCxnSpPr/>
          <p:nvPr/>
        </p:nvCxnSpPr>
        <p:spPr bwMode="auto">
          <a:xfrm flipV="1">
            <a:off x="1129254" y="1687272"/>
            <a:ext cx="116303" cy="22992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232" name="Picture 231"/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119299" y="1652287"/>
            <a:ext cx="265975" cy="265975"/>
          </a:xfrm>
          <a:prstGeom prst="rect">
            <a:avLst/>
          </a:prstGeom>
        </p:spPr>
      </p:pic>
      <p:cxnSp>
        <p:nvCxnSpPr>
          <p:cNvPr id="143" name="Straight Connector 142"/>
          <p:cNvCxnSpPr/>
          <p:nvPr/>
        </p:nvCxnSpPr>
        <p:spPr bwMode="auto">
          <a:xfrm flipV="1">
            <a:off x="1133966" y="1708743"/>
            <a:ext cx="111591" cy="95429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4" name="Straight Connector 143"/>
          <p:cNvCxnSpPr/>
          <p:nvPr/>
        </p:nvCxnSpPr>
        <p:spPr bwMode="auto">
          <a:xfrm flipH="1" flipV="1">
            <a:off x="879797" y="1676210"/>
            <a:ext cx="120092" cy="32535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5" name="Straight Connector 144"/>
          <p:cNvCxnSpPr/>
          <p:nvPr/>
        </p:nvCxnSpPr>
        <p:spPr bwMode="auto">
          <a:xfrm flipH="1" flipV="1">
            <a:off x="879797" y="1708743"/>
            <a:ext cx="121977" cy="93908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36" name="Lightning Bolt 235"/>
          <p:cNvSpPr/>
          <p:nvPr/>
        </p:nvSpPr>
        <p:spPr bwMode="auto">
          <a:xfrm>
            <a:off x="8397238" y="3096244"/>
            <a:ext cx="76741" cy="109080"/>
          </a:xfrm>
          <a:prstGeom prst="lightningBolt">
            <a:avLst/>
          </a:prstGeom>
          <a:solidFill>
            <a:schemeClr val="accent3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grpSp>
        <p:nvGrpSpPr>
          <p:cNvPr id="238" name="Group 237"/>
          <p:cNvGrpSpPr/>
          <p:nvPr/>
        </p:nvGrpSpPr>
        <p:grpSpPr>
          <a:xfrm>
            <a:off x="3281159" y="3043683"/>
            <a:ext cx="499200" cy="1309512"/>
            <a:chOff x="587671" y="2548983"/>
            <a:chExt cx="374400" cy="982134"/>
          </a:xfrm>
        </p:grpSpPr>
        <p:grpSp>
          <p:nvGrpSpPr>
            <p:cNvPr id="239" name="Group 238"/>
            <p:cNvGrpSpPr/>
            <p:nvPr/>
          </p:nvGrpSpPr>
          <p:grpSpPr>
            <a:xfrm>
              <a:off x="587671" y="2548983"/>
              <a:ext cx="274320" cy="982134"/>
              <a:chOff x="2692399" y="2184397"/>
              <a:chExt cx="274320" cy="982134"/>
            </a:xfrm>
          </p:grpSpPr>
          <p:sp>
            <p:nvSpPr>
              <p:cNvPr id="243" name="Oval 242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5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44" name="Rectangle 243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5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pic>
          <p:nvPicPr>
            <p:cNvPr id="240" name="Picture 239"/>
            <p:cNvPicPr>
              <a:picLocks noChangeAspect="1"/>
            </p:cNvPicPr>
            <p:nvPr/>
          </p:nvPicPr>
          <p:blipFill>
            <a:blip r:embed="rId3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762590" y="2650430"/>
              <a:ext cx="199481" cy="199481"/>
            </a:xfrm>
            <a:prstGeom prst="rect">
              <a:avLst/>
            </a:prstGeom>
          </p:spPr>
        </p:pic>
        <p:sp>
          <p:nvSpPr>
            <p:cNvPr id="241" name="Rounded Rectangle 240"/>
            <p:cNvSpPr/>
            <p:nvPr/>
          </p:nvSpPr>
          <p:spPr bwMode="auto">
            <a:xfrm>
              <a:off x="741028" y="2633271"/>
              <a:ext cx="98700" cy="61674"/>
            </a:xfrm>
            <a:prstGeom prst="roundRect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242" name="Rounded Rectangle 241"/>
            <p:cNvSpPr/>
            <p:nvPr/>
          </p:nvSpPr>
          <p:spPr bwMode="auto">
            <a:xfrm>
              <a:off x="618909" y="2633271"/>
              <a:ext cx="98700" cy="61674"/>
            </a:xfrm>
            <a:prstGeom prst="roundRect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245" name="Group 244"/>
          <p:cNvGrpSpPr/>
          <p:nvPr/>
        </p:nvGrpSpPr>
        <p:grpSpPr>
          <a:xfrm>
            <a:off x="9566839" y="1776024"/>
            <a:ext cx="499200" cy="1309512"/>
            <a:chOff x="587671" y="2548983"/>
            <a:chExt cx="374400" cy="982134"/>
          </a:xfrm>
        </p:grpSpPr>
        <p:grpSp>
          <p:nvGrpSpPr>
            <p:cNvPr id="246" name="Group 245"/>
            <p:cNvGrpSpPr/>
            <p:nvPr/>
          </p:nvGrpSpPr>
          <p:grpSpPr>
            <a:xfrm>
              <a:off x="587671" y="2548983"/>
              <a:ext cx="274320" cy="982134"/>
              <a:chOff x="2692399" y="2184397"/>
              <a:chExt cx="274320" cy="982134"/>
            </a:xfrm>
          </p:grpSpPr>
          <p:sp>
            <p:nvSpPr>
              <p:cNvPr id="250" name="Oval 249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5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chemeClr val="accent5"/>
                  </a:solidFill>
                  <a:latin typeface="Arial" charset="0"/>
                </a:endParaRPr>
              </a:p>
            </p:txBody>
          </p:sp>
          <p:sp>
            <p:nvSpPr>
              <p:cNvPr id="251" name="Rectangle 250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5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chemeClr val="accent5"/>
                  </a:solidFill>
                  <a:latin typeface="Arial" charset="0"/>
                </a:endParaRPr>
              </a:p>
            </p:txBody>
          </p:sp>
        </p:grpSp>
        <p:pic>
          <p:nvPicPr>
            <p:cNvPr id="247" name="Picture 246"/>
            <p:cNvPicPr>
              <a:picLocks noChangeAspect="1"/>
            </p:cNvPicPr>
            <p:nvPr/>
          </p:nvPicPr>
          <p:blipFill>
            <a:blip r:embed="rId3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762590" y="2650430"/>
              <a:ext cx="199481" cy="199481"/>
            </a:xfrm>
            <a:prstGeom prst="rect">
              <a:avLst/>
            </a:prstGeom>
          </p:spPr>
        </p:pic>
        <p:sp>
          <p:nvSpPr>
            <p:cNvPr id="248" name="Rounded Rectangle 247"/>
            <p:cNvSpPr/>
            <p:nvPr/>
          </p:nvSpPr>
          <p:spPr bwMode="auto">
            <a:xfrm>
              <a:off x="741028" y="2633271"/>
              <a:ext cx="98700" cy="61674"/>
            </a:xfrm>
            <a:prstGeom prst="roundRect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249" name="Rounded Rectangle 248"/>
            <p:cNvSpPr/>
            <p:nvPr/>
          </p:nvSpPr>
          <p:spPr bwMode="auto">
            <a:xfrm>
              <a:off x="618909" y="2633271"/>
              <a:ext cx="98700" cy="61674"/>
            </a:xfrm>
            <a:prstGeom prst="roundRect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252" name="Group 251"/>
          <p:cNvGrpSpPr/>
          <p:nvPr/>
        </p:nvGrpSpPr>
        <p:grpSpPr>
          <a:xfrm>
            <a:off x="7073523" y="1833464"/>
            <a:ext cx="471424" cy="1368312"/>
            <a:chOff x="1414123" y="1571676"/>
            <a:chExt cx="353568" cy="1026234"/>
          </a:xfrm>
        </p:grpSpPr>
        <p:grpSp>
          <p:nvGrpSpPr>
            <p:cNvPr id="253" name="Group 252"/>
            <p:cNvGrpSpPr/>
            <p:nvPr/>
          </p:nvGrpSpPr>
          <p:grpSpPr>
            <a:xfrm>
              <a:off x="1446433" y="1615776"/>
              <a:ext cx="274320" cy="982134"/>
              <a:chOff x="2692399" y="2184397"/>
              <a:chExt cx="274320" cy="982134"/>
            </a:xfrm>
          </p:grpSpPr>
          <p:sp>
            <p:nvSpPr>
              <p:cNvPr id="258" name="Oval 257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59" name="Rectangle 258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254" name="Teardrop 253"/>
            <p:cNvSpPr/>
            <p:nvPr/>
          </p:nvSpPr>
          <p:spPr bwMode="auto">
            <a:xfrm>
              <a:off x="1414123" y="1571676"/>
              <a:ext cx="175524" cy="127198"/>
            </a:xfrm>
            <a:prstGeom prst="teardrop">
              <a:avLst>
                <a:gd name="adj" fmla="val 89157"/>
              </a:avLst>
            </a:prstGeom>
            <a:solidFill>
              <a:schemeClr val="accent5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255" name="Teardrop 254"/>
            <p:cNvSpPr/>
            <p:nvPr/>
          </p:nvSpPr>
          <p:spPr bwMode="auto">
            <a:xfrm rot="16200000">
              <a:off x="1601742" y="1532925"/>
              <a:ext cx="127198" cy="204700"/>
            </a:xfrm>
            <a:prstGeom prst="teardrop">
              <a:avLst>
                <a:gd name="adj" fmla="val 89157"/>
              </a:avLst>
            </a:prstGeom>
            <a:solidFill>
              <a:schemeClr val="accent5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256" name="Rounded Rectangle 255"/>
            <p:cNvSpPr/>
            <p:nvPr/>
          </p:nvSpPr>
          <p:spPr bwMode="auto">
            <a:xfrm>
              <a:off x="1597000" y="1703314"/>
              <a:ext cx="98700" cy="61674"/>
            </a:xfrm>
            <a:prstGeom prst="roundRect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257" name="Rounded Rectangle 256"/>
            <p:cNvSpPr/>
            <p:nvPr/>
          </p:nvSpPr>
          <p:spPr bwMode="auto">
            <a:xfrm>
              <a:off x="1474881" y="1703314"/>
              <a:ext cx="98700" cy="61674"/>
            </a:xfrm>
            <a:prstGeom prst="roundRect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260" name="Group 259"/>
          <p:cNvGrpSpPr/>
          <p:nvPr/>
        </p:nvGrpSpPr>
        <p:grpSpPr>
          <a:xfrm>
            <a:off x="7922112" y="1389517"/>
            <a:ext cx="365760" cy="1309512"/>
            <a:chOff x="2092152" y="1325314"/>
            <a:chExt cx="274320" cy="982134"/>
          </a:xfrm>
        </p:grpSpPr>
        <p:grpSp>
          <p:nvGrpSpPr>
            <p:cNvPr id="261" name="Group 260"/>
            <p:cNvGrpSpPr/>
            <p:nvPr/>
          </p:nvGrpSpPr>
          <p:grpSpPr>
            <a:xfrm>
              <a:off x="2092152" y="1325314"/>
              <a:ext cx="274320" cy="982134"/>
              <a:chOff x="2692399" y="2184397"/>
              <a:chExt cx="274320" cy="982134"/>
            </a:xfrm>
          </p:grpSpPr>
          <p:sp>
            <p:nvSpPr>
              <p:cNvPr id="263" name="Oval 262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64" name="Rectangle 263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262" name="Heart 261"/>
            <p:cNvSpPr/>
            <p:nvPr/>
          </p:nvSpPr>
          <p:spPr bwMode="auto">
            <a:xfrm>
              <a:off x="2195831" y="1732032"/>
              <a:ext cx="130205" cy="128094"/>
            </a:xfrm>
            <a:prstGeom prst="heart">
              <a:avLst/>
            </a:prstGeom>
            <a:solidFill>
              <a:schemeClr val="accent3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265" name="Group 264"/>
          <p:cNvGrpSpPr/>
          <p:nvPr/>
        </p:nvGrpSpPr>
        <p:grpSpPr>
          <a:xfrm>
            <a:off x="10323617" y="2986505"/>
            <a:ext cx="365760" cy="1309512"/>
            <a:chOff x="2092152" y="1325314"/>
            <a:chExt cx="274320" cy="982134"/>
          </a:xfrm>
        </p:grpSpPr>
        <p:grpSp>
          <p:nvGrpSpPr>
            <p:cNvPr id="266" name="Group 265"/>
            <p:cNvGrpSpPr/>
            <p:nvPr/>
          </p:nvGrpSpPr>
          <p:grpSpPr>
            <a:xfrm>
              <a:off x="2092152" y="1325314"/>
              <a:ext cx="274320" cy="982134"/>
              <a:chOff x="2692399" y="2184397"/>
              <a:chExt cx="274320" cy="982134"/>
            </a:xfrm>
          </p:grpSpPr>
          <p:sp>
            <p:nvSpPr>
              <p:cNvPr id="268" name="Oval 267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69" name="Rectangle 268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267" name="Heart 266"/>
            <p:cNvSpPr/>
            <p:nvPr/>
          </p:nvSpPr>
          <p:spPr bwMode="auto">
            <a:xfrm>
              <a:off x="2195831" y="1732032"/>
              <a:ext cx="130205" cy="128094"/>
            </a:xfrm>
            <a:prstGeom prst="heart">
              <a:avLst/>
            </a:prstGeom>
            <a:solidFill>
              <a:schemeClr val="accent3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sp>
        <p:nvSpPr>
          <p:cNvPr id="270" name="Chord 269"/>
          <p:cNvSpPr/>
          <p:nvPr/>
        </p:nvSpPr>
        <p:spPr bwMode="auto">
          <a:xfrm rot="17528077">
            <a:off x="6724019" y="3669721"/>
            <a:ext cx="225893" cy="207569"/>
          </a:xfrm>
          <a:prstGeom prst="chord">
            <a:avLst>
              <a:gd name="adj1" fmla="val 5544771"/>
              <a:gd name="adj2" fmla="val 13532001"/>
            </a:avLst>
          </a:prstGeom>
          <a:solidFill>
            <a:schemeClr val="accent3"/>
          </a:solidFill>
          <a:ln w="2857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sp>
        <p:nvSpPr>
          <p:cNvPr id="271" name="Chord 270"/>
          <p:cNvSpPr/>
          <p:nvPr/>
        </p:nvSpPr>
        <p:spPr bwMode="auto">
          <a:xfrm rot="17528077">
            <a:off x="10694229" y="1513873"/>
            <a:ext cx="272252" cy="193643"/>
          </a:xfrm>
          <a:prstGeom prst="chord">
            <a:avLst>
              <a:gd name="adj1" fmla="val 5544771"/>
              <a:gd name="adj2" fmla="val 13532001"/>
            </a:avLst>
          </a:prstGeom>
          <a:solidFill>
            <a:schemeClr val="accent3"/>
          </a:solidFill>
          <a:ln w="2857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grpSp>
        <p:nvGrpSpPr>
          <p:cNvPr id="273" name="Group 272"/>
          <p:cNvGrpSpPr/>
          <p:nvPr/>
        </p:nvGrpSpPr>
        <p:grpSpPr>
          <a:xfrm>
            <a:off x="2434885" y="3280749"/>
            <a:ext cx="365760" cy="1309512"/>
            <a:chOff x="2368178" y="2124654"/>
            <a:chExt cx="274320" cy="982134"/>
          </a:xfrm>
        </p:grpSpPr>
        <p:grpSp>
          <p:nvGrpSpPr>
            <p:cNvPr id="274" name="Group 273"/>
            <p:cNvGrpSpPr/>
            <p:nvPr/>
          </p:nvGrpSpPr>
          <p:grpSpPr>
            <a:xfrm>
              <a:off x="2368178" y="2124654"/>
              <a:ext cx="274320" cy="982134"/>
              <a:chOff x="2692399" y="2184397"/>
              <a:chExt cx="274320" cy="982134"/>
            </a:xfrm>
          </p:grpSpPr>
          <p:sp>
            <p:nvSpPr>
              <p:cNvPr id="287" name="Oval 286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88" name="Rectangle 287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grpSp>
          <p:nvGrpSpPr>
            <p:cNvPr id="275" name="Group 274"/>
            <p:cNvGrpSpPr/>
            <p:nvPr/>
          </p:nvGrpSpPr>
          <p:grpSpPr>
            <a:xfrm>
              <a:off x="2368178" y="2240639"/>
              <a:ext cx="274320" cy="113533"/>
              <a:chOff x="1237102" y="1657048"/>
              <a:chExt cx="1598445" cy="433900"/>
            </a:xfrm>
          </p:grpSpPr>
          <p:grpSp>
            <p:nvGrpSpPr>
              <p:cNvPr id="276" name="Group 275"/>
              <p:cNvGrpSpPr/>
              <p:nvPr/>
            </p:nvGrpSpPr>
            <p:grpSpPr>
              <a:xfrm>
                <a:off x="1517980" y="1688757"/>
                <a:ext cx="1070783" cy="402191"/>
                <a:chOff x="1517980" y="1688757"/>
                <a:chExt cx="1070783" cy="402191"/>
              </a:xfrm>
            </p:grpSpPr>
            <p:sp>
              <p:nvSpPr>
                <p:cNvPr id="281" name="Oval 280"/>
                <p:cNvSpPr/>
                <p:nvPr/>
              </p:nvSpPr>
              <p:spPr bwMode="auto">
                <a:xfrm>
                  <a:off x="1577545" y="1688757"/>
                  <a:ext cx="955589" cy="39475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82" name="Rectangle 281"/>
                <p:cNvSpPr/>
                <p:nvPr/>
              </p:nvSpPr>
              <p:spPr bwMode="auto">
                <a:xfrm>
                  <a:off x="2399539" y="1688757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83" name="Rectangle 282"/>
                <p:cNvSpPr/>
                <p:nvPr/>
              </p:nvSpPr>
              <p:spPr bwMode="auto">
                <a:xfrm>
                  <a:off x="1517980" y="1696198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cxnSp>
              <p:nvCxnSpPr>
                <p:cNvPr id="284" name="Straight Connector 283"/>
                <p:cNvCxnSpPr/>
                <p:nvPr/>
              </p:nvCxnSpPr>
              <p:spPr bwMode="auto">
                <a:xfrm>
                  <a:off x="1820562" y="182056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85" name="Straight Connector 284"/>
                <p:cNvCxnSpPr/>
                <p:nvPr/>
              </p:nvCxnSpPr>
              <p:spPr bwMode="auto">
                <a:xfrm>
                  <a:off x="1820562" y="188613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86" name="Straight Connector 285"/>
                <p:cNvCxnSpPr/>
                <p:nvPr/>
              </p:nvCxnSpPr>
              <p:spPr bwMode="auto">
                <a:xfrm>
                  <a:off x="1820562" y="1956487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cxnSp>
            <p:nvCxnSpPr>
              <p:cNvPr id="277" name="Straight Connector 276"/>
              <p:cNvCxnSpPr/>
              <p:nvPr/>
            </p:nvCxnSpPr>
            <p:spPr bwMode="auto">
              <a:xfrm flipV="1">
                <a:off x="2327280" y="1688757"/>
                <a:ext cx="508267" cy="65902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78" name="Straight Connector 277"/>
              <p:cNvCxnSpPr/>
              <p:nvPr/>
            </p:nvCxnSpPr>
            <p:spPr bwMode="auto">
              <a:xfrm flipV="1">
                <a:off x="2347874" y="1750301"/>
                <a:ext cx="487673" cy="27353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79" name="Straight Connector 278"/>
              <p:cNvCxnSpPr/>
              <p:nvPr/>
            </p:nvCxnSpPr>
            <p:spPr bwMode="auto">
              <a:xfrm flipH="1" flipV="1">
                <a:off x="1237102" y="1657048"/>
                <a:ext cx="524826" cy="9325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80" name="Straight Connector 279"/>
              <p:cNvCxnSpPr/>
              <p:nvPr/>
            </p:nvCxnSpPr>
            <p:spPr bwMode="auto">
              <a:xfrm flipH="1" flipV="1">
                <a:off x="1237102" y="1750301"/>
                <a:ext cx="533063" cy="26917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</p:grpSp>
      <p:grpSp>
        <p:nvGrpSpPr>
          <p:cNvPr id="309" name="Group 308"/>
          <p:cNvGrpSpPr/>
          <p:nvPr/>
        </p:nvGrpSpPr>
        <p:grpSpPr>
          <a:xfrm>
            <a:off x="8927127" y="2159939"/>
            <a:ext cx="365760" cy="1309512"/>
            <a:chOff x="2692399" y="2184397"/>
            <a:chExt cx="274320" cy="982134"/>
          </a:xfrm>
        </p:grpSpPr>
        <p:sp>
          <p:nvSpPr>
            <p:cNvPr id="310" name="Oval 309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solidFill>
              <a:schemeClr val="accent5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311" name="Rectangle 310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solidFill>
              <a:schemeClr val="accent5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312" name="Group 311"/>
          <p:cNvGrpSpPr/>
          <p:nvPr/>
        </p:nvGrpSpPr>
        <p:grpSpPr>
          <a:xfrm>
            <a:off x="8991397" y="2325648"/>
            <a:ext cx="245019" cy="140315"/>
            <a:chOff x="1517980" y="1688757"/>
            <a:chExt cx="1070783" cy="402191"/>
          </a:xfrm>
        </p:grpSpPr>
        <p:sp>
          <p:nvSpPr>
            <p:cNvPr id="313" name="Oval 312"/>
            <p:cNvSpPr/>
            <p:nvPr/>
          </p:nvSpPr>
          <p:spPr bwMode="auto">
            <a:xfrm>
              <a:off x="1577545" y="1688757"/>
              <a:ext cx="955589" cy="39475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314" name="Rectangle 313"/>
            <p:cNvSpPr/>
            <p:nvPr/>
          </p:nvSpPr>
          <p:spPr bwMode="auto">
            <a:xfrm>
              <a:off x="2399539" y="1688757"/>
              <a:ext cx="189224" cy="394750"/>
            </a:xfrm>
            <a:prstGeom prst="rect">
              <a:avLst/>
            </a:prstGeom>
            <a:solidFill>
              <a:schemeClr val="accent5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 dirty="0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315" name="Rectangle 314"/>
            <p:cNvSpPr/>
            <p:nvPr/>
          </p:nvSpPr>
          <p:spPr bwMode="auto">
            <a:xfrm>
              <a:off x="1517980" y="1696198"/>
              <a:ext cx="189224" cy="394750"/>
            </a:xfrm>
            <a:prstGeom prst="rect">
              <a:avLst/>
            </a:prstGeom>
            <a:solidFill>
              <a:schemeClr val="accent5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cxnSp>
          <p:nvCxnSpPr>
            <p:cNvPr id="316" name="Straight Connector 315"/>
            <p:cNvCxnSpPr/>
            <p:nvPr/>
          </p:nvCxnSpPr>
          <p:spPr bwMode="auto">
            <a:xfrm>
              <a:off x="1820562" y="1820562"/>
              <a:ext cx="448962" cy="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17" name="Straight Connector 316"/>
            <p:cNvCxnSpPr/>
            <p:nvPr/>
          </p:nvCxnSpPr>
          <p:spPr bwMode="auto">
            <a:xfrm>
              <a:off x="1820562" y="1886132"/>
              <a:ext cx="448962" cy="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18" name="Straight Connector 317"/>
            <p:cNvCxnSpPr/>
            <p:nvPr/>
          </p:nvCxnSpPr>
          <p:spPr bwMode="auto">
            <a:xfrm>
              <a:off x="1820562" y="1956487"/>
              <a:ext cx="448962" cy="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cxnSp>
        <p:nvCxnSpPr>
          <p:cNvPr id="319" name="Straight Connector 318"/>
          <p:cNvCxnSpPr/>
          <p:nvPr/>
        </p:nvCxnSpPr>
        <p:spPr bwMode="auto">
          <a:xfrm flipV="1">
            <a:off x="9176585" y="2325648"/>
            <a:ext cx="116303" cy="22992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320" name="Picture 319"/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169762" y="2281339"/>
            <a:ext cx="265975" cy="265975"/>
          </a:xfrm>
          <a:prstGeom prst="rect">
            <a:avLst/>
          </a:prstGeom>
        </p:spPr>
      </p:pic>
      <p:cxnSp>
        <p:nvCxnSpPr>
          <p:cNvPr id="321" name="Straight Connector 320"/>
          <p:cNvCxnSpPr/>
          <p:nvPr/>
        </p:nvCxnSpPr>
        <p:spPr bwMode="auto">
          <a:xfrm flipV="1">
            <a:off x="9181297" y="2347119"/>
            <a:ext cx="111591" cy="95429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22" name="Straight Connector 321"/>
          <p:cNvCxnSpPr/>
          <p:nvPr/>
        </p:nvCxnSpPr>
        <p:spPr bwMode="auto">
          <a:xfrm flipH="1" flipV="1">
            <a:off x="8927127" y="2314586"/>
            <a:ext cx="120092" cy="32535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23" name="Straight Connector 322"/>
          <p:cNvCxnSpPr/>
          <p:nvPr/>
        </p:nvCxnSpPr>
        <p:spPr bwMode="auto">
          <a:xfrm flipH="1" flipV="1">
            <a:off x="8927128" y="2347119"/>
            <a:ext cx="121977" cy="93908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27" name="Oval 326"/>
          <p:cNvSpPr/>
          <p:nvPr/>
        </p:nvSpPr>
        <p:spPr bwMode="auto">
          <a:xfrm>
            <a:off x="8455988" y="3181143"/>
            <a:ext cx="121920" cy="121920"/>
          </a:xfrm>
          <a:prstGeom prst="ellipse">
            <a:avLst/>
          </a:prstGeom>
          <a:noFill/>
          <a:ln w="1270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sp>
        <p:nvSpPr>
          <p:cNvPr id="328" name="Oval 327"/>
          <p:cNvSpPr/>
          <p:nvPr/>
        </p:nvSpPr>
        <p:spPr bwMode="auto">
          <a:xfrm>
            <a:off x="8299572" y="3181143"/>
            <a:ext cx="121920" cy="121920"/>
          </a:xfrm>
          <a:prstGeom prst="ellipse">
            <a:avLst/>
          </a:prstGeom>
          <a:noFill/>
          <a:ln w="1270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pic>
        <p:nvPicPr>
          <p:cNvPr id="329" name="Picture 328"/>
          <p:cNvPicPr>
            <a:picLocks noChangeAspect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746163" y="3528516"/>
            <a:ext cx="415632" cy="186753"/>
          </a:xfrm>
          <a:prstGeom prst="rect">
            <a:avLst/>
          </a:prstGeom>
        </p:spPr>
      </p:pic>
      <p:pic>
        <p:nvPicPr>
          <p:cNvPr id="331" name="Picture 330"/>
          <p:cNvPicPr>
            <a:picLocks noChangeAspect="1"/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95711" y="2749884"/>
            <a:ext cx="524021" cy="413248"/>
          </a:xfrm>
          <a:prstGeom prst="rect">
            <a:avLst/>
          </a:prstGeom>
        </p:spPr>
      </p:pic>
      <p:pic>
        <p:nvPicPr>
          <p:cNvPr id="332" name="Picture 331"/>
          <p:cNvPicPr>
            <a:picLocks noChangeAspect="1"/>
          </p:cNvPicPr>
          <p:nvPr/>
        </p:nvPicPr>
        <p:blipFill>
          <a:blip r:embed="rId7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288695" y="3461268"/>
            <a:ext cx="567343" cy="474984"/>
          </a:xfrm>
          <a:prstGeom prst="rect">
            <a:avLst/>
          </a:prstGeom>
        </p:spPr>
      </p:pic>
      <p:pic>
        <p:nvPicPr>
          <p:cNvPr id="333" name="Picture 332"/>
          <p:cNvPicPr>
            <a:picLocks noChangeAspect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8712345" y="4420716"/>
            <a:ext cx="415632" cy="186753"/>
          </a:xfrm>
          <a:prstGeom prst="rect">
            <a:avLst/>
          </a:prstGeom>
        </p:spPr>
      </p:pic>
      <p:sp>
        <p:nvSpPr>
          <p:cNvPr id="334" name="Rounded Rectangle 333"/>
          <p:cNvSpPr/>
          <p:nvPr/>
        </p:nvSpPr>
        <p:spPr bwMode="auto">
          <a:xfrm>
            <a:off x="8931452" y="4321547"/>
            <a:ext cx="131600" cy="82232"/>
          </a:xfrm>
          <a:prstGeom prst="roundRect">
            <a:avLst/>
          </a:prstGeom>
          <a:noFill/>
          <a:ln w="1270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sp>
        <p:nvSpPr>
          <p:cNvPr id="335" name="Rounded Rectangle 334"/>
          <p:cNvSpPr/>
          <p:nvPr/>
        </p:nvSpPr>
        <p:spPr bwMode="auto">
          <a:xfrm>
            <a:off x="8768627" y="4321547"/>
            <a:ext cx="131600" cy="82232"/>
          </a:xfrm>
          <a:prstGeom prst="roundRect">
            <a:avLst/>
          </a:prstGeom>
          <a:noFill/>
          <a:ln w="1270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pic>
        <p:nvPicPr>
          <p:cNvPr id="336" name="Picture 335"/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634225" y="1512853"/>
            <a:ext cx="265975" cy="265975"/>
          </a:xfrm>
          <a:prstGeom prst="rect">
            <a:avLst/>
          </a:prstGeom>
        </p:spPr>
      </p:pic>
      <p:pic>
        <p:nvPicPr>
          <p:cNvPr id="188" name="Picture 187"/>
          <p:cNvPicPr>
            <a:picLocks noChangeAspect="1"/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844934" y="1219467"/>
            <a:ext cx="524021" cy="413248"/>
          </a:xfrm>
          <a:prstGeom prst="rect">
            <a:avLst/>
          </a:prstGeom>
        </p:spPr>
      </p:pic>
      <p:pic>
        <p:nvPicPr>
          <p:cNvPr id="192" name="Picture 191"/>
          <p:cNvPicPr>
            <a:picLocks noChangeAspect="1"/>
          </p:cNvPicPr>
          <p:nvPr/>
        </p:nvPicPr>
        <p:blipFill>
          <a:blip r:embed="rId7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337161" y="3118189"/>
            <a:ext cx="567343" cy="474984"/>
          </a:xfrm>
          <a:prstGeom prst="rect">
            <a:avLst/>
          </a:prstGeom>
        </p:spPr>
      </p:pic>
      <p:pic>
        <p:nvPicPr>
          <p:cNvPr id="169" name="Picture 168">
            <a:extLst>
              <a:ext uri="{FF2B5EF4-FFF2-40B4-BE49-F238E27FC236}">
                <a16:creationId xmlns:a16="http://schemas.microsoft.com/office/drawing/2014/main" id="{7590F1FC-65B9-D047-BFA2-98E58C9B9741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1174378" y="-497913"/>
            <a:ext cx="2670361" cy="2052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5359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1559FC70-4E8C-FA44-8ACC-335DEDF202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Confounding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4ABAA6-2E60-1943-823E-3DBC819192B3}"/>
              </a:ext>
            </a:extLst>
          </p:cNvPr>
          <p:cNvSpPr txBox="1"/>
          <p:nvPr/>
        </p:nvSpPr>
        <p:spPr>
          <a:xfrm>
            <a:off x="1744637" y="4552661"/>
            <a:ext cx="2710319" cy="666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733" b="1" dirty="0">
                <a:solidFill>
                  <a:schemeClr val="accent4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Exposure</a:t>
            </a:r>
            <a:endParaRPr lang="en-US" sz="2133" b="1" dirty="0">
              <a:solidFill>
                <a:schemeClr val="accent4"/>
              </a:solidFill>
              <a:latin typeface="Franklin Gothic Heavy" charset="0"/>
              <a:ea typeface="Franklin Gothic Heavy" charset="0"/>
              <a:cs typeface="Franklin Gothic Heavy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1CC116C-7A8D-DD4D-AA67-FDFB740C8823}"/>
              </a:ext>
            </a:extLst>
          </p:cNvPr>
          <p:cNvSpPr txBox="1"/>
          <p:nvPr/>
        </p:nvSpPr>
        <p:spPr>
          <a:xfrm>
            <a:off x="7650137" y="4552661"/>
            <a:ext cx="2710319" cy="666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733" b="1" dirty="0">
                <a:solidFill>
                  <a:schemeClr val="accent4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Outcome</a:t>
            </a:r>
            <a:endParaRPr lang="en-US" sz="2133" b="1" dirty="0">
              <a:solidFill>
                <a:schemeClr val="accent4"/>
              </a:solidFill>
              <a:latin typeface="Franklin Gothic Heavy" charset="0"/>
              <a:ea typeface="Franklin Gothic Heavy" charset="0"/>
              <a:cs typeface="Franklin Gothic Heavy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2B83A5-4C27-DE48-B235-04F7048E3ADD}"/>
              </a:ext>
            </a:extLst>
          </p:cNvPr>
          <p:cNvSpPr txBox="1"/>
          <p:nvPr/>
        </p:nvSpPr>
        <p:spPr>
          <a:xfrm>
            <a:off x="4565151" y="2724114"/>
            <a:ext cx="2909297" cy="666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733" b="1" dirty="0">
                <a:solidFill>
                  <a:srgbClr val="FFC000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Confounder</a:t>
            </a:r>
            <a:endParaRPr lang="en-US" sz="2133" b="1" dirty="0">
              <a:solidFill>
                <a:srgbClr val="FFC000"/>
              </a:solidFill>
              <a:latin typeface="Franklin Gothic Heavy" charset="0"/>
              <a:ea typeface="Franklin Gothic Heavy" charset="0"/>
              <a:cs typeface="Franklin Gothic Heavy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95CA80B-79A4-CE41-B645-0387B81C571D}"/>
              </a:ext>
            </a:extLst>
          </p:cNvPr>
          <p:cNvCxnSpPr/>
          <p:nvPr/>
        </p:nvCxnSpPr>
        <p:spPr>
          <a:xfrm>
            <a:off x="4353356" y="4886054"/>
            <a:ext cx="308610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57239DC-8968-4348-B59E-61945DF1AF8D}"/>
              </a:ext>
            </a:extLst>
          </p:cNvPr>
          <p:cNvCxnSpPr>
            <a:cxnSpLocks/>
          </p:cNvCxnSpPr>
          <p:nvPr/>
        </p:nvCxnSpPr>
        <p:spPr>
          <a:xfrm>
            <a:off x="6817156" y="3390900"/>
            <a:ext cx="1742644" cy="116176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B4CC389-2CC0-2642-8AFA-032234FF34E2}"/>
              </a:ext>
            </a:extLst>
          </p:cNvPr>
          <p:cNvCxnSpPr>
            <a:cxnSpLocks/>
          </p:cNvCxnSpPr>
          <p:nvPr/>
        </p:nvCxnSpPr>
        <p:spPr>
          <a:xfrm flipH="1">
            <a:off x="3489380" y="3390900"/>
            <a:ext cx="1742644" cy="116176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3431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EF66A8A-E0B4-A041-9E16-D4FB3CBBC292}"/>
              </a:ext>
            </a:extLst>
          </p:cNvPr>
          <p:cNvSpPr/>
          <p:nvPr/>
        </p:nvSpPr>
        <p:spPr>
          <a:xfrm rot="5400000">
            <a:off x="9038796" y="3637695"/>
            <a:ext cx="23156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B0F0"/>
                </a:solidFill>
                <a:latin typeface="Lucida"/>
              </a:rPr>
              <a:t>https://</a:t>
            </a:r>
            <a:r>
              <a:rPr lang="en-US" dirty="0" err="1">
                <a:solidFill>
                  <a:srgbClr val="00B0F0"/>
                </a:solidFill>
                <a:latin typeface="Lucida"/>
              </a:rPr>
              <a:t>xkcd.com</a:t>
            </a:r>
            <a:r>
              <a:rPr lang="en-US" dirty="0">
                <a:solidFill>
                  <a:srgbClr val="00B0F0"/>
                </a:solidFill>
                <a:latin typeface="Lucida"/>
              </a:rPr>
              <a:t>/552/</a:t>
            </a:r>
            <a:endParaRPr lang="en-US" dirty="0">
              <a:solidFill>
                <a:srgbClr val="00B0F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87BD6D3-806A-3149-96E8-46D8B84024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853" y="1801622"/>
            <a:ext cx="7908094" cy="3178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0330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1559FC70-4E8C-FA44-8ACC-335DEDF202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Confounding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4ABAA6-2E60-1943-823E-3DBC819192B3}"/>
              </a:ext>
            </a:extLst>
          </p:cNvPr>
          <p:cNvSpPr txBox="1"/>
          <p:nvPr/>
        </p:nvSpPr>
        <p:spPr>
          <a:xfrm>
            <a:off x="1744637" y="4552661"/>
            <a:ext cx="2710319" cy="666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733" b="1" dirty="0">
                <a:solidFill>
                  <a:schemeClr val="accent4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Exposure</a:t>
            </a:r>
            <a:endParaRPr lang="en-US" sz="2133" b="1" dirty="0">
              <a:solidFill>
                <a:schemeClr val="accent4"/>
              </a:solidFill>
              <a:latin typeface="Franklin Gothic Heavy" charset="0"/>
              <a:ea typeface="Franklin Gothic Heavy" charset="0"/>
              <a:cs typeface="Franklin Gothic Heavy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1CC116C-7A8D-DD4D-AA67-FDFB740C8823}"/>
              </a:ext>
            </a:extLst>
          </p:cNvPr>
          <p:cNvSpPr txBox="1"/>
          <p:nvPr/>
        </p:nvSpPr>
        <p:spPr>
          <a:xfrm>
            <a:off x="7650137" y="4552661"/>
            <a:ext cx="2710319" cy="666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733" b="1" dirty="0">
                <a:solidFill>
                  <a:schemeClr val="accent4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Outcome</a:t>
            </a:r>
            <a:endParaRPr lang="en-US" sz="2133" b="1" dirty="0">
              <a:solidFill>
                <a:schemeClr val="accent4"/>
              </a:solidFill>
              <a:latin typeface="Franklin Gothic Heavy" charset="0"/>
              <a:ea typeface="Franklin Gothic Heavy" charset="0"/>
              <a:cs typeface="Franklin Gothic Heavy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2B83A5-4C27-DE48-B235-04F7048E3ADD}"/>
              </a:ext>
            </a:extLst>
          </p:cNvPr>
          <p:cNvSpPr txBox="1"/>
          <p:nvPr/>
        </p:nvSpPr>
        <p:spPr>
          <a:xfrm>
            <a:off x="4565151" y="2724114"/>
            <a:ext cx="2909297" cy="666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733" b="1" dirty="0">
                <a:solidFill>
                  <a:srgbClr val="FFC000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Confounder</a:t>
            </a:r>
            <a:endParaRPr lang="en-US" sz="2133" b="1" dirty="0">
              <a:solidFill>
                <a:srgbClr val="FFC000"/>
              </a:solidFill>
              <a:latin typeface="Franklin Gothic Heavy" charset="0"/>
              <a:ea typeface="Franklin Gothic Heavy" charset="0"/>
              <a:cs typeface="Franklin Gothic Heavy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95CA80B-79A4-CE41-B645-0387B81C571D}"/>
              </a:ext>
            </a:extLst>
          </p:cNvPr>
          <p:cNvCxnSpPr/>
          <p:nvPr/>
        </p:nvCxnSpPr>
        <p:spPr>
          <a:xfrm>
            <a:off x="4353356" y="4886054"/>
            <a:ext cx="308610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57239DC-8968-4348-B59E-61945DF1AF8D}"/>
              </a:ext>
            </a:extLst>
          </p:cNvPr>
          <p:cNvCxnSpPr>
            <a:cxnSpLocks/>
          </p:cNvCxnSpPr>
          <p:nvPr/>
        </p:nvCxnSpPr>
        <p:spPr>
          <a:xfrm>
            <a:off x="6817156" y="3390900"/>
            <a:ext cx="1742644" cy="116176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B4CC389-2CC0-2642-8AFA-032234FF34E2}"/>
              </a:ext>
            </a:extLst>
          </p:cNvPr>
          <p:cNvCxnSpPr>
            <a:cxnSpLocks/>
          </p:cNvCxnSpPr>
          <p:nvPr/>
        </p:nvCxnSpPr>
        <p:spPr>
          <a:xfrm flipH="1">
            <a:off x="3489380" y="3390900"/>
            <a:ext cx="1742644" cy="116176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141684D2-FF44-0E4B-B623-087F0DF0DB9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1744637" y="4180349"/>
            <a:ext cx="876314" cy="67366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39E128C-8A46-FF47-8C09-DD04962B1D2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019799" y="2127613"/>
            <a:ext cx="1263287" cy="1263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629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Meaningful confounders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1. How </a:t>
            </a:r>
            <a:r>
              <a:rPr lang="en-US" sz="3200" b="1" dirty="0">
                <a:solidFill>
                  <a:schemeClr val="accent4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imbalanced</a:t>
            </a:r>
            <a:r>
              <a:rPr lang="en-US" sz="3200" dirty="0">
                <a:solidFill>
                  <a:srgbClr val="79D758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 </a:t>
            </a:r>
            <a:r>
              <a:rPr lang="en-US" sz="32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is the confounder between the exposure groups?</a:t>
            </a:r>
          </a:p>
          <a:p>
            <a:pPr marL="514350" indent="-514350">
              <a:buAutoNum type="arabicPeriod"/>
            </a:pPr>
            <a:endParaRPr lang="en-US" sz="3200" dirty="0">
              <a:solidFill>
                <a:schemeClr val="bg1"/>
              </a:solidFill>
              <a:latin typeface="Franklin Gothic Medium" charset="0"/>
              <a:ea typeface="Franklin Gothic Medium" charset="0"/>
              <a:cs typeface="Franklin Gothic Medium" charset="0"/>
            </a:endParaRPr>
          </a:p>
          <a:p>
            <a:pPr marL="0" indent="0">
              <a:buNone/>
            </a:pPr>
            <a:r>
              <a:rPr lang="en-US" sz="32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2. How </a:t>
            </a:r>
            <a:r>
              <a:rPr lang="en-US" sz="3200" b="1" dirty="0">
                <a:solidFill>
                  <a:schemeClr val="accent4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predictive</a:t>
            </a:r>
            <a:r>
              <a:rPr lang="en-US" sz="3200" dirty="0">
                <a:solidFill>
                  <a:srgbClr val="79D758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 </a:t>
            </a:r>
            <a:r>
              <a:rPr lang="en-US" sz="32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is the confounder of the outcome?</a:t>
            </a:r>
          </a:p>
        </p:txBody>
      </p:sp>
    </p:spTree>
    <p:extLst>
      <p:ext uri="{BB962C8B-B14F-4D97-AF65-F5344CB8AC3E}">
        <p14:creationId xmlns:p14="http://schemas.microsoft.com/office/powerpoint/2010/main" val="15987828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1559FC70-4E8C-FA44-8ACC-335DEDF202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Confounding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4ABAA6-2E60-1943-823E-3DBC819192B3}"/>
              </a:ext>
            </a:extLst>
          </p:cNvPr>
          <p:cNvSpPr txBox="1"/>
          <p:nvPr/>
        </p:nvSpPr>
        <p:spPr>
          <a:xfrm>
            <a:off x="1744637" y="4552661"/>
            <a:ext cx="2710319" cy="666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733" b="1" dirty="0">
                <a:solidFill>
                  <a:schemeClr val="accent4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Exposure</a:t>
            </a:r>
            <a:endParaRPr lang="en-US" sz="2133" b="1" dirty="0">
              <a:solidFill>
                <a:schemeClr val="accent4"/>
              </a:solidFill>
              <a:latin typeface="Franklin Gothic Heavy" charset="0"/>
              <a:ea typeface="Franklin Gothic Heavy" charset="0"/>
              <a:cs typeface="Franklin Gothic Heavy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1CC116C-7A8D-DD4D-AA67-FDFB740C8823}"/>
              </a:ext>
            </a:extLst>
          </p:cNvPr>
          <p:cNvSpPr txBox="1"/>
          <p:nvPr/>
        </p:nvSpPr>
        <p:spPr>
          <a:xfrm>
            <a:off x="7650137" y="4552661"/>
            <a:ext cx="2710319" cy="666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733" b="1" dirty="0">
                <a:solidFill>
                  <a:schemeClr val="accent4">
                    <a:lumMod val="50000"/>
                  </a:schemeClr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Outcome</a:t>
            </a:r>
            <a:endParaRPr lang="en-US" sz="2133" b="1" dirty="0">
              <a:solidFill>
                <a:schemeClr val="accent4">
                  <a:lumMod val="50000"/>
                </a:schemeClr>
              </a:solidFill>
              <a:latin typeface="Franklin Gothic Heavy" charset="0"/>
              <a:ea typeface="Franklin Gothic Heavy" charset="0"/>
              <a:cs typeface="Franklin Gothic Heavy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2B83A5-4C27-DE48-B235-04F7048E3ADD}"/>
              </a:ext>
            </a:extLst>
          </p:cNvPr>
          <p:cNvSpPr txBox="1"/>
          <p:nvPr/>
        </p:nvSpPr>
        <p:spPr>
          <a:xfrm>
            <a:off x="4565151" y="2724114"/>
            <a:ext cx="2909297" cy="666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733" b="1" dirty="0">
                <a:solidFill>
                  <a:srgbClr val="FFC000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Confounder</a:t>
            </a:r>
            <a:endParaRPr lang="en-US" sz="2133" b="1" dirty="0">
              <a:solidFill>
                <a:srgbClr val="FFC000"/>
              </a:solidFill>
              <a:latin typeface="Franklin Gothic Heavy" charset="0"/>
              <a:ea typeface="Franklin Gothic Heavy" charset="0"/>
              <a:cs typeface="Franklin Gothic Heavy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95CA80B-79A4-CE41-B645-0387B81C571D}"/>
              </a:ext>
            </a:extLst>
          </p:cNvPr>
          <p:cNvCxnSpPr/>
          <p:nvPr/>
        </p:nvCxnSpPr>
        <p:spPr>
          <a:xfrm>
            <a:off x="4353356" y="4886054"/>
            <a:ext cx="3086100" cy="0"/>
          </a:xfrm>
          <a:prstGeom prst="straightConnector1">
            <a:avLst/>
          </a:prstGeom>
          <a:ln w="762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57239DC-8968-4348-B59E-61945DF1AF8D}"/>
              </a:ext>
            </a:extLst>
          </p:cNvPr>
          <p:cNvCxnSpPr>
            <a:cxnSpLocks/>
          </p:cNvCxnSpPr>
          <p:nvPr/>
        </p:nvCxnSpPr>
        <p:spPr>
          <a:xfrm>
            <a:off x="6817156" y="3390900"/>
            <a:ext cx="1742644" cy="1161761"/>
          </a:xfrm>
          <a:prstGeom prst="straightConnector1">
            <a:avLst/>
          </a:prstGeom>
          <a:ln w="762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B4CC389-2CC0-2642-8AFA-032234FF34E2}"/>
              </a:ext>
            </a:extLst>
          </p:cNvPr>
          <p:cNvCxnSpPr>
            <a:cxnSpLocks/>
          </p:cNvCxnSpPr>
          <p:nvPr/>
        </p:nvCxnSpPr>
        <p:spPr>
          <a:xfrm flipH="1">
            <a:off x="3489380" y="3390900"/>
            <a:ext cx="1742644" cy="116176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141684D2-FF44-0E4B-B623-087F0DF0DB9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1744637" y="4180349"/>
            <a:ext cx="876314" cy="67366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39E128C-8A46-FF47-8C09-DD04962B1D2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019799" y="2127613"/>
            <a:ext cx="1263287" cy="1263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968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Meaningful confounders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1. How </a:t>
            </a:r>
            <a:r>
              <a:rPr lang="en-US" sz="3200" b="1" dirty="0">
                <a:solidFill>
                  <a:schemeClr val="accent4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imbalanced</a:t>
            </a:r>
            <a:r>
              <a:rPr lang="en-US" sz="3200" dirty="0">
                <a:solidFill>
                  <a:srgbClr val="79D758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 </a:t>
            </a:r>
            <a:r>
              <a:rPr lang="en-US" sz="32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is the confounder between the exposure groups?</a:t>
            </a:r>
          </a:p>
          <a:p>
            <a:pPr marL="514350" indent="-514350">
              <a:buAutoNum type="arabicPeriod"/>
            </a:pPr>
            <a:endParaRPr lang="en-US" sz="3200" dirty="0">
              <a:solidFill>
                <a:schemeClr val="bg1"/>
              </a:solidFill>
              <a:latin typeface="Franklin Gothic Medium" charset="0"/>
              <a:ea typeface="Franklin Gothic Medium" charset="0"/>
              <a:cs typeface="Franklin Gothic Medium" charset="0"/>
            </a:endParaRPr>
          </a:p>
          <a:p>
            <a:pPr marL="0" indent="0">
              <a:buNone/>
            </a:pPr>
            <a:r>
              <a:rPr lang="en-US" sz="32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2. How </a:t>
            </a:r>
            <a:r>
              <a:rPr lang="en-US" sz="3200" b="1" dirty="0">
                <a:solidFill>
                  <a:schemeClr val="accent4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predictive</a:t>
            </a:r>
            <a:r>
              <a:rPr lang="en-US" sz="3200" dirty="0">
                <a:solidFill>
                  <a:srgbClr val="79D758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 </a:t>
            </a:r>
            <a:r>
              <a:rPr lang="en-US" sz="32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is the confounder of the outcome?</a:t>
            </a:r>
          </a:p>
        </p:txBody>
      </p:sp>
    </p:spTree>
    <p:extLst>
      <p:ext uri="{BB962C8B-B14F-4D97-AF65-F5344CB8AC3E}">
        <p14:creationId xmlns:p14="http://schemas.microsoft.com/office/powerpoint/2010/main" val="30892849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1559FC70-4E8C-FA44-8ACC-335DEDF202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Confounding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4ABAA6-2E60-1943-823E-3DBC819192B3}"/>
              </a:ext>
            </a:extLst>
          </p:cNvPr>
          <p:cNvSpPr txBox="1"/>
          <p:nvPr/>
        </p:nvSpPr>
        <p:spPr>
          <a:xfrm>
            <a:off x="1744637" y="4552661"/>
            <a:ext cx="2710319" cy="666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733" b="1" dirty="0">
                <a:solidFill>
                  <a:schemeClr val="accent4">
                    <a:lumMod val="50000"/>
                  </a:schemeClr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Exposure</a:t>
            </a:r>
            <a:endParaRPr lang="en-US" sz="2133" b="1" dirty="0">
              <a:solidFill>
                <a:schemeClr val="accent4">
                  <a:lumMod val="50000"/>
                </a:schemeClr>
              </a:solidFill>
              <a:latin typeface="Franklin Gothic Heavy" charset="0"/>
              <a:ea typeface="Franklin Gothic Heavy" charset="0"/>
              <a:cs typeface="Franklin Gothic Heavy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1CC116C-7A8D-DD4D-AA67-FDFB740C8823}"/>
              </a:ext>
            </a:extLst>
          </p:cNvPr>
          <p:cNvSpPr txBox="1"/>
          <p:nvPr/>
        </p:nvSpPr>
        <p:spPr>
          <a:xfrm>
            <a:off x="7650137" y="4552661"/>
            <a:ext cx="2710319" cy="666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733" b="1" dirty="0">
                <a:solidFill>
                  <a:schemeClr val="accent4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Outcome</a:t>
            </a:r>
            <a:endParaRPr lang="en-US" sz="2133" b="1" dirty="0">
              <a:solidFill>
                <a:schemeClr val="accent4"/>
              </a:solidFill>
              <a:latin typeface="Franklin Gothic Heavy" charset="0"/>
              <a:ea typeface="Franklin Gothic Heavy" charset="0"/>
              <a:cs typeface="Franklin Gothic Heavy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2B83A5-4C27-DE48-B235-04F7048E3ADD}"/>
              </a:ext>
            </a:extLst>
          </p:cNvPr>
          <p:cNvSpPr txBox="1"/>
          <p:nvPr/>
        </p:nvSpPr>
        <p:spPr>
          <a:xfrm>
            <a:off x="4565151" y="2724114"/>
            <a:ext cx="2909297" cy="666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733" b="1" dirty="0">
                <a:solidFill>
                  <a:srgbClr val="FFC000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Confounder</a:t>
            </a:r>
            <a:endParaRPr lang="en-US" sz="2133" b="1" dirty="0">
              <a:solidFill>
                <a:srgbClr val="FFC000"/>
              </a:solidFill>
              <a:latin typeface="Franklin Gothic Heavy" charset="0"/>
              <a:ea typeface="Franklin Gothic Heavy" charset="0"/>
              <a:cs typeface="Franklin Gothic Heavy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95CA80B-79A4-CE41-B645-0387B81C571D}"/>
              </a:ext>
            </a:extLst>
          </p:cNvPr>
          <p:cNvCxnSpPr/>
          <p:nvPr/>
        </p:nvCxnSpPr>
        <p:spPr>
          <a:xfrm>
            <a:off x="4353356" y="4886054"/>
            <a:ext cx="3086100" cy="0"/>
          </a:xfrm>
          <a:prstGeom prst="straightConnector1">
            <a:avLst/>
          </a:prstGeom>
          <a:ln w="762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57239DC-8968-4348-B59E-61945DF1AF8D}"/>
              </a:ext>
            </a:extLst>
          </p:cNvPr>
          <p:cNvCxnSpPr>
            <a:cxnSpLocks/>
          </p:cNvCxnSpPr>
          <p:nvPr/>
        </p:nvCxnSpPr>
        <p:spPr>
          <a:xfrm>
            <a:off x="6817156" y="3390900"/>
            <a:ext cx="1742644" cy="116176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B4CC389-2CC0-2642-8AFA-032234FF34E2}"/>
              </a:ext>
            </a:extLst>
          </p:cNvPr>
          <p:cNvCxnSpPr>
            <a:cxnSpLocks/>
          </p:cNvCxnSpPr>
          <p:nvPr/>
        </p:nvCxnSpPr>
        <p:spPr>
          <a:xfrm flipH="1">
            <a:off x="3489380" y="3390900"/>
            <a:ext cx="1742644" cy="1161761"/>
          </a:xfrm>
          <a:prstGeom prst="straightConnector1">
            <a:avLst/>
          </a:prstGeom>
          <a:ln w="762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141684D2-FF44-0E4B-B623-087F0DF0DB9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alphaModFix amt="20000"/>
          </a:blip>
          <a:stretch>
            <a:fillRect/>
          </a:stretch>
        </p:blipFill>
        <p:spPr>
          <a:xfrm flipH="1">
            <a:off x="1744637" y="4180349"/>
            <a:ext cx="876314" cy="67366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39E128C-8A46-FF47-8C09-DD04962B1D2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019799" y="2127613"/>
            <a:ext cx="1263287" cy="1263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601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885497" y="2095568"/>
            <a:ext cx="471424" cy="1368312"/>
            <a:chOff x="1414123" y="1571676"/>
            <a:chExt cx="353568" cy="1026234"/>
          </a:xfrm>
        </p:grpSpPr>
        <p:grpSp>
          <p:nvGrpSpPr>
            <p:cNvPr id="7" name="Group 6"/>
            <p:cNvGrpSpPr/>
            <p:nvPr/>
          </p:nvGrpSpPr>
          <p:grpSpPr>
            <a:xfrm>
              <a:off x="1446433" y="1615776"/>
              <a:ext cx="274320" cy="982134"/>
              <a:chOff x="2692399" y="2184397"/>
              <a:chExt cx="274320" cy="982134"/>
            </a:xfrm>
          </p:grpSpPr>
          <p:sp>
            <p:nvSpPr>
              <p:cNvPr id="8" name="Oval 7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9" name="Rectangle 8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225" name="Teardrop 224"/>
            <p:cNvSpPr/>
            <p:nvPr/>
          </p:nvSpPr>
          <p:spPr bwMode="auto">
            <a:xfrm>
              <a:off x="1414123" y="1571676"/>
              <a:ext cx="175524" cy="127198"/>
            </a:xfrm>
            <a:prstGeom prst="teardrop">
              <a:avLst>
                <a:gd name="adj" fmla="val 89157"/>
              </a:avLst>
            </a:prstGeom>
            <a:solidFill>
              <a:schemeClr val="accent5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226" name="Teardrop 225"/>
            <p:cNvSpPr/>
            <p:nvPr/>
          </p:nvSpPr>
          <p:spPr bwMode="auto">
            <a:xfrm rot="16200000">
              <a:off x="1601742" y="1532925"/>
              <a:ext cx="127198" cy="204700"/>
            </a:xfrm>
            <a:prstGeom prst="teardrop">
              <a:avLst>
                <a:gd name="adj" fmla="val 89157"/>
              </a:avLst>
            </a:prstGeom>
            <a:solidFill>
              <a:schemeClr val="accent5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227" name="Rounded Rectangle 226"/>
            <p:cNvSpPr/>
            <p:nvPr/>
          </p:nvSpPr>
          <p:spPr bwMode="auto">
            <a:xfrm>
              <a:off x="1597000" y="1703314"/>
              <a:ext cx="98700" cy="61674"/>
            </a:xfrm>
            <a:prstGeom prst="roundRect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228" name="Rounded Rectangle 227"/>
            <p:cNvSpPr/>
            <p:nvPr/>
          </p:nvSpPr>
          <p:spPr bwMode="auto">
            <a:xfrm>
              <a:off x="1474881" y="1703314"/>
              <a:ext cx="98700" cy="61674"/>
            </a:xfrm>
            <a:prstGeom prst="roundRect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3385133" y="1395021"/>
            <a:ext cx="365760" cy="1309512"/>
            <a:chOff x="2692399" y="2184397"/>
            <a:chExt cx="274320" cy="982134"/>
          </a:xfrm>
        </p:grpSpPr>
        <p:sp>
          <p:nvSpPr>
            <p:cNvPr id="11" name="Oval 10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solidFill>
              <a:schemeClr val="accent5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12" name="Rectangle 11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solidFill>
              <a:schemeClr val="accent5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7467236" y="3323864"/>
            <a:ext cx="365760" cy="1309512"/>
            <a:chOff x="2368178" y="2124654"/>
            <a:chExt cx="274320" cy="982134"/>
          </a:xfrm>
        </p:grpSpPr>
        <p:grpSp>
          <p:nvGrpSpPr>
            <p:cNvPr id="55" name="Group 54"/>
            <p:cNvGrpSpPr/>
            <p:nvPr/>
          </p:nvGrpSpPr>
          <p:grpSpPr>
            <a:xfrm>
              <a:off x="2368178" y="2124654"/>
              <a:ext cx="274320" cy="982134"/>
              <a:chOff x="2692399" y="2184397"/>
              <a:chExt cx="274320" cy="982134"/>
            </a:xfrm>
          </p:grpSpPr>
          <p:sp>
            <p:nvSpPr>
              <p:cNvPr id="56" name="Oval 55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57" name="Rectangle 56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grpSp>
          <p:nvGrpSpPr>
            <p:cNvPr id="61" name="Group 60"/>
            <p:cNvGrpSpPr/>
            <p:nvPr/>
          </p:nvGrpSpPr>
          <p:grpSpPr>
            <a:xfrm>
              <a:off x="2368178" y="2240639"/>
              <a:ext cx="274320" cy="113533"/>
              <a:chOff x="1237102" y="1657048"/>
              <a:chExt cx="1598445" cy="433900"/>
            </a:xfrm>
          </p:grpSpPr>
          <p:grpSp>
            <p:nvGrpSpPr>
              <p:cNvPr id="62" name="Group 61"/>
              <p:cNvGrpSpPr/>
              <p:nvPr/>
            </p:nvGrpSpPr>
            <p:grpSpPr>
              <a:xfrm>
                <a:off x="1517980" y="1688757"/>
                <a:ext cx="1070783" cy="402191"/>
                <a:chOff x="1517980" y="1688757"/>
                <a:chExt cx="1070783" cy="402191"/>
              </a:xfrm>
            </p:grpSpPr>
            <p:sp>
              <p:nvSpPr>
                <p:cNvPr id="67" name="Oval 66"/>
                <p:cNvSpPr/>
                <p:nvPr/>
              </p:nvSpPr>
              <p:spPr bwMode="auto">
                <a:xfrm>
                  <a:off x="1577545" y="1688757"/>
                  <a:ext cx="955589" cy="39475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68" name="Rectangle 67"/>
                <p:cNvSpPr/>
                <p:nvPr/>
              </p:nvSpPr>
              <p:spPr bwMode="auto">
                <a:xfrm>
                  <a:off x="2399539" y="1688757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69" name="Rectangle 68"/>
                <p:cNvSpPr/>
                <p:nvPr/>
              </p:nvSpPr>
              <p:spPr bwMode="auto">
                <a:xfrm>
                  <a:off x="1517980" y="1696198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cxnSp>
              <p:nvCxnSpPr>
                <p:cNvPr id="70" name="Straight Connector 69"/>
                <p:cNvCxnSpPr/>
                <p:nvPr/>
              </p:nvCxnSpPr>
              <p:spPr bwMode="auto">
                <a:xfrm>
                  <a:off x="1820562" y="182056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71" name="Straight Connector 70"/>
                <p:cNvCxnSpPr/>
                <p:nvPr/>
              </p:nvCxnSpPr>
              <p:spPr bwMode="auto">
                <a:xfrm>
                  <a:off x="1820562" y="188613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72" name="Straight Connector 71"/>
                <p:cNvCxnSpPr/>
                <p:nvPr/>
              </p:nvCxnSpPr>
              <p:spPr bwMode="auto">
                <a:xfrm>
                  <a:off x="1820562" y="1956487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cxnSp>
            <p:nvCxnSpPr>
              <p:cNvPr id="63" name="Straight Connector 62"/>
              <p:cNvCxnSpPr/>
              <p:nvPr/>
            </p:nvCxnSpPr>
            <p:spPr bwMode="auto">
              <a:xfrm flipV="1">
                <a:off x="2327280" y="1688757"/>
                <a:ext cx="508267" cy="65902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64" name="Straight Connector 63"/>
              <p:cNvCxnSpPr/>
              <p:nvPr/>
            </p:nvCxnSpPr>
            <p:spPr bwMode="auto">
              <a:xfrm flipV="1">
                <a:off x="2347874" y="1750301"/>
                <a:ext cx="487673" cy="27353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65" name="Straight Connector 64"/>
              <p:cNvCxnSpPr/>
              <p:nvPr/>
            </p:nvCxnSpPr>
            <p:spPr bwMode="auto">
              <a:xfrm flipH="1" flipV="1">
                <a:off x="1237102" y="1657048"/>
                <a:ext cx="524826" cy="9325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66" name="Straight Connector 65"/>
              <p:cNvCxnSpPr/>
              <p:nvPr/>
            </p:nvCxnSpPr>
            <p:spPr bwMode="auto">
              <a:xfrm flipH="1" flipV="1">
                <a:off x="1237102" y="1750301"/>
                <a:ext cx="533063" cy="26917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</p:grpSp>
      <p:grpSp>
        <p:nvGrpSpPr>
          <p:cNvPr id="16" name="Group 15"/>
          <p:cNvGrpSpPr/>
          <p:nvPr/>
        </p:nvGrpSpPr>
        <p:grpSpPr>
          <a:xfrm>
            <a:off x="1536324" y="2924511"/>
            <a:ext cx="365760" cy="1309512"/>
            <a:chOff x="2692399" y="2184397"/>
            <a:chExt cx="274320" cy="982134"/>
          </a:xfrm>
        </p:grpSpPr>
        <p:sp>
          <p:nvSpPr>
            <p:cNvPr id="17" name="Oval 16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18" name="Rectangle 17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74" name="Group 73"/>
          <p:cNvGrpSpPr/>
          <p:nvPr/>
        </p:nvGrpSpPr>
        <p:grpSpPr>
          <a:xfrm>
            <a:off x="6523323" y="1654493"/>
            <a:ext cx="365760" cy="1309512"/>
            <a:chOff x="2368178" y="2124654"/>
            <a:chExt cx="274320" cy="982134"/>
          </a:xfrm>
        </p:grpSpPr>
        <p:grpSp>
          <p:nvGrpSpPr>
            <p:cNvPr id="75" name="Group 74"/>
            <p:cNvGrpSpPr/>
            <p:nvPr/>
          </p:nvGrpSpPr>
          <p:grpSpPr>
            <a:xfrm>
              <a:off x="2368178" y="2124654"/>
              <a:ext cx="274320" cy="982134"/>
              <a:chOff x="2692399" y="2184397"/>
              <a:chExt cx="274320" cy="982134"/>
            </a:xfrm>
          </p:grpSpPr>
          <p:sp>
            <p:nvSpPr>
              <p:cNvPr id="88" name="Oval 87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89" name="Rectangle 88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grpSp>
          <p:nvGrpSpPr>
            <p:cNvPr id="76" name="Group 75"/>
            <p:cNvGrpSpPr/>
            <p:nvPr/>
          </p:nvGrpSpPr>
          <p:grpSpPr>
            <a:xfrm>
              <a:off x="2368178" y="2240639"/>
              <a:ext cx="274320" cy="113533"/>
              <a:chOff x="1237102" y="1657048"/>
              <a:chExt cx="1598445" cy="433900"/>
            </a:xfrm>
          </p:grpSpPr>
          <p:grpSp>
            <p:nvGrpSpPr>
              <p:cNvPr id="77" name="Group 76"/>
              <p:cNvGrpSpPr/>
              <p:nvPr/>
            </p:nvGrpSpPr>
            <p:grpSpPr>
              <a:xfrm>
                <a:off x="1517980" y="1688757"/>
                <a:ext cx="1070783" cy="402191"/>
                <a:chOff x="1517980" y="1688757"/>
                <a:chExt cx="1070783" cy="402191"/>
              </a:xfrm>
            </p:grpSpPr>
            <p:sp>
              <p:nvSpPr>
                <p:cNvPr id="82" name="Oval 81"/>
                <p:cNvSpPr/>
                <p:nvPr/>
              </p:nvSpPr>
              <p:spPr bwMode="auto">
                <a:xfrm>
                  <a:off x="1577545" y="1688757"/>
                  <a:ext cx="955589" cy="39475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83" name="Rectangle 82"/>
                <p:cNvSpPr/>
                <p:nvPr/>
              </p:nvSpPr>
              <p:spPr bwMode="auto">
                <a:xfrm>
                  <a:off x="2399539" y="1688757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84" name="Rectangle 83"/>
                <p:cNvSpPr/>
                <p:nvPr/>
              </p:nvSpPr>
              <p:spPr bwMode="auto">
                <a:xfrm>
                  <a:off x="1517980" y="1696198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cxnSp>
              <p:nvCxnSpPr>
                <p:cNvPr id="85" name="Straight Connector 84"/>
                <p:cNvCxnSpPr/>
                <p:nvPr/>
              </p:nvCxnSpPr>
              <p:spPr bwMode="auto">
                <a:xfrm>
                  <a:off x="1820562" y="182056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86" name="Straight Connector 85"/>
                <p:cNvCxnSpPr/>
                <p:nvPr/>
              </p:nvCxnSpPr>
              <p:spPr bwMode="auto">
                <a:xfrm>
                  <a:off x="1820562" y="188613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87" name="Straight Connector 86"/>
                <p:cNvCxnSpPr/>
                <p:nvPr/>
              </p:nvCxnSpPr>
              <p:spPr bwMode="auto">
                <a:xfrm>
                  <a:off x="1820562" y="1956487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cxnSp>
            <p:nvCxnSpPr>
              <p:cNvPr id="78" name="Straight Connector 77"/>
              <p:cNvCxnSpPr/>
              <p:nvPr/>
            </p:nvCxnSpPr>
            <p:spPr bwMode="auto">
              <a:xfrm flipV="1">
                <a:off x="2327280" y="1688757"/>
                <a:ext cx="508267" cy="65902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79" name="Straight Connector 78"/>
              <p:cNvCxnSpPr/>
              <p:nvPr/>
            </p:nvCxnSpPr>
            <p:spPr bwMode="auto">
              <a:xfrm flipV="1">
                <a:off x="2347874" y="1750301"/>
                <a:ext cx="487673" cy="27353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80" name="Straight Connector 79"/>
              <p:cNvCxnSpPr/>
              <p:nvPr/>
            </p:nvCxnSpPr>
            <p:spPr bwMode="auto">
              <a:xfrm flipH="1" flipV="1">
                <a:off x="1237102" y="1657048"/>
                <a:ext cx="524826" cy="9325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81" name="Straight Connector 80"/>
              <p:cNvCxnSpPr/>
              <p:nvPr/>
            </p:nvCxnSpPr>
            <p:spPr bwMode="auto">
              <a:xfrm flipH="1" flipV="1">
                <a:off x="1237102" y="1750301"/>
                <a:ext cx="533063" cy="26917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</p:grpSp>
      <p:grpSp>
        <p:nvGrpSpPr>
          <p:cNvPr id="139" name="Group 138"/>
          <p:cNvGrpSpPr/>
          <p:nvPr/>
        </p:nvGrpSpPr>
        <p:grpSpPr>
          <a:xfrm>
            <a:off x="879796" y="1521563"/>
            <a:ext cx="365760" cy="1309512"/>
            <a:chOff x="2692399" y="2184397"/>
            <a:chExt cx="274320" cy="982134"/>
          </a:xfrm>
        </p:grpSpPr>
        <p:sp>
          <p:nvSpPr>
            <p:cNvPr id="152" name="Oval 151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solidFill>
              <a:schemeClr val="accent5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153" name="Rectangle 152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solidFill>
              <a:schemeClr val="accent5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sp>
        <p:nvSpPr>
          <p:cNvPr id="170" name="Oval 169"/>
          <p:cNvSpPr/>
          <p:nvPr/>
        </p:nvSpPr>
        <p:spPr bwMode="auto">
          <a:xfrm>
            <a:off x="-117767" y="897416"/>
            <a:ext cx="4876800" cy="4876800"/>
          </a:xfrm>
          <a:prstGeom prst="ellipse">
            <a:avLst/>
          </a:prstGeom>
          <a:noFill/>
          <a:ln w="762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sp>
        <p:nvSpPr>
          <p:cNvPr id="171" name="Oval 170"/>
          <p:cNvSpPr/>
          <p:nvPr/>
        </p:nvSpPr>
        <p:spPr bwMode="auto">
          <a:xfrm>
            <a:off x="5245751" y="29548"/>
            <a:ext cx="6400800" cy="6400800"/>
          </a:xfrm>
          <a:prstGeom prst="ellipse">
            <a:avLst/>
          </a:prstGeom>
          <a:noFill/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6627891" y="3600304"/>
            <a:ext cx="365760" cy="1309512"/>
            <a:chOff x="2692399" y="2184397"/>
            <a:chExt cx="274320" cy="982134"/>
          </a:xfrm>
          <a:solidFill>
            <a:schemeClr val="accent4"/>
          </a:solidFill>
        </p:grpSpPr>
        <p:sp>
          <p:nvSpPr>
            <p:cNvPr id="20" name="Oval 19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21" name="Rectangle 20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6077592" y="2640039"/>
            <a:ext cx="365760" cy="1309512"/>
            <a:chOff x="2692399" y="2184397"/>
            <a:chExt cx="274320" cy="982134"/>
          </a:xfrm>
          <a:solidFill>
            <a:schemeClr val="accent4"/>
          </a:solidFill>
        </p:grpSpPr>
        <p:sp>
          <p:nvSpPr>
            <p:cNvPr id="26" name="Oval 25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27" name="Rectangle 26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8249587" y="3052717"/>
            <a:ext cx="365760" cy="1309512"/>
            <a:chOff x="2692399" y="2184397"/>
            <a:chExt cx="274320" cy="982134"/>
          </a:xfrm>
          <a:solidFill>
            <a:schemeClr val="accent4"/>
          </a:solidFill>
        </p:grpSpPr>
        <p:sp>
          <p:nvSpPr>
            <p:cNvPr id="38" name="Oval 37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39" name="Rectangle 38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8737281" y="4274416"/>
            <a:ext cx="365760" cy="1309512"/>
            <a:chOff x="2692399" y="2184397"/>
            <a:chExt cx="274320" cy="982134"/>
          </a:xfrm>
          <a:solidFill>
            <a:schemeClr val="accent4"/>
          </a:solidFill>
        </p:grpSpPr>
        <p:sp>
          <p:nvSpPr>
            <p:cNvPr id="41" name="Oval 40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42" name="Rectangle 41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10636800" y="1442920"/>
            <a:ext cx="365760" cy="1309512"/>
            <a:chOff x="2692399" y="2184397"/>
            <a:chExt cx="274320" cy="982134"/>
          </a:xfrm>
          <a:solidFill>
            <a:schemeClr val="accent4"/>
          </a:solidFill>
        </p:grpSpPr>
        <p:sp>
          <p:nvSpPr>
            <p:cNvPr id="53" name="Oval 52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54" name="Rectangle 53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189" name="Group 188"/>
          <p:cNvGrpSpPr/>
          <p:nvPr/>
        </p:nvGrpSpPr>
        <p:grpSpPr>
          <a:xfrm>
            <a:off x="9427405" y="3551471"/>
            <a:ext cx="365760" cy="1309512"/>
            <a:chOff x="2692399" y="2184397"/>
            <a:chExt cx="274320" cy="982134"/>
          </a:xfrm>
          <a:solidFill>
            <a:schemeClr val="accent4"/>
          </a:solidFill>
        </p:grpSpPr>
        <p:sp>
          <p:nvSpPr>
            <p:cNvPr id="190" name="Oval 189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191" name="Rectangle 190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2789536" y="1767085"/>
            <a:ext cx="365760" cy="1309512"/>
            <a:chOff x="2092152" y="1325314"/>
            <a:chExt cx="274320" cy="982134"/>
          </a:xfrm>
        </p:grpSpPr>
        <p:grpSp>
          <p:nvGrpSpPr>
            <p:cNvPr id="13" name="Group 12"/>
            <p:cNvGrpSpPr/>
            <p:nvPr/>
          </p:nvGrpSpPr>
          <p:grpSpPr>
            <a:xfrm>
              <a:off x="2092152" y="1325314"/>
              <a:ext cx="274320" cy="982134"/>
              <a:chOff x="2692399" y="2184397"/>
              <a:chExt cx="274320" cy="982134"/>
            </a:xfrm>
          </p:grpSpPr>
          <p:sp>
            <p:nvSpPr>
              <p:cNvPr id="14" name="Oval 13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15" name="Rectangle 14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224" name="Heart 223"/>
            <p:cNvSpPr/>
            <p:nvPr/>
          </p:nvSpPr>
          <p:spPr bwMode="auto">
            <a:xfrm>
              <a:off x="2195831" y="1732032"/>
              <a:ext cx="130205" cy="128094"/>
            </a:xfrm>
            <a:prstGeom prst="heart">
              <a:avLst/>
            </a:prstGeom>
            <a:solidFill>
              <a:schemeClr val="accent3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783561" y="3398644"/>
            <a:ext cx="365760" cy="1309512"/>
            <a:chOff x="2692399" y="2184397"/>
            <a:chExt cx="274320" cy="982134"/>
          </a:xfrm>
        </p:grpSpPr>
        <p:sp>
          <p:nvSpPr>
            <p:cNvPr id="23" name="Oval 22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24" name="Rectangle 23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141" name="Group 140"/>
          <p:cNvGrpSpPr/>
          <p:nvPr/>
        </p:nvGrpSpPr>
        <p:grpSpPr>
          <a:xfrm>
            <a:off x="944067" y="1687272"/>
            <a:ext cx="245019" cy="140315"/>
            <a:chOff x="1517980" y="1688757"/>
            <a:chExt cx="1070783" cy="402191"/>
          </a:xfrm>
        </p:grpSpPr>
        <p:sp>
          <p:nvSpPr>
            <p:cNvPr id="146" name="Oval 145"/>
            <p:cNvSpPr/>
            <p:nvPr/>
          </p:nvSpPr>
          <p:spPr bwMode="auto">
            <a:xfrm>
              <a:off x="1577545" y="1688757"/>
              <a:ext cx="955589" cy="39475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147" name="Rectangle 146"/>
            <p:cNvSpPr/>
            <p:nvPr/>
          </p:nvSpPr>
          <p:spPr bwMode="auto">
            <a:xfrm>
              <a:off x="2399539" y="1688757"/>
              <a:ext cx="189224" cy="394750"/>
            </a:xfrm>
            <a:prstGeom prst="rect">
              <a:avLst/>
            </a:prstGeom>
            <a:solidFill>
              <a:schemeClr val="accent5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chemeClr val="accent5"/>
                </a:solidFill>
                <a:latin typeface="Arial" charset="0"/>
              </a:endParaRPr>
            </a:p>
          </p:txBody>
        </p:sp>
        <p:sp>
          <p:nvSpPr>
            <p:cNvPr id="148" name="Rectangle 147"/>
            <p:cNvSpPr/>
            <p:nvPr/>
          </p:nvSpPr>
          <p:spPr bwMode="auto">
            <a:xfrm>
              <a:off x="1517980" y="1696198"/>
              <a:ext cx="189224" cy="394750"/>
            </a:xfrm>
            <a:prstGeom prst="rect">
              <a:avLst/>
            </a:prstGeom>
            <a:solidFill>
              <a:schemeClr val="accent5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cxnSp>
          <p:nvCxnSpPr>
            <p:cNvPr id="149" name="Straight Connector 148"/>
            <p:cNvCxnSpPr/>
            <p:nvPr/>
          </p:nvCxnSpPr>
          <p:spPr bwMode="auto">
            <a:xfrm>
              <a:off x="1820562" y="1820562"/>
              <a:ext cx="448962" cy="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50" name="Straight Connector 149"/>
            <p:cNvCxnSpPr/>
            <p:nvPr/>
          </p:nvCxnSpPr>
          <p:spPr bwMode="auto">
            <a:xfrm>
              <a:off x="1820562" y="1886132"/>
              <a:ext cx="448962" cy="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51" name="Straight Connector 150"/>
            <p:cNvCxnSpPr/>
            <p:nvPr/>
          </p:nvCxnSpPr>
          <p:spPr bwMode="auto">
            <a:xfrm>
              <a:off x="1820562" y="1956487"/>
              <a:ext cx="448962" cy="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cxnSp>
        <p:nvCxnSpPr>
          <p:cNvPr id="142" name="Straight Connector 141"/>
          <p:cNvCxnSpPr/>
          <p:nvPr/>
        </p:nvCxnSpPr>
        <p:spPr bwMode="auto">
          <a:xfrm flipV="1">
            <a:off x="1129254" y="1687272"/>
            <a:ext cx="116303" cy="22992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232" name="Picture 231"/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119299" y="1652287"/>
            <a:ext cx="265975" cy="265975"/>
          </a:xfrm>
          <a:prstGeom prst="rect">
            <a:avLst/>
          </a:prstGeom>
        </p:spPr>
      </p:pic>
      <p:cxnSp>
        <p:nvCxnSpPr>
          <p:cNvPr id="143" name="Straight Connector 142"/>
          <p:cNvCxnSpPr/>
          <p:nvPr/>
        </p:nvCxnSpPr>
        <p:spPr bwMode="auto">
          <a:xfrm flipV="1">
            <a:off x="1133966" y="1708743"/>
            <a:ext cx="111591" cy="95429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4" name="Straight Connector 143"/>
          <p:cNvCxnSpPr/>
          <p:nvPr/>
        </p:nvCxnSpPr>
        <p:spPr bwMode="auto">
          <a:xfrm flipH="1" flipV="1">
            <a:off x="879797" y="1676210"/>
            <a:ext cx="120092" cy="32535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5" name="Straight Connector 144"/>
          <p:cNvCxnSpPr/>
          <p:nvPr/>
        </p:nvCxnSpPr>
        <p:spPr bwMode="auto">
          <a:xfrm flipH="1" flipV="1">
            <a:off x="879797" y="1708743"/>
            <a:ext cx="121977" cy="93908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36" name="Lightning Bolt 235"/>
          <p:cNvSpPr/>
          <p:nvPr/>
        </p:nvSpPr>
        <p:spPr bwMode="auto">
          <a:xfrm>
            <a:off x="8397238" y="3096244"/>
            <a:ext cx="76741" cy="109080"/>
          </a:xfrm>
          <a:prstGeom prst="lightningBolt">
            <a:avLst/>
          </a:prstGeom>
          <a:solidFill>
            <a:schemeClr val="accent3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grpSp>
        <p:nvGrpSpPr>
          <p:cNvPr id="238" name="Group 237"/>
          <p:cNvGrpSpPr/>
          <p:nvPr/>
        </p:nvGrpSpPr>
        <p:grpSpPr>
          <a:xfrm>
            <a:off x="3281159" y="3043683"/>
            <a:ext cx="499200" cy="1309512"/>
            <a:chOff x="587671" y="2548983"/>
            <a:chExt cx="374400" cy="982134"/>
          </a:xfrm>
        </p:grpSpPr>
        <p:grpSp>
          <p:nvGrpSpPr>
            <p:cNvPr id="239" name="Group 238"/>
            <p:cNvGrpSpPr/>
            <p:nvPr/>
          </p:nvGrpSpPr>
          <p:grpSpPr>
            <a:xfrm>
              <a:off x="587671" y="2548983"/>
              <a:ext cx="274320" cy="982134"/>
              <a:chOff x="2692399" y="2184397"/>
              <a:chExt cx="274320" cy="982134"/>
            </a:xfrm>
          </p:grpSpPr>
          <p:sp>
            <p:nvSpPr>
              <p:cNvPr id="243" name="Oval 242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5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44" name="Rectangle 243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5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pic>
          <p:nvPicPr>
            <p:cNvPr id="240" name="Picture 239"/>
            <p:cNvPicPr>
              <a:picLocks noChangeAspect="1"/>
            </p:cNvPicPr>
            <p:nvPr/>
          </p:nvPicPr>
          <p:blipFill>
            <a:blip r:embed="rId3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762590" y="2650430"/>
              <a:ext cx="199481" cy="199481"/>
            </a:xfrm>
            <a:prstGeom prst="rect">
              <a:avLst/>
            </a:prstGeom>
          </p:spPr>
        </p:pic>
        <p:sp>
          <p:nvSpPr>
            <p:cNvPr id="241" name="Rounded Rectangle 240"/>
            <p:cNvSpPr/>
            <p:nvPr/>
          </p:nvSpPr>
          <p:spPr bwMode="auto">
            <a:xfrm>
              <a:off x="741028" y="2633271"/>
              <a:ext cx="98700" cy="61674"/>
            </a:xfrm>
            <a:prstGeom prst="roundRect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242" name="Rounded Rectangle 241"/>
            <p:cNvSpPr/>
            <p:nvPr/>
          </p:nvSpPr>
          <p:spPr bwMode="auto">
            <a:xfrm>
              <a:off x="618909" y="2633271"/>
              <a:ext cx="98700" cy="61674"/>
            </a:xfrm>
            <a:prstGeom prst="roundRect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245" name="Group 244"/>
          <p:cNvGrpSpPr/>
          <p:nvPr/>
        </p:nvGrpSpPr>
        <p:grpSpPr>
          <a:xfrm>
            <a:off x="9566839" y="1776024"/>
            <a:ext cx="499200" cy="1309512"/>
            <a:chOff x="587671" y="2548983"/>
            <a:chExt cx="374400" cy="982134"/>
          </a:xfrm>
        </p:grpSpPr>
        <p:grpSp>
          <p:nvGrpSpPr>
            <p:cNvPr id="246" name="Group 245"/>
            <p:cNvGrpSpPr/>
            <p:nvPr/>
          </p:nvGrpSpPr>
          <p:grpSpPr>
            <a:xfrm>
              <a:off x="587671" y="2548983"/>
              <a:ext cx="274320" cy="982134"/>
              <a:chOff x="2692399" y="2184397"/>
              <a:chExt cx="274320" cy="982134"/>
            </a:xfrm>
          </p:grpSpPr>
          <p:sp>
            <p:nvSpPr>
              <p:cNvPr id="250" name="Oval 249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5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chemeClr val="accent5"/>
                  </a:solidFill>
                  <a:latin typeface="Arial" charset="0"/>
                </a:endParaRPr>
              </a:p>
            </p:txBody>
          </p:sp>
          <p:sp>
            <p:nvSpPr>
              <p:cNvPr id="251" name="Rectangle 250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5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chemeClr val="accent5"/>
                  </a:solidFill>
                  <a:latin typeface="Arial" charset="0"/>
                </a:endParaRPr>
              </a:p>
            </p:txBody>
          </p:sp>
        </p:grpSp>
        <p:pic>
          <p:nvPicPr>
            <p:cNvPr id="247" name="Picture 246"/>
            <p:cNvPicPr>
              <a:picLocks noChangeAspect="1"/>
            </p:cNvPicPr>
            <p:nvPr/>
          </p:nvPicPr>
          <p:blipFill>
            <a:blip r:embed="rId3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762590" y="2650430"/>
              <a:ext cx="199481" cy="199481"/>
            </a:xfrm>
            <a:prstGeom prst="rect">
              <a:avLst/>
            </a:prstGeom>
          </p:spPr>
        </p:pic>
        <p:sp>
          <p:nvSpPr>
            <p:cNvPr id="248" name="Rounded Rectangle 247"/>
            <p:cNvSpPr/>
            <p:nvPr/>
          </p:nvSpPr>
          <p:spPr bwMode="auto">
            <a:xfrm>
              <a:off x="741028" y="2633271"/>
              <a:ext cx="98700" cy="61674"/>
            </a:xfrm>
            <a:prstGeom prst="roundRect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249" name="Rounded Rectangle 248"/>
            <p:cNvSpPr/>
            <p:nvPr/>
          </p:nvSpPr>
          <p:spPr bwMode="auto">
            <a:xfrm>
              <a:off x="618909" y="2633271"/>
              <a:ext cx="98700" cy="61674"/>
            </a:xfrm>
            <a:prstGeom prst="roundRect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252" name="Group 251"/>
          <p:cNvGrpSpPr/>
          <p:nvPr/>
        </p:nvGrpSpPr>
        <p:grpSpPr>
          <a:xfrm>
            <a:off x="7073523" y="1833464"/>
            <a:ext cx="471424" cy="1368312"/>
            <a:chOff x="1414123" y="1571676"/>
            <a:chExt cx="353568" cy="1026234"/>
          </a:xfrm>
        </p:grpSpPr>
        <p:grpSp>
          <p:nvGrpSpPr>
            <p:cNvPr id="253" name="Group 252"/>
            <p:cNvGrpSpPr/>
            <p:nvPr/>
          </p:nvGrpSpPr>
          <p:grpSpPr>
            <a:xfrm>
              <a:off x="1446433" y="1615776"/>
              <a:ext cx="274320" cy="982134"/>
              <a:chOff x="2692399" y="2184397"/>
              <a:chExt cx="274320" cy="982134"/>
            </a:xfrm>
          </p:grpSpPr>
          <p:sp>
            <p:nvSpPr>
              <p:cNvPr id="258" name="Oval 257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59" name="Rectangle 258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254" name="Teardrop 253"/>
            <p:cNvSpPr/>
            <p:nvPr/>
          </p:nvSpPr>
          <p:spPr bwMode="auto">
            <a:xfrm>
              <a:off x="1414123" y="1571676"/>
              <a:ext cx="175524" cy="127198"/>
            </a:xfrm>
            <a:prstGeom prst="teardrop">
              <a:avLst>
                <a:gd name="adj" fmla="val 89157"/>
              </a:avLst>
            </a:prstGeom>
            <a:solidFill>
              <a:schemeClr val="accent5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255" name="Teardrop 254"/>
            <p:cNvSpPr/>
            <p:nvPr/>
          </p:nvSpPr>
          <p:spPr bwMode="auto">
            <a:xfrm rot="16200000">
              <a:off x="1601742" y="1532925"/>
              <a:ext cx="127198" cy="204700"/>
            </a:xfrm>
            <a:prstGeom prst="teardrop">
              <a:avLst>
                <a:gd name="adj" fmla="val 89157"/>
              </a:avLst>
            </a:prstGeom>
            <a:solidFill>
              <a:schemeClr val="accent5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256" name="Rounded Rectangle 255"/>
            <p:cNvSpPr/>
            <p:nvPr/>
          </p:nvSpPr>
          <p:spPr bwMode="auto">
            <a:xfrm>
              <a:off x="1597000" y="1703314"/>
              <a:ext cx="98700" cy="61674"/>
            </a:xfrm>
            <a:prstGeom prst="roundRect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257" name="Rounded Rectangle 256"/>
            <p:cNvSpPr/>
            <p:nvPr/>
          </p:nvSpPr>
          <p:spPr bwMode="auto">
            <a:xfrm>
              <a:off x="1474881" y="1703314"/>
              <a:ext cx="98700" cy="61674"/>
            </a:xfrm>
            <a:prstGeom prst="roundRect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260" name="Group 259"/>
          <p:cNvGrpSpPr/>
          <p:nvPr/>
        </p:nvGrpSpPr>
        <p:grpSpPr>
          <a:xfrm>
            <a:off x="7922112" y="1389517"/>
            <a:ext cx="365760" cy="1309512"/>
            <a:chOff x="2092152" y="1325314"/>
            <a:chExt cx="274320" cy="982134"/>
          </a:xfrm>
        </p:grpSpPr>
        <p:grpSp>
          <p:nvGrpSpPr>
            <p:cNvPr id="261" name="Group 260"/>
            <p:cNvGrpSpPr/>
            <p:nvPr/>
          </p:nvGrpSpPr>
          <p:grpSpPr>
            <a:xfrm>
              <a:off x="2092152" y="1325314"/>
              <a:ext cx="274320" cy="982134"/>
              <a:chOff x="2692399" y="2184397"/>
              <a:chExt cx="274320" cy="982134"/>
            </a:xfrm>
          </p:grpSpPr>
          <p:sp>
            <p:nvSpPr>
              <p:cNvPr id="263" name="Oval 262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64" name="Rectangle 263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262" name="Heart 261"/>
            <p:cNvSpPr/>
            <p:nvPr/>
          </p:nvSpPr>
          <p:spPr bwMode="auto">
            <a:xfrm>
              <a:off x="2195831" y="1732032"/>
              <a:ext cx="130205" cy="128094"/>
            </a:xfrm>
            <a:prstGeom prst="heart">
              <a:avLst/>
            </a:prstGeom>
            <a:solidFill>
              <a:schemeClr val="accent3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265" name="Group 264"/>
          <p:cNvGrpSpPr/>
          <p:nvPr/>
        </p:nvGrpSpPr>
        <p:grpSpPr>
          <a:xfrm>
            <a:off x="10323617" y="2986505"/>
            <a:ext cx="365760" cy="1309512"/>
            <a:chOff x="2092152" y="1325314"/>
            <a:chExt cx="274320" cy="982134"/>
          </a:xfrm>
        </p:grpSpPr>
        <p:grpSp>
          <p:nvGrpSpPr>
            <p:cNvPr id="266" name="Group 265"/>
            <p:cNvGrpSpPr/>
            <p:nvPr/>
          </p:nvGrpSpPr>
          <p:grpSpPr>
            <a:xfrm>
              <a:off x="2092152" y="1325314"/>
              <a:ext cx="274320" cy="982134"/>
              <a:chOff x="2692399" y="2184397"/>
              <a:chExt cx="274320" cy="982134"/>
            </a:xfrm>
          </p:grpSpPr>
          <p:sp>
            <p:nvSpPr>
              <p:cNvPr id="268" name="Oval 267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69" name="Rectangle 268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267" name="Heart 266"/>
            <p:cNvSpPr/>
            <p:nvPr/>
          </p:nvSpPr>
          <p:spPr bwMode="auto">
            <a:xfrm>
              <a:off x="2195831" y="1732032"/>
              <a:ext cx="130205" cy="128094"/>
            </a:xfrm>
            <a:prstGeom prst="heart">
              <a:avLst/>
            </a:prstGeom>
            <a:solidFill>
              <a:schemeClr val="accent3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sp>
        <p:nvSpPr>
          <p:cNvPr id="270" name="Chord 269"/>
          <p:cNvSpPr/>
          <p:nvPr/>
        </p:nvSpPr>
        <p:spPr bwMode="auto">
          <a:xfrm rot="17528077">
            <a:off x="6724019" y="3669721"/>
            <a:ext cx="225893" cy="207569"/>
          </a:xfrm>
          <a:prstGeom prst="chord">
            <a:avLst>
              <a:gd name="adj1" fmla="val 5544771"/>
              <a:gd name="adj2" fmla="val 13532001"/>
            </a:avLst>
          </a:prstGeom>
          <a:solidFill>
            <a:schemeClr val="accent3"/>
          </a:solidFill>
          <a:ln w="2857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sp>
        <p:nvSpPr>
          <p:cNvPr id="271" name="Chord 270"/>
          <p:cNvSpPr/>
          <p:nvPr/>
        </p:nvSpPr>
        <p:spPr bwMode="auto">
          <a:xfrm rot="17528077">
            <a:off x="10694229" y="1513873"/>
            <a:ext cx="272252" cy="193643"/>
          </a:xfrm>
          <a:prstGeom prst="chord">
            <a:avLst>
              <a:gd name="adj1" fmla="val 5544771"/>
              <a:gd name="adj2" fmla="val 13532001"/>
            </a:avLst>
          </a:prstGeom>
          <a:solidFill>
            <a:schemeClr val="accent3"/>
          </a:solidFill>
          <a:ln w="2857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grpSp>
        <p:nvGrpSpPr>
          <p:cNvPr id="273" name="Group 272"/>
          <p:cNvGrpSpPr/>
          <p:nvPr/>
        </p:nvGrpSpPr>
        <p:grpSpPr>
          <a:xfrm>
            <a:off x="2434885" y="3280749"/>
            <a:ext cx="365760" cy="1309512"/>
            <a:chOff x="2368178" y="2124654"/>
            <a:chExt cx="274320" cy="982134"/>
          </a:xfrm>
        </p:grpSpPr>
        <p:grpSp>
          <p:nvGrpSpPr>
            <p:cNvPr id="274" name="Group 273"/>
            <p:cNvGrpSpPr/>
            <p:nvPr/>
          </p:nvGrpSpPr>
          <p:grpSpPr>
            <a:xfrm>
              <a:off x="2368178" y="2124654"/>
              <a:ext cx="274320" cy="982134"/>
              <a:chOff x="2692399" y="2184397"/>
              <a:chExt cx="274320" cy="982134"/>
            </a:xfrm>
          </p:grpSpPr>
          <p:sp>
            <p:nvSpPr>
              <p:cNvPr id="287" name="Oval 286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88" name="Rectangle 287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grpSp>
          <p:nvGrpSpPr>
            <p:cNvPr id="275" name="Group 274"/>
            <p:cNvGrpSpPr/>
            <p:nvPr/>
          </p:nvGrpSpPr>
          <p:grpSpPr>
            <a:xfrm>
              <a:off x="2368178" y="2240639"/>
              <a:ext cx="274320" cy="113533"/>
              <a:chOff x="1237102" y="1657048"/>
              <a:chExt cx="1598445" cy="433900"/>
            </a:xfrm>
          </p:grpSpPr>
          <p:grpSp>
            <p:nvGrpSpPr>
              <p:cNvPr id="276" name="Group 275"/>
              <p:cNvGrpSpPr/>
              <p:nvPr/>
            </p:nvGrpSpPr>
            <p:grpSpPr>
              <a:xfrm>
                <a:off x="1517980" y="1688757"/>
                <a:ext cx="1070783" cy="402191"/>
                <a:chOff x="1517980" y="1688757"/>
                <a:chExt cx="1070783" cy="402191"/>
              </a:xfrm>
            </p:grpSpPr>
            <p:sp>
              <p:nvSpPr>
                <p:cNvPr id="281" name="Oval 280"/>
                <p:cNvSpPr/>
                <p:nvPr/>
              </p:nvSpPr>
              <p:spPr bwMode="auto">
                <a:xfrm>
                  <a:off x="1577545" y="1688757"/>
                  <a:ext cx="955589" cy="39475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82" name="Rectangle 281"/>
                <p:cNvSpPr/>
                <p:nvPr/>
              </p:nvSpPr>
              <p:spPr bwMode="auto">
                <a:xfrm>
                  <a:off x="2399539" y="1688757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83" name="Rectangle 282"/>
                <p:cNvSpPr/>
                <p:nvPr/>
              </p:nvSpPr>
              <p:spPr bwMode="auto">
                <a:xfrm>
                  <a:off x="1517980" y="1696198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cxnSp>
              <p:nvCxnSpPr>
                <p:cNvPr id="284" name="Straight Connector 283"/>
                <p:cNvCxnSpPr/>
                <p:nvPr/>
              </p:nvCxnSpPr>
              <p:spPr bwMode="auto">
                <a:xfrm>
                  <a:off x="1820562" y="182056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85" name="Straight Connector 284"/>
                <p:cNvCxnSpPr/>
                <p:nvPr/>
              </p:nvCxnSpPr>
              <p:spPr bwMode="auto">
                <a:xfrm>
                  <a:off x="1820562" y="188613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86" name="Straight Connector 285"/>
                <p:cNvCxnSpPr/>
                <p:nvPr/>
              </p:nvCxnSpPr>
              <p:spPr bwMode="auto">
                <a:xfrm>
                  <a:off x="1820562" y="1956487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cxnSp>
            <p:nvCxnSpPr>
              <p:cNvPr id="277" name="Straight Connector 276"/>
              <p:cNvCxnSpPr/>
              <p:nvPr/>
            </p:nvCxnSpPr>
            <p:spPr bwMode="auto">
              <a:xfrm flipV="1">
                <a:off x="2327280" y="1688757"/>
                <a:ext cx="508267" cy="65902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78" name="Straight Connector 277"/>
              <p:cNvCxnSpPr/>
              <p:nvPr/>
            </p:nvCxnSpPr>
            <p:spPr bwMode="auto">
              <a:xfrm flipV="1">
                <a:off x="2347874" y="1750301"/>
                <a:ext cx="487673" cy="27353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79" name="Straight Connector 278"/>
              <p:cNvCxnSpPr/>
              <p:nvPr/>
            </p:nvCxnSpPr>
            <p:spPr bwMode="auto">
              <a:xfrm flipH="1" flipV="1">
                <a:off x="1237102" y="1657048"/>
                <a:ext cx="524826" cy="9325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80" name="Straight Connector 279"/>
              <p:cNvCxnSpPr/>
              <p:nvPr/>
            </p:nvCxnSpPr>
            <p:spPr bwMode="auto">
              <a:xfrm flipH="1" flipV="1">
                <a:off x="1237102" y="1750301"/>
                <a:ext cx="533063" cy="26917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</p:grpSp>
      <p:grpSp>
        <p:nvGrpSpPr>
          <p:cNvPr id="309" name="Group 308"/>
          <p:cNvGrpSpPr/>
          <p:nvPr/>
        </p:nvGrpSpPr>
        <p:grpSpPr>
          <a:xfrm>
            <a:off x="8927127" y="2159939"/>
            <a:ext cx="365760" cy="1309512"/>
            <a:chOff x="2692399" y="2184397"/>
            <a:chExt cx="274320" cy="982134"/>
          </a:xfrm>
        </p:grpSpPr>
        <p:sp>
          <p:nvSpPr>
            <p:cNvPr id="310" name="Oval 309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solidFill>
              <a:schemeClr val="accent5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311" name="Rectangle 310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solidFill>
              <a:schemeClr val="accent5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312" name="Group 311"/>
          <p:cNvGrpSpPr/>
          <p:nvPr/>
        </p:nvGrpSpPr>
        <p:grpSpPr>
          <a:xfrm>
            <a:off x="8991397" y="2325648"/>
            <a:ext cx="245019" cy="140315"/>
            <a:chOff x="1517980" y="1688757"/>
            <a:chExt cx="1070783" cy="402191"/>
          </a:xfrm>
        </p:grpSpPr>
        <p:sp>
          <p:nvSpPr>
            <p:cNvPr id="313" name="Oval 312"/>
            <p:cNvSpPr/>
            <p:nvPr/>
          </p:nvSpPr>
          <p:spPr bwMode="auto">
            <a:xfrm>
              <a:off x="1577545" y="1688757"/>
              <a:ext cx="955589" cy="39475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314" name="Rectangle 313"/>
            <p:cNvSpPr/>
            <p:nvPr/>
          </p:nvSpPr>
          <p:spPr bwMode="auto">
            <a:xfrm>
              <a:off x="2399539" y="1688757"/>
              <a:ext cx="189224" cy="394750"/>
            </a:xfrm>
            <a:prstGeom prst="rect">
              <a:avLst/>
            </a:prstGeom>
            <a:solidFill>
              <a:schemeClr val="accent5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 dirty="0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315" name="Rectangle 314"/>
            <p:cNvSpPr/>
            <p:nvPr/>
          </p:nvSpPr>
          <p:spPr bwMode="auto">
            <a:xfrm>
              <a:off x="1517980" y="1696198"/>
              <a:ext cx="189224" cy="394750"/>
            </a:xfrm>
            <a:prstGeom prst="rect">
              <a:avLst/>
            </a:prstGeom>
            <a:solidFill>
              <a:schemeClr val="accent5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cxnSp>
          <p:nvCxnSpPr>
            <p:cNvPr id="316" name="Straight Connector 315"/>
            <p:cNvCxnSpPr/>
            <p:nvPr/>
          </p:nvCxnSpPr>
          <p:spPr bwMode="auto">
            <a:xfrm>
              <a:off x="1820562" y="1820562"/>
              <a:ext cx="448962" cy="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17" name="Straight Connector 316"/>
            <p:cNvCxnSpPr/>
            <p:nvPr/>
          </p:nvCxnSpPr>
          <p:spPr bwMode="auto">
            <a:xfrm>
              <a:off x="1820562" y="1886132"/>
              <a:ext cx="448962" cy="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18" name="Straight Connector 317"/>
            <p:cNvCxnSpPr/>
            <p:nvPr/>
          </p:nvCxnSpPr>
          <p:spPr bwMode="auto">
            <a:xfrm>
              <a:off x="1820562" y="1956487"/>
              <a:ext cx="448962" cy="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cxnSp>
        <p:nvCxnSpPr>
          <p:cNvPr id="319" name="Straight Connector 318"/>
          <p:cNvCxnSpPr/>
          <p:nvPr/>
        </p:nvCxnSpPr>
        <p:spPr bwMode="auto">
          <a:xfrm flipV="1">
            <a:off x="9176585" y="2325648"/>
            <a:ext cx="116303" cy="22992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320" name="Picture 319"/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169762" y="2281339"/>
            <a:ext cx="265975" cy="265975"/>
          </a:xfrm>
          <a:prstGeom prst="rect">
            <a:avLst/>
          </a:prstGeom>
        </p:spPr>
      </p:pic>
      <p:cxnSp>
        <p:nvCxnSpPr>
          <p:cNvPr id="321" name="Straight Connector 320"/>
          <p:cNvCxnSpPr/>
          <p:nvPr/>
        </p:nvCxnSpPr>
        <p:spPr bwMode="auto">
          <a:xfrm flipV="1">
            <a:off x="9181297" y="2347119"/>
            <a:ext cx="111591" cy="95429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22" name="Straight Connector 321"/>
          <p:cNvCxnSpPr/>
          <p:nvPr/>
        </p:nvCxnSpPr>
        <p:spPr bwMode="auto">
          <a:xfrm flipH="1" flipV="1">
            <a:off x="8927127" y="2314586"/>
            <a:ext cx="120092" cy="32535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23" name="Straight Connector 322"/>
          <p:cNvCxnSpPr/>
          <p:nvPr/>
        </p:nvCxnSpPr>
        <p:spPr bwMode="auto">
          <a:xfrm flipH="1" flipV="1">
            <a:off x="8927128" y="2347119"/>
            <a:ext cx="121977" cy="93908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27" name="Oval 326"/>
          <p:cNvSpPr/>
          <p:nvPr/>
        </p:nvSpPr>
        <p:spPr bwMode="auto">
          <a:xfrm>
            <a:off x="8455988" y="3181143"/>
            <a:ext cx="121920" cy="121920"/>
          </a:xfrm>
          <a:prstGeom prst="ellipse">
            <a:avLst/>
          </a:prstGeom>
          <a:noFill/>
          <a:ln w="1270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sp>
        <p:nvSpPr>
          <p:cNvPr id="328" name="Oval 327"/>
          <p:cNvSpPr/>
          <p:nvPr/>
        </p:nvSpPr>
        <p:spPr bwMode="auto">
          <a:xfrm>
            <a:off x="8299572" y="3181143"/>
            <a:ext cx="121920" cy="121920"/>
          </a:xfrm>
          <a:prstGeom prst="ellipse">
            <a:avLst/>
          </a:prstGeom>
          <a:noFill/>
          <a:ln w="1270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pic>
        <p:nvPicPr>
          <p:cNvPr id="329" name="Picture 328"/>
          <p:cNvPicPr>
            <a:picLocks noChangeAspect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746163" y="3528516"/>
            <a:ext cx="415632" cy="186753"/>
          </a:xfrm>
          <a:prstGeom prst="rect">
            <a:avLst/>
          </a:prstGeom>
        </p:spPr>
      </p:pic>
      <p:pic>
        <p:nvPicPr>
          <p:cNvPr id="331" name="Picture 330"/>
          <p:cNvPicPr>
            <a:picLocks noChangeAspect="1"/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95711" y="2749884"/>
            <a:ext cx="524021" cy="413248"/>
          </a:xfrm>
          <a:prstGeom prst="rect">
            <a:avLst/>
          </a:prstGeom>
        </p:spPr>
      </p:pic>
      <p:pic>
        <p:nvPicPr>
          <p:cNvPr id="332" name="Picture 331"/>
          <p:cNvPicPr>
            <a:picLocks noChangeAspect="1"/>
          </p:cNvPicPr>
          <p:nvPr/>
        </p:nvPicPr>
        <p:blipFill>
          <a:blip r:embed="rId7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288695" y="3461268"/>
            <a:ext cx="567343" cy="474984"/>
          </a:xfrm>
          <a:prstGeom prst="rect">
            <a:avLst/>
          </a:prstGeom>
        </p:spPr>
      </p:pic>
      <p:pic>
        <p:nvPicPr>
          <p:cNvPr id="333" name="Picture 332"/>
          <p:cNvPicPr>
            <a:picLocks noChangeAspect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8712345" y="4420716"/>
            <a:ext cx="415632" cy="186753"/>
          </a:xfrm>
          <a:prstGeom prst="rect">
            <a:avLst/>
          </a:prstGeom>
        </p:spPr>
      </p:pic>
      <p:sp>
        <p:nvSpPr>
          <p:cNvPr id="334" name="Rounded Rectangle 333"/>
          <p:cNvSpPr/>
          <p:nvPr/>
        </p:nvSpPr>
        <p:spPr bwMode="auto">
          <a:xfrm>
            <a:off x="8931452" y="4321547"/>
            <a:ext cx="131600" cy="82232"/>
          </a:xfrm>
          <a:prstGeom prst="roundRect">
            <a:avLst/>
          </a:prstGeom>
          <a:noFill/>
          <a:ln w="1270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sp>
        <p:nvSpPr>
          <p:cNvPr id="335" name="Rounded Rectangle 334"/>
          <p:cNvSpPr/>
          <p:nvPr/>
        </p:nvSpPr>
        <p:spPr bwMode="auto">
          <a:xfrm>
            <a:off x="8768627" y="4321547"/>
            <a:ext cx="131600" cy="82232"/>
          </a:xfrm>
          <a:prstGeom prst="roundRect">
            <a:avLst/>
          </a:prstGeom>
          <a:noFill/>
          <a:ln w="1270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pic>
        <p:nvPicPr>
          <p:cNvPr id="336" name="Picture 335"/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634225" y="1512853"/>
            <a:ext cx="265975" cy="265975"/>
          </a:xfrm>
          <a:prstGeom prst="rect">
            <a:avLst/>
          </a:prstGeom>
        </p:spPr>
      </p:pic>
      <p:pic>
        <p:nvPicPr>
          <p:cNvPr id="188" name="Picture 187"/>
          <p:cNvPicPr>
            <a:picLocks noChangeAspect="1"/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844934" y="1219467"/>
            <a:ext cx="524021" cy="413248"/>
          </a:xfrm>
          <a:prstGeom prst="rect">
            <a:avLst/>
          </a:prstGeom>
        </p:spPr>
      </p:pic>
      <p:pic>
        <p:nvPicPr>
          <p:cNvPr id="192" name="Picture 191"/>
          <p:cNvPicPr>
            <a:picLocks noChangeAspect="1"/>
          </p:cNvPicPr>
          <p:nvPr/>
        </p:nvPicPr>
        <p:blipFill>
          <a:blip r:embed="rId7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337161" y="3118189"/>
            <a:ext cx="567343" cy="474984"/>
          </a:xfrm>
          <a:prstGeom prst="rect">
            <a:avLst/>
          </a:prstGeom>
        </p:spPr>
      </p:pic>
      <p:pic>
        <p:nvPicPr>
          <p:cNvPr id="169" name="Picture 168">
            <a:extLst>
              <a:ext uri="{FF2B5EF4-FFF2-40B4-BE49-F238E27FC236}">
                <a16:creationId xmlns:a16="http://schemas.microsoft.com/office/drawing/2014/main" id="{7590F1FC-65B9-D047-BFA2-98E58C9B9741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1174378" y="-497913"/>
            <a:ext cx="2670361" cy="2052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00676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690688"/>
            <a:ext cx="10934700" cy="36836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Rosenbaum and Rubin showed in observational studies, conditioning on </a:t>
            </a:r>
            <a:r>
              <a:rPr lang="en-US" b="1" dirty="0">
                <a:solidFill>
                  <a:srgbClr val="00B0F0"/>
                </a:solidFill>
              </a:rPr>
              <a:t>propensity scores </a:t>
            </a:r>
            <a:r>
              <a:rPr lang="en-US" dirty="0">
                <a:solidFill>
                  <a:schemeClr val="bg1"/>
                </a:solidFill>
              </a:rPr>
              <a:t>can lead to unbiased estimates of the treatment effect</a:t>
            </a:r>
          </a:p>
          <a:p>
            <a:pPr marL="1058307" lvl="1" indent="-609585">
              <a:buFont typeface="+mj-lt"/>
              <a:buAutoNum type="arabicPeriod"/>
            </a:pPr>
            <a:r>
              <a:rPr lang="en-US" sz="4000" dirty="0">
                <a:solidFill>
                  <a:schemeClr val="bg1"/>
                </a:solidFill>
              </a:rPr>
              <a:t>There are no unmeasured confounders</a:t>
            </a:r>
          </a:p>
          <a:p>
            <a:pPr marL="1058307" lvl="1" indent="-609585">
              <a:buFont typeface="+mj-lt"/>
              <a:buAutoNum type="arabicPeriod"/>
            </a:pPr>
            <a:endParaRPr lang="en-US" sz="4000" dirty="0">
              <a:solidFill>
                <a:schemeClr val="bg1"/>
              </a:solidFill>
            </a:endParaRPr>
          </a:p>
          <a:p>
            <a:pPr marL="1058307" lvl="1" indent="-609585">
              <a:buFont typeface="+mj-lt"/>
              <a:buAutoNum type="arabicPeriod"/>
            </a:pPr>
            <a:r>
              <a:rPr lang="en-US" sz="4000" dirty="0">
                <a:solidFill>
                  <a:schemeClr val="bg1"/>
                </a:solidFill>
              </a:rPr>
              <a:t>Every subject has a nonzero probability of receiving either</a:t>
            </a:r>
            <a:r>
              <a:rPr lang="en-US" sz="4000" dirty="0"/>
              <a:t> </a:t>
            </a:r>
            <a:r>
              <a:rPr lang="en-US" sz="4267" dirty="0">
                <a:solidFill>
                  <a:schemeClr val="bg1"/>
                </a:solidFill>
              </a:rPr>
              <a:t>treatment</a:t>
            </a:r>
          </a:p>
        </p:txBody>
      </p:sp>
      <p:sp>
        <p:nvSpPr>
          <p:cNvPr id="6" name="Title 4"/>
          <p:cNvSpPr txBox="1">
            <a:spLocks/>
          </p:cNvSpPr>
          <p:nvPr/>
        </p:nvSpPr>
        <p:spPr>
          <a:xfrm>
            <a:off x="540937" y="27012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Propensity scores</a:t>
            </a:r>
          </a:p>
        </p:txBody>
      </p:sp>
    </p:spTree>
    <p:extLst>
      <p:ext uri="{BB962C8B-B14F-4D97-AF65-F5344CB8AC3E}">
        <p14:creationId xmlns:p14="http://schemas.microsoft.com/office/powerpoint/2010/main" val="946925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690688"/>
            <a:ext cx="10934700" cy="36836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Rosenbaum and Rubin showed in observational studies, conditioning on </a:t>
            </a:r>
            <a:r>
              <a:rPr lang="en-US" b="1" dirty="0">
                <a:solidFill>
                  <a:srgbClr val="00B0F0"/>
                </a:solidFill>
              </a:rPr>
              <a:t>propensity scores </a:t>
            </a:r>
            <a:r>
              <a:rPr lang="en-US" dirty="0">
                <a:solidFill>
                  <a:schemeClr val="bg1"/>
                </a:solidFill>
              </a:rPr>
              <a:t>can lead to unbiased estimates of the treatment effect</a:t>
            </a:r>
          </a:p>
          <a:p>
            <a:pPr marL="1058307" lvl="1" indent="-609585">
              <a:buFont typeface="+mj-lt"/>
              <a:buAutoNum type="arabicPeriod"/>
            </a:pPr>
            <a:r>
              <a:rPr lang="en-US" sz="4000" dirty="0">
                <a:solidFill>
                  <a:schemeClr val="bg1"/>
                </a:solidFill>
              </a:rPr>
              <a:t>There are </a:t>
            </a:r>
            <a:r>
              <a:rPr lang="en-US" sz="4000" dirty="0">
                <a:solidFill>
                  <a:srgbClr val="00B0F0"/>
                </a:solidFill>
              </a:rPr>
              <a:t>no unmeasured confounders</a:t>
            </a:r>
          </a:p>
          <a:p>
            <a:pPr marL="1058307" lvl="1" indent="-609585">
              <a:buFont typeface="+mj-lt"/>
              <a:buAutoNum type="arabicPeriod"/>
            </a:pPr>
            <a:endParaRPr lang="en-US" sz="4000" dirty="0">
              <a:solidFill>
                <a:schemeClr val="bg1"/>
              </a:solidFill>
            </a:endParaRPr>
          </a:p>
          <a:p>
            <a:pPr marL="1058307" lvl="1" indent="-609585">
              <a:buFont typeface="+mj-lt"/>
              <a:buAutoNum type="arabicPeriod"/>
            </a:pPr>
            <a:r>
              <a:rPr lang="en-US" sz="4000" dirty="0">
                <a:solidFill>
                  <a:schemeClr val="bg1"/>
                </a:solidFill>
              </a:rPr>
              <a:t>Every subject has a nonzero probability of receiving either</a:t>
            </a:r>
            <a:r>
              <a:rPr lang="en-US" sz="4000" dirty="0"/>
              <a:t> </a:t>
            </a:r>
            <a:r>
              <a:rPr lang="en-US" sz="4267" dirty="0">
                <a:solidFill>
                  <a:schemeClr val="bg1"/>
                </a:solidFill>
              </a:rPr>
              <a:t>treatment</a:t>
            </a:r>
          </a:p>
        </p:txBody>
      </p:sp>
      <p:sp>
        <p:nvSpPr>
          <p:cNvPr id="6" name="Title 4"/>
          <p:cNvSpPr txBox="1">
            <a:spLocks/>
          </p:cNvSpPr>
          <p:nvPr/>
        </p:nvSpPr>
        <p:spPr>
          <a:xfrm>
            <a:off x="540937" y="27012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Propensity scores</a:t>
            </a:r>
          </a:p>
        </p:txBody>
      </p:sp>
    </p:spTree>
    <p:extLst>
      <p:ext uri="{BB962C8B-B14F-4D97-AF65-F5344CB8AC3E}">
        <p14:creationId xmlns:p14="http://schemas.microsoft.com/office/powerpoint/2010/main" val="15757107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71945" y="1770207"/>
                <a:ext cx="10515600" cy="4351338"/>
              </a:xfrm>
            </p:spPr>
            <p:txBody>
              <a:bodyPr>
                <a:normAutofit/>
              </a:bodyPr>
              <a:lstStyle/>
              <a:p>
                <a:r>
                  <a:rPr lang="en-US" sz="3200" dirty="0">
                    <a:solidFill>
                      <a:schemeClr val="bg1"/>
                    </a:solidFill>
                    <a:latin typeface="Franklin Gothic Medium" charset="0"/>
                    <a:ea typeface="Franklin Gothic Medium" charset="0"/>
                    <a:cs typeface="Franklin Gothic Medium" charset="0"/>
                  </a:rPr>
                  <a:t>Fit a </a:t>
                </a:r>
                <a:r>
                  <a:rPr lang="en-US" sz="3200" b="1" dirty="0">
                    <a:solidFill>
                      <a:srgbClr val="00B0F0"/>
                    </a:solidFill>
                    <a:latin typeface="Franklin Gothic Medium" charset="0"/>
                    <a:ea typeface="Franklin Gothic Medium" charset="0"/>
                    <a:cs typeface="Franklin Gothic Medium" charset="0"/>
                  </a:rPr>
                  <a:t>logistic</a:t>
                </a:r>
                <a:r>
                  <a:rPr lang="en-US" sz="3200" dirty="0">
                    <a:solidFill>
                      <a:srgbClr val="00B0F0"/>
                    </a:solidFill>
                    <a:latin typeface="Franklin Gothic Medium" charset="0"/>
                    <a:ea typeface="Franklin Gothic Medium" charset="0"/>
                    <a:cs typeface="Franklin Gothic Medium" charset="0"/>
                  </a:rPr>
                  <a:t> regression </a:t>
                </a:r>
                <a:r>
                  <a:rPr lang="en-US" sz="3200" dirty="0">
                    <a:solidFill>
                      <a:schemeClr val="bg1"/>
                    </a:solidFill>
                    <a:latin typeface="Franklin Gothic Medium" charset="0"/>
                    <a:ea typeface="Franklin Gothic Medium" charset="0"/>
                    <a:cs typeface="Franklin Gothic Medium" charset="0"/>
                  </a:rPr>
                  <a:t>predicting exposure using known covariates</a:t>
                </a:r>
              </a:p>
              <a:p>
                <a:pPr marL="0" indent="0">
                  <a:buNone/>
                </a:pPr>
                <a:endParaRPr lang="en-US" sz="3200" dirty="0">
                  <a:solidFill>
                    <a:schemeClr val="bg1"/>
                  </a:solidFill>
                  <a:latin typeface="Franklin Gothic Medium" charset="0"/>
                  <a:ea typeface="Franklin Gothic Medium" charset="0"/>
                  <a:cs typeface="Franklin Gothic Medium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>
                          <a:solidFill>
                            <a:schemeClr val="bg1"/>
                          </a:solidFill>
                          <a:latin typeface="Cambria Math" charset="0"/>
                          <a:ea typeface="Franklin Gothic Medium" charset="0"/>
                          <a:cs typeface="Franklin Gothic Medium" charset="0"/>
                        </a:rPr>
                        <m:t>Pr</m:t>
                      </m:r>
                      <m:d>
                        <m:d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Franklin Gothic Medium" charset="0"/>
                              <a:cs typeface="Franklin Gothic Medium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32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Franklin Gothic Medium" charset="0"/>
                              <a:cs typeface="Franklin Gothic Medium" charset="0"/>
                            </a:rPr>
                            <m:t>exposure</m:t>
                          </m:r>
                          <m:r>
                            <a:rPr lang="en-US" sz="3200">
                              <a:solidFill>
                                <a:schemeClr val="bg1"/>
                              </a:solidFill>
                              <a:latin typeface="Cambria Math" charset="0"/>
                              <a:ea typeface="Franklin Gothic Medium" charset="0"/>
                              <a:cs typeface="Franklin Gothic Medium" charset="0"/>
                            </a:rPr>
                            <m:t>=1</m:t>
                          </m:r>
                        </m:e>
                      </m:d>
                      <m:r>
                        <a:rPr lang="en-US" sz="3200">
                          <a:solidFill>
                            <a:schemeClr val="bg1"/>
                          </a:solidFill>
                          <a:latin typeface="Cambria Math" charset="0"/>
                          <a:ea typeface="Franklin Gothic Medium" charset="0"/>
                          <a:cs typeface="Franklin Gothic Medium" charset="0"/>
                        </a:rPr>
                        <m:t>=</m:t>
                      </m:r>
                      <m:f>
                        <m:f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Franklin Gothic Medium" charset="0"/>
                              <a:cs typeface="Franklin Gothic Medium" charset="0"/>
                            </a:rPr>
                          </m:ctrlPr>
                        </m:fPr>
                        <m:num>
                          <m:r>
                            <a:rPr lang="en-US" sz="3200">
                              <a:solidFill>
                                <a:schemeClr val="bg1"/>
                              </a:solidFill>
                              <a:latin typeface="Cambria Math" charset="0"/>
                              <a:ea typeface="Franklin Gothic Medium" charset="0"/>
                              <a:cs typeface="Franklin Gothic Medium" charset="0"/>
                            </a:rPr>
                            <m:t>1</m:t>
                          </m:r>
                        </m:num>
                        <m:den>
                          <m:r>
                            <a:rPr lang="en-US" sz="3200">
                              <a:solidFill>
                                <a:schemeClr val="bg1"/>
                              </a:solidFill>
                              <a:latin typeface="Cambria Math" charset="0"/>
                              <a:ea typeface="Franklin Gothic Medium" charset="0"/>
                              <a:cs typeface="Franklin Gothic Medium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sz="3200">
                              <a:solidFill>
                                <a:schemeClr val="bg1"/>
                              </a:solidFill>
                              <a:latin typeface="Cambria Math" charset="0"/>
                              <a:ea typeface="Franklin Gothic Medium" charset="0"/>
                              <a:cs typeface="Franklin Gothic Medium" charset="0"/>
                            </a:rPr>
                            <m:t>exp</m:t>
                          </m:r>
                          <m:d>
                            <m:dPr>
                              <m:ctrlP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Franklin Gothic Medium" charset="0"/>
                                  <a:cs typeface="Franklin Gothic Medium" charset="0"/>
                                </a:rPr>
                              </m:ctrlPr>
                            </m:dPr>
                            <m:e>
                              <m:r>
                                <a:rPr lang="en-US" sz="320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Franklin Gothic Medium" charset="0"/>
                                  <a:cs typeface="Franklin Gothic Medium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 sz="320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Franklin Gothic Medium" charset="0"/>
                                  <a:cs typeface="Franklin Gothic Medium" charset="0"/>
                                </a:rPr>
                                <m:t>X</m:t>
                              </m:r>
                              <m: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Franklin Gothic Medium" charset="0"/>
                                  <a:cs typeface="Franklin Gothic Medium" charset="0"/>
                                </a:rPr>
                                <m:t>𝛽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3200" dirty="0">
                  <a:solidFill>
                    <a:schemeClr val="bg1"/>
                  </a:solidFill>
                  <a:latin typeface="Franklin Gothic Medium" charset="0"/>
                  <a:ea typeface="Franklin Gothic Medium" charset="0"/>
                  <a:cs typeface="Franklin Gothic Medium" charset="0"/>
                </a:endParaRPr>
              </a:p>
              <a:p>
                <a:pPr marL="0" indent="0">
                  <a:buNone/>
                </a:pPr>
                <a:endParaRPr lang="en-US" sz="3200" dirty="0">
                  <a:solidFill>
                    <a:schemeClr val="bg1"/>
                  </a:solidFill>
                  <a:latin typeface="Franklin Gothic Medium" charset="0"/>
                  <a:ea typeface="Franklin Gothic Medium" charset="0"/>
                  <a:cs typeface="Franklin Gothic Medium" charset="0"/>
                </a:endParaRPr>
              </a:p>
              <a:p>
                <a:r>
                  <a:rPr lang="en-US" sz="3200" dirty="0">
                    <a:solidFill>
                      <a:schemeClr val="bg1"/>
                    </a:solidFill>
                    <a:latin typeface="Franklin Gothic Medium" charset="0"/>
                    <a:ea typeface="Franklin Gothic Medium" charset="0"/>
                    <a:cs typeface="Franklin Gothic Medium" charset="0"/>
                  </a:rPr>
                  <a:t>Each individuals' predicted values are the </a:t>
                </a:r>
                <a:r>
                  <a:rPr lang="en-US" sz="3200" b="1" dirty="0">
                    <a:solidFill>
                      <a:srgbClr val="00B0F0"/>
                    </a:solidFill>
                    <a:latin typeface="Franklin Gothic Medium" charset="0"/>
                    <a:ea typeface="Franklin Gothic Medium" charset="0"/>
                    <a:cs typeface="Franklin Gothic Medium" charset="0"/>
                  </a:rPr>
                  <a:t>propensity scores</a:t>
                </a:r>
              </a:p>
              <a:p>
                <a:endParaRPr lang="en-US" sz="32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1945" y="1770207"/>
                <a:ext cx="10515600" cy="4351338"/>
              </a:xfrm>
              <a:blipFill>
                <a:blip r:embed="rId2"/>
                <a:stretch>
                  <a:fillRect l="-1327" t="-26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itle 4"/>
          <p:cNvSpPr txBox="1">
            <a:spLocks/>
          </p:cNvSpPr>
          <p:nvPr/>
        </p:nvSpPr>
        <p:spPr>
          <a:xfrm>
            <a:off x="540937" y="27012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Propensity scores</a:t>
            </a:r>
          </a:p>
        </p:txBody>
      </p:sp>
    </p:spTree>
    <p:extLst>
      <p:ext uri="{BB962C8B-B14F-4D97-AF65-F5344CB8AC3E}">
        <p14:creationId xmlns:p14="http://schemas.microsoft.com/office/powerpoint/2010/main" val="8283031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 txBox="1">
            <a:spLocks/>
          </p:cNvSpPr>
          <p:nvPr/>
        </p:nvSpPr>
        <p:spPr>
          <a:xfrm>
            <a:off x="540937" y="27012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Propensity scores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22D9B780-450D-DD44-BD5B-772342A371DA}"/>
              </a:ext>
            </a:extLst>
          </p:cNvPr>
          <p:cNvSpPr/>
          <p:nvPr/>
        </p:nvSpPr>
        <p:spPr>
          <a:xfrm>
            <a:off x="778468" y="2012950"/>
            <a:ext cx="10635063" cy="2755900"/>
          </a:xfrm>
          <a:prstGeom prst="roundRect">
            <a:avLst>
              <a:gd name="adj" fmla="val 5346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500" dirty="0" err="1">
                <a:solidFill>
                  <a:schemeClr val="tx1"/>
                </a:solidFill>
                <a:latin typeface="Monaco" pitchFamily="2" charset="77"/>
              </a:rPr>
              <a:t>glm</a:t>
            </a:r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(exposure ~ smoker + </a:t>
            </a:r>
            <a:r>
              <a:rPr lang="en-US" sz="2500" dirty="0" err="1">
                <a:solidFill>
                  <a:schemeClr val="tx1"/>
                </a:solidFill>
                <a:latin typeface="Monaco" pitchFamily="2" charset="77"/>
              </a:rPr>
              <a:t>cowboy_hat</a:t>
            </a:r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 + sick . . ., </a:t>
            </a:r>
          </a:p>
          <a:p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    data = </a:t>
            </a:r>
            <a:r>
              <a:rPr lang="en-US" sz="2500" dirty="0" err="1">
                <a:solidFill>
                  <a:schemeClr val="tx1"/>
                </a:solidFill>
                <a:latin typeface="Monaco" pitchFamily="2" charset="77"/>
              </a:rPr>
              <a:t>df</a:t>
            </a:r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,</a:t>
            </a:r>
          </a:p>
          <a:p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    family = binomial)</a:t>
            </a:r>
            <a:br>
              <a:rPr lang="en-US" sz="2500" dirty="0">
                <a:latin typeface="Monaco" pitchFamily="2" charset="77"/>
              </a:rPr>
            </a:br>
            <a:endParaRPr lang="en-US" sz="2500" dirty="0">
              <a:latin typeface="Monaco" pitchFamily="2" charset="77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DC13B412-322E-3441-A49C-39016946851A}"/>
              </a:ext>
            </a:extLst>
          </p:cNvPr>
          <p:cNvSpPr/>
          <p:nvPr/>
        </p:nvSpPr>
        <p:spPr>
          <a:xfrm>
            <a:off x="778468" y="2038350"/>
            <a:ext cx="809032" cy="514350"/>
          </a:xfrm>
          <a:prstGeom prst="round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E37A8CB5-7DC1-A248-AFAC-5B7A3AAE3093}"/>
              </a:ext>
            </a:extLst>
          </p:cNvPr>
          <p:cNvSpPr/>
          <p:nvPr/>
        </p:nvSpPr>
        <p:spPr>
          <a:xfrm>
            <a:off x="1587500" y="2832100"/>
            <a:ext cx="3340100" cy="419100"/>
          </a:xfrm>
          <a:prstGeom prst="round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C4AC0598-93DD-834E-8E94-03C79A3EFBC7}"/>
              </a:ext>
            </a:extLst>
          </p:cNvPr>
          <p:cNvSpPr/>
          <p:nvPr/>
        </p:nvSpPr>
        <p:spPr>
          <a:xfrm>
            <a:off x="1587500" y="2038350"/>
            <a:ext cx="1701800" cy="514350"/>
          </a:xfrm>
          <a:prstGeom prst="round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69F3E7DE-F59A-AF4D-AF8A-3A9FEC9B2640}"/>
              </a:ext>
            </a:extLst>
          </p:cNvPr>
          <p:cNvSpPr/>
          <p:nvPr/>
        </p:nvSpPr>
        <p:spPr>
          <a:xfrm>
            <a:off x="3670300" y="2038350"/>
            <a:ext cx="6235700" cy="514350"/>
          </a:xfrm>
          <a:prstGeom prst="round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755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0" grpId="0" animBg="1"/>
      <p:bldP spid="10" grpId="1" animBg="1"/>
      <p:bldP spid="11" grpId="0" animBg="1"/>
      <p:bldP spid="1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C1CF8D3-A30F-0048-8678-8BCD004585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853" y="1801622"/>
            <a:ext cx="7908094" cy="3178556"/>
          </a:xfrm>
          <a:prstGeom prst="rect">
            <a:avLst/>
          </a:prstGeom>
        </p:spPr>
      </p:pic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FA485F2D-5848-2D4D-895E-393D83E148EF}"/>
              </a:ext>
            </a:extLst>
          </p:cNvPr>
          <p:cNvSpPr/>
          <p:nvPr/>
        </p:nvSpPr>
        <p:spPr>
          <a:xfrm>
            <a:off x="8205216" y="2664290"/>
            <a:ext cx="1706880" cy="487680"/>
          </a:xfrm>
          <a:prstGeom prst="roundRect">
            <a:avLst/>
          </a:prstGeom>
          <a:solidFill>
            <a:schemeClr val="accent6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8189826-49FC-0048-B636-53CC72854246}"/>
              </a:ext>
            </a:extLst>
          </p:cNvPr>
          <p:cNvSpPr/>
          <p:nvPr/>
        </p:nvSpPr>
        <p:spPr>
          <a:xfrm rot="5400000">
            <a:off x="9038796" y="3637695"/>
            <a:ext cx="23156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B0F0"/>
                </a:solidFill>
                <a:latin typeface="Lucida"/>
              </a:rPr>
              <a:t>https://</a:t>
            </a:r>
            <a:r>
              <a:rPr lang="en-US" dirty="0" err="1">
                <a:solidFill>
                  <a:srgbClr val="00B0F0"/>
                </a:solidFill>
                <a:latin typeface="Lucida"/>
              </a:rPr>
              <a:t>xkcd.com</a:t>
            </a:r>
            <a:r>
              <a:rPr lang="en-US" dirty="0">
                <a:solidFill>
                  <a:srgbClr val="00B0F0"/>
                </a:solidFill>
                <a:latin typeface="Lucida"/>
              </a:rPr>
              <a:t>/552/</a:t>
            </a:r>
            <a:endParaRPr lang="en-US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7177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 txBox="1">
            <a:spLocks/>
          </p:cNvSpPr>
          <p:nvPr/>
        </p:nvSpPr>
        <p:spPr>
          <a:xfrm>
            <a:off x="540937" y="27012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Propensity scores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C57C8D8-5408-624D-A73E-394500DD9D75}"/>
              </a:ext>
            </a:extLst>
          </p:cNvPr>
          <p:cNvSpPr/>
          <p:nvPr/>
        </p:nvSpPr>
        <p:spPr>
          <a:xfrm>
            <a:off x="3048000" y="1997839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2084920-2126-6C4E-8B24-2AFBAA52A9F3}"/>
              </a:ext>
            </a:extLst>
          </p:cNvPr>
          <p:cNvSpPr/>
          <p:nvPr/>
        </p:nvSpPr>
        <p:spPr>
          <a:xfrm>
            <a:off x="778468" y="2012950"/>
            <a:ext cx="10635063" cy="2755900"/>
          </a:xfrm>
          <a:prstGeom prst="roundRect">
            <a:avLst>
              <a:gd name="adj" fmla="val 5346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500" dirty="0" err="1">
                <a:solidFill>
                  <a:schemeClr val="tx1"/>
                </a:solidFill>
                <a:latin typeface="Monaco" pitchFamily="2" charset="77"/>
              </a:rPr>
              <a:t>glm</a:t>
            </a:r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(exposure ~ smoker + </a:t>
            </a:r>
            <a:r>
              <a:rPr lang="en-US" sz="2500" dirty="0" err="1">
                <a:solidFill>
                  <a:schemeClr val="tx1"/>
                </a:solidFill>
                <a:latin typeface="Monaco" pitchFamily="2" charset="77"/>
              </a:rPr>
              <a:t>cowboy_hat</a:t>
            </a:r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 + sick . . ., </a:t>
            </a:r>
          </a:p>
          <a:p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    data = </a:t>
            </a:r>
            <a:r>
              <a:rPr lang="en-US" sz="2500" dirty="0" err="1">
                <a:solidFill>
                  <a:schemeClr val="tx1"/>
                </a:solidFill>
                <a:latin typeface="Monaco" pitchFamily="2" charset="77"/>
              </a:rPr>
              <a:t>df</a:t>
            </a:r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,</a:t>
            </a:r>
          </a:p>
          <a:p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    family = binomial) %&gt;%</a:t>
            </a:r>
          </a:p>
          <a:p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predict()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78A0014E-24DB-D643-ABC0-F37A1F4158BD}"/>
              </a:ext>
            </a:extLst>
          </p:cNvPr>
          <p:cNvSpPr/>
          <p:nvPr/>
        </p:nvSpPr>
        <p:spPr>
          <a:xfrm>
            <a:off x="5172668" y="2756625"/>
            <a:ext cx="809032" cy="514350"/>
          </a:xfrm>
          <a:prstGeom prst="round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0D9D79D-9FEE-D245-AE1F-69FE33B0928B}"/>
              </a:ext>
            </a:extLst>
          </p:cNvPr>
          <p:cNvSpPr/>
          <p:nvPr/>
        </p:nvSpPr>
        <p:spPr>
          <a:xfrm>
            <a:off x="829268" y="3194775"/>
            <a:ext cx="1863132" cy="514350"/>
          </a:xfrm>
          <a:prstGeom prst="round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448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 txBox="1">
            <a:spLocks/>
          </p:cNvSpPr>
          <p:nvPr/>
        </p:nvSpPr>
        <p:spPr>
          <a:xfrm>
            <a:off x="540937" y="27012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Propensity scores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C57C8D8-5408-624D-A73E-394500DD9D75}"/>
              </a:ext>
            </a:extLst>
          </p:cNvPr>
          <p:cNvSpPr/>
          <p:nvPr/>
        </p:nvSpPr>
        <p:spPr>
          <a:xfrm>
            <a:off x="3048000" y="1997839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2084920-2126-6C4E-8B24-2AFBAA52A9F3}"/>
              </a:ext>
            </a:extLst>
          </p:cNvPr>
          <p:cNvSpPr/>
          <p:nvPr/>
        </p:nvSpPr>
        <p:spPr>
          <a:xfrm>
            <a:off x="778468" y="2012950"/>
            <a:ext cx="10635063" cy="2755900"/>
          </a:xfrm>
          <a:prstGeom prst="roundRect">
            <a:avLst>
              <a:gd name="adj" fmla="val 5346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500" dirty="0" err="1">
                <a:solidFill>
                  <a:schemeClr val="tx1"/>
                </a:solidFill>
                <a:latin typeface="Monaco" pitchFamily="2" charset="77"/>
              </a:rPr>
              <a:t>glm</a:t>
            </a:r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(exposure ~ smoker + </a:t>
            </a:r>
            <a:r>
              <a:rPr lang="en-US" sz="2500" dirty="0" err="1">
                <a:solidFill>
                  <a:schemeClr val="tx1"/>
                </a:solidFill>
                <a:latin typeface="Monaco" pitchFamily="2" charset="77"/>
              </a:rPr>
              <a:t>cowboy_hat</a:t>
            </a:r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 + sick . . ., </a:t>
            </a:r>
          </a:p>
          <a:p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    data = </a:t>
            </a:r>
            <a:r>
              <a:rPr lang="en-US" sz="2500" dirty="0" err="1">
                <a:solidFill>
                  <a:schemeClr val="tx1"/>
                </a:solidFill>
                <a:latin typeface="Monaco" pitchFamily="2" charset="77"/>
              </a:rPr>
              <a:t>df</a:t>
            </a:r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,</a:t>
            </a:r>
          </a:p>
          <a:p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    family = binomial) %&gt;%</a:t>
            </a:r>
          </a:p>
          <a:p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predict()</a:t>
            </a:r>
          </a:p>
          <a:p>
            <a:r>
              <a:rPr lang="en-US" sz="2500" dirty="0">
                <a:solidFill>
                  <a:schemeClr val="bg1">
                    <a:lumMod val="50000"/>
                  </a:schemeClr>
                </a:solidFill>
                <a:latin typeface="Monaco" pitchFamily="2" charset="77"/>
              </a:rPr>
              <a:t>#&gt; 1         2         3         4         5              </a:t>
            </a:r>
            <a:br>
              <a:rPr lang="en-US" sz="2500" dirty="0">
                <a:solidFill>
                  <a:schemeClr val="bg1">
                    <a:lumMod val="50000"/>
                  </a:schemeClr>
                </a:solidFill>
                <a:latin typeface="Monaco" pitchFamily="2" charset="77"/>
              </a:rPr>
            </a:br>
            <a:r>
              <a:rPr lang="en-US" sz="2500" dirty="0">
                <a:solidFill>
                  <a:schemeClr val="bg1">
                    <a:lumMod val="50000"/>
                  </a:schemeClr>
                </a:solidFill>
                <a:latin typeface="Monaco" pitchFamily="2" charset="77"/>
              </a:rPr>
              <a:t>#&gt; 0.831823  0.562374  0.942197  2.288641  0.366256</a:t>
            </a:r>
            <a:br>
              <a:rPr lang="en-US" sz="2500" dirty="0">
                <a:latin typeface="Monaco" pitchFamily="2" charset="77"/>
              </a:rPr>
            </a:br>
            <a:endParaRPr lang="en-US" sz="2500" dirty="0">
              <a:latin typeface="Monaco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45311754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 txBox="1">
            <a:spLocks/>
          </p:cNvSpPr>
          <p:nvPr/>
        </p:nvSpPr>
        <p:spPr>
          <a:xfrm>
            <a:off x="540937" y="27012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Propensity scores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C57C8D8-5408-624D-A73E-394500DD9D75}"/>
              </a:ext>
            </a:extLst>
          </p:cNvPr>
          <p:cNvSpPr/>
          <p:nvPr/>
        </p:nvSpPr>
        <p:spPr>
          <a:xfrm>
            <a:off x="3048000" y="1997839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2084920-2126-6C4E-8B24-2AFBAA52A9F3}"/>
              </a:ext>
            </a:extLst>
          </p:cNvPr>
          <p:cNvSpPr/>
          <p:nvPr/>
        </p:nvSpPr>
        <p:spPr>
          <a:xfrm>
            <a:off x="778468" y="2012950"/>
            <a:ext cx="10635063" cy="2755900"/>
          </a:xfrm>
          <a:prstGeom prst="roundRect">
            <a:avLst>
              <a:gd name="adj" fmla="val 5346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500" dirty="0" err="1">
                <a:solidFill>
                  <a:schemeClr val="tx1"/>
                </a:solidFill>
                <a:latin typeface="Monaco" pitchFamily="2" charset="77"/>
              </a:rPr>
              <a:t>glm</a:t>
            </a:r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(exposure ~ smoker + </a:t>
            </a:r>
            <a:r>
              <a:rPr lang="en-US" sz="2500" dirty="0" err="1">
                <a:solidFill>
                  <a:schemeClr val="tx1"/>
                </a:solidFill>
                <a:latin typeface="Monaco" pitchFamily="2" charset="77"/>
              </a:rPr>
              <a:t>cowboy_hat</a:t>
            </a:r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 + sick . . ., </a:t>
            </a:r>
          </a:p>
          <a:p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    data = </a:t>
            </a:r>
            <a:r>
              <a:rPr lang="en-US" sz="2500" dirty="0" err="1">
                <a:solidFill>
                  <a:schemeClr val="tx1"/>
                </a:solidFill>
                <a:latin typeface="Monaco" pitchFamily="2" charset="77"/>
              </a:rPr>
              <a:t>df</a:t>
            </a:r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,</a:t>
            </a:r>
          </a:p>
          <a:p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    family = binomial) %&gt;%</a:t>
            </a:r>
          </a:p>
          <a:p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predict(type = “response”)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0D9D79D-9FEE-D245-AE1F-69FE33B0928B}"/>
              </a:ext>
            </a:extLst>
          </p:cNvPr>
          <p:cNvSpPr/>
          <p:nvPr/>
        </p:nvSpPr>
        <p:spPr>
          <a:xfrm>
            <a:off x="829268" y="3194775"/>
            <a:ext cx="5152432" cy="514350"/>
          </a:xfrm>
          <a:prstGeom prst="round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659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 txBox="1">
            <a:spLocks/>
          </p:cNvSpPr>
          <p:nvPr/>
        </p:nvSpPr>
        <p:spPr>
          <a:xfrm>
            <a:off x="540937" y="27012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Propensity scores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C57C8D8-5408-624D-A73E-394500DD9D75}"/>
              </a:ext>
            </a:extLst>
          </p:cNvPr>
          <p:cNvSpPr/>
          <p:nvPr/>
        </p:nvSpPr>
        <p:spPr>
          <a:xfrm>
            <a:off x="3048000" y="1997839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2084920-2126-6C4E-8B24-2AFBAA52A9F3}"/>
              </a:ext>
            </a:extLst>
          </p:cNvPr>
          <p:cNvSpPr/>
          <p:nvPr/>
        </p:nvSpPr>
        <p:spPr>
          <a:xfrm>
            <a:off x="778468" y="2012950"/>
            <a:ext cx="10635063" cy="2755900"/>
          </a:xfrm>
          <a:prstGeom prst="roundRect">
            <a:avLst>
              <a:gd name="adj" fmla="val 5346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500" dirty="0" err="1">
                <a:solidFill>
                  <a:schemeClr val="tx1"/>
                </a:solidFill>
                <a:latin typeface="Monaco" pitchFamily="2" charset="77"/>
              </a:rPr>
              <a:t>glm</a:t>
            </a:r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(exposure ~ smoker + </a:t>
            </a:r>
            <a:r>
              <a:rPr lang="en-US" sz="2500" dirty="0" err="1">
                <a:solidFill>
                  <a:schemeClr val="tx1"/>
                </a:solidFill>
                <a:latin typeface="Monaco" pitchFamily="2" charset="77"/>
              </a:rPr>
              <a:t>cowboy_hat</a:t>
            </a:r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 + sick . . ., </a:t>
            </a:r>
          </a:p>
          <a:p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    data = </a:t>
            </a:r>
            <a:r>
              <a:rPr lang="en-US" sz="2500" dirty="0" err="1">
                <a:solidFill>
                  <a:schemeClr val="tx1"/>
                </a:solidFill>
                <a:latin typeface="Monaco" pitchFamily="2" charset="77"/>
              </a:rPr>
              <a:t>df</a:t>
            </a:r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,</a:t>
            </a:r>
          </a:p>
          <a:p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    family = binomial) %&gt;%</a:t>
            </a:r>
          </a:p>
          <a:p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predict(type = “response”)</a:t>
            </a:r>
          </a:p>
          <a:p>
            <a:r>
              <a:rPr lang="en-US" sz="2500" dirty="0">
                <a:solidFill>
                  <a:schemeClr val="bg1">
                    <a:lumMod val="50000"/>
                  </a:schemeClr>
                </a:solidFill>
                <a:latin typeface="Monaco" pitchFamily="2" charset="77"/>
              </a:rPr>
              <a:t>#&gt; 1         2         3         4         5              </a:t>
            </a:r>
            <a:br>
              <a:rPr lang="en-US" sz="2500" dirty="0">
                <a:solidFill>
                  <a:schemeClr val="bg1">
                    <a:lumMod val="50000"/>
                  </a:schemeClr>
                </a:solidFill>
                <a:latin typeface="Monaco" pitchFamily="2" charset="77"/>
              </a:rPr>
            </a:br>
            <a:r>
              <a:rPr lang="en-US" sz="2500" dirty="0">
                <a:solidFill>
                  <a:schemeClr val="bg1">
                    <a:lumMod val="50000"/>
                  </a:schemeClr>
                </a:solidFill>
                <a:latin typeface="Monaco" pitchFamily="2" charset="77"/>
              </a:rPr>
              <a:t>#&gt; 0.6967404 0.6370019 0.7195434 0.9079320 0.5905542</a:t>
            </a:r>
            <a:br>
              <a:rPr lang="en-US" sz="2500" dirty="0">
                <a:latin typeface="Monaco" pitchFamily="2" charset="77"/>
              </a:rPr>
            </a:br>
            <a:endParaRPr lang="en-US" sz="2500" dirty="0">
              <a:latin typeface="Monaco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10928936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 txBox="1">
            <a:spLocks/>
          </p:cNvSpPr>
          <p:nvPr/>
        </p:nvSpPr>
        <p:spPr>
          <a:xfrm>
            <a:off x="540937" y="27012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Propensity scores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C57C8D8-5408-624D-A73E-394500DD9D75}"/>
              </a:ext>
            </a:extLst>
          </p:cNvPr>
          <p:cNvSpPr/>
          <p:nvPr/>
        </p:nvSpPr>
        <p:spPr>
          <a:xfrm>
            <a:off x="3048000" y="1997839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2084920-2126-6C4E-8B24-2AFBAA52A9F3}"/>
              </a:ext>
            </a:extLst>
          </p:cNvPr>
          <p:cNvSpPr/>
          <p:nvPr/>
        </p:nvSpPr>
        <p:spPr>
          <a:xfrm>
            <a:off x="778468" y="2012950"/>
            <a:ext cx="10635063" cy="2755900"/>
          </a:xfrm>
          <a:prstGeom prst="roundRect">
            <a:avLst>
              <a:gd name="adj" fmla="val 5346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p &lt;- </a:t>
            </a:r>
            <a:r>
              <a:rPr lang="en-US" sz="2500" dirty="0" err="1">
                <a:solidFill>
                  <a:schemeClr val="tx1"/>
                </a:solidFill>
                <a:latin typeface="Monaco" pitchFamily="2" charset="77"/>
              </a:rPr>
              <a:t>glm</a:t>
            </a:r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(exposure ~ smoker + </a:t>
            </a:r>
            <a:r>
              <a:rPr lang="en-US" sz="2500" dirty="0" err="1">
                <a:solidFill>
                  <a:schemeClr val="tx1"/>
                </a:solidFill>
                <a:latin typeface="Monaco" pitchFamily="2" charset="77"/>
              </a:rPr>
              <a:t>cowboy_hat</a:t>
            </a:r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 + sick . . ., </a:t>
            </a:r>
          </a:p>
          <a:p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         data = </a:t>
            </a:r>
            <a:r>
              <a:rPr lang="en-US" sz="2500" dirty="0" err="1">
                <a:solidFill>
                  <a:schemeClr val="tx1"/>
                </a:solidFill>
                <a:latin typeface="Monaco" pitchFamily="2" charset="77"/>
              </a:rPr>
              <a:t>df</a:t>
            </a:r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,</a:t>
            </a:r>
          </a:p>
          <a:p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         family = binomial) %&gt;%</a:t>
            </a:r>
          </a:p>
          <a:p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     predict(type = “response”)</a:t>
            </a:r>
          </a:p>
        </p:txBody>
      </p:sp>
    </p:spTree>
    <p:extLst>
      <p:ext uri="{BB962C8B-B14F-4D97-AF65-F5344CB8AC3E}">
        <p14:creationId xmlns:p14="http://schemas.microsoft.com/office/powerpoint/2010/main" val="295858375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885497" y="2095568"/>
            <a:ext cx="471424" cy="1368312"/>
            <a:chOff x="1414123" y="1571676"/>
            <a:chExt cx="353568" cy="1026234"/>
          </a:xfrm>
        </p:grpSpPr>
        <p:grpSp>
          <p:nvGrpSpPr>
            <p:cNvPr id="7" name="Group 6"/>
            <p:cNvGrpSpPr/>
            <p:nvPr/>
          </p:nvGrpSpPr>
          <p:grpSpPr>
            <a:xfrm>
              <a:off x="1446433" y="1615776"/>
              <a:ext cx="274320" cy="982134"/>
              <a:chOff x="2692399" y="2184397"/>
              <a:chExt cx="274320" cy="982134"/>
            </a:xfrm>
          </p:grpSpPr>
          <p:sp>
            <p:nvSpPr>
              <p:cNvPr id="8" name="Oval 7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9" name="Rectangle 8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225" name="Teardrop 224"/>
            <p:cNvSpPr/>
            <p:nvPr/>
          </p:nvSpPr>
          <p:spPr bwMode="auto">
            <a:xfrm>
              <a:off x="1414123" y="1571676"/>
              <a:ext cx="175524" cy="127198"/>
            </a:xfrm>
            <a:prstGeom prst="teardrop">
              <a:avLst>
                <a:gd name="adj" fmla="val 89157"/>
              </a:avLst>
            </a:prstGeom>
            <a:solidFill>
              <a:schemeClr val="accent5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226" name="Teardrop 225"/>
            <p:cNvSpPr/>
            <p:nvPr/>
          </p:nvSpPr>
          <p:spPr bwMode="auto">
            <a:xfrm rot="16200000">
              <a:off x="1601742" y="1532925"/>
              <a:ext cx="127198" cy="204700"/>
            </a:xfrm>
            <a:prstGeom prst="teardrop">
              <a:avLst>
                <a:gd name="adj" fmla="val 89157"/>
              </a:avLst>
            </a:prstGeom>
            <a:solidFill>
              <a:schemeClr val="accent5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227" name="Rounded Rectangle 226"/>
            <p:cNvSpPr/>
            <p:nvPr/>
          </p:nvSpPr>
          <p:spPr bwMode="auto">
            <a:xfrm>
              <a:off x="1597000" y="1703314"/>
              <a:ext cx="98700" cy="61674"/>
            </a:xfrm>
            <a:prstGeom prst="roundRect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228" name="Rounded Rectangle 227"/>
            <p:cNvSpPr/>
            <p:nvPr/>
          </p:nvSpPr>
          <p:spPr bwMode="auto">
            <a:xfrm>
              <a:off x="1474881" y="1703314"/>
              <a:ext cx="98700" cy="61674"/>
            </a:xfrm>
            <a:prstGeom prst="roundRect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sp>
        <p:nvSpPr>
          <p:cNvPr id="292" name="TextBox 291"/>
          <p:cNvSpPr txBox="1"/>
          <p:nvPr/>
        </p:nvSpPr>
        <p:spPr>
          <a:xfrm>
            <a:off x="1802035" y="2822919"/>
            <a:ext cx="586767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0.6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3385133" y="1395021"/>
            <a:ext cx="365760" cy="1309512"/>
            <a:chOff x="2692399" y="2184397"/>
            <a:chExt cx="274320" cy="982134"/>
          </a:xfrm>
        </p:grpSpPr>
        <p:sp>
          <p:nvSpPr>
            <p:cNvPr id="11" name="Oval 10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12" name="Rectangle 11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7467236" y="3323864"/>
            <a:ext cx="365760" cy="1309512"/>
            <a:chOff x="2368178" y="2124654"/>
            <a:chExt cx="274320" cy="982134"/>
          </a:xfrm>
        </p:grpSpPr>
        <p:grpSp>
          <p:nvGrpSpPr>
            <p:cNvPr id="55" name="Group 54"/>
            <p:cNvGrpSpPr/>
            <p:nvPr/>
          </p:nvGrpSpPr>
          <p:grpSpPr>
            <a:xfrm>
              <a:off x="2368178" y="2124654"/>
              <a:ext cx="274320" cy="982134"/>
              <a:chOff x="2692399" y="2184397"/>
              <a:chExt cx="274320" cy="982134"/>
            </a:xfrm>
          </p:grpSpPr>
          <p:sp>
            <p:nvSpPr>
              <p:cNvPr id="56" name="Oval 55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57" name="Rectangle 56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grpSp>
          <p:nvGrpSpPr>
            <p:cNvPr id="61" name="Group 60"/>
            <p:cNvGrpSpPr/>
            <p:nvPr/>
          </p:nvGrpSpPr>
          <p:grpSpPr>
            <a:xfrm>
              <a:off x="2368178" y="2240639"/>
              <a:ext cx="274320" cy="113533"/>
              <a:chOff x="1237102" y="1657048"/>
              <a:chExt cx="1598445" cy="433900"/>
            </a:xfrm>
          </p:grpSpPr>
          <p:grpSp>
            <p:nvGrpSpPr>
              <p:cNvPr id="62" name="Group 61"/>
              <p:cNvGrpSpPr/>
              <p:nvPr/>
            </p:nvGrpSpPr>
            <p:grpSpPr>
              <a:xfrm>
                <a:off x="1517980" y="1688757"/>
                <a:ext cx="1070783" cy="402191"/>
                <a:chOff x="1517980" y="1688757"/>
                <a:chExt cx="1070783" cy="402191"/>
              </a:xfrm>
            </p:grpSpPr>
            <p:sp>
              <p:nvSpPr>
                <p:cNvPr id="67" name="Oval 66"/>
                <p:cNvSpPr/>
                <p:nvPr/>
              </p:nvSpPr>
              <p:spPr bwMode="auto">
                <a:xfrm>
                  <a:off x="1577545" y="1688757"/>
                  <a:ext cx="955589" cy="39475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68" name="Rectangle 67"/>
                <p:cNvSpPr/>
                <p:nvPr/>
              </p:nvSpPr>
              <p:spPr bwMode="auto">
                <a:xfrm>
                  <a:off x="2399539" y="1688757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69" name="Rectangle 68"/>
                <p:cNvSpPr/>
                <p:nvPr/>
              </p:nvSpPr>
              <p:spPr bwMode="auto">
                <a:xfrm>
                  <a:off x="1517980" y="1696198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cxnSp>
              <p:nvCxnSpPr>
                <p:cNvPr id="70" name="Straight Connector 69"/>
                <p:cNvCxnSpPr/>
                <p:nvPr/>
              </p:nvCxnSpPr>
              <p:spPr bwMode="auto">
                <a:xfrm>
                  <a:off x="1820562" y="182056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71" name="Straight Connector 70"/>
                <p:cNvCxnSpPr/>
                <p:nvPr/>
              </p:nvCxnSpPr>
              <p:spPr bwMode="auto">
                <a:xfrm>
                  <a:off x="1820562" y="188613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72" name="Straight Connector 71"/>
                <p:cNvCxnSpPr/>
                <p:nvPr/>
              </p:nvCxnSpPr>
              <p:spPr bwMode="auto">
                <a:xfrm>
                  <a:off x="1820562" y="1956487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cxnSp>
            <p:nvCxnSpPr>
              <p:cNvPr id="63" name="Straight Connector 62"/>
              <p:cNvCxnSpPr/>
              <p:nvPr/>
            </p:nvCxnSpPr>
            <p:spPr bwMode="auto">
              <a:xfrm flipV="1">
                <a:off x="2327280" y="1688757"/>
                <a:ext cx="508267" cy="65902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64" name="Straight Connector 63"/>
              <p:cNvCxnSpPr/>
              <p:nvPr/>
            </p:nvCxnSpPr>
            <p:spPr bwMode="auto">
              <a:xfrm flipV="1">
                <a:off x="2347874" y="1750301"/>
                <a:ext cx="487673" cy="27353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65" name="Straight Connector 64"/>
              <p:cNvCxnSpPr/>
              <p:nvPr/>
            </p:nvCxnSpPr>
            <p:spPr bwMode="auto">
              <a:xfrm flipH="1" flipV="1">
                <a:off x="1237102" y="1657048"/>
                <a:ext cx="524826" cy="9325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66" name="Straight Connector 65"/>
              <p:cNvCxnSpPr/>
              <p:nvPr/>
            </p:nvCxnSpPr>
            <p:spPr bwMode="auto">
              <a:xfrm flipH="1" flipV="1">
                <a:off x="1237102" y="1750301"/>
                <a:ext cx="533063" cy="26917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</p:grpSp>
      <p:grpSp>
        <p:nvGrpSpPr>
          <p:cNvPr id="16" name="Group 15"/>
          <p:cNvGrpSpPr/>
          <p:nvPr/>
        </p:nvGrpSpPr>
        <p:grpSpPr>
          <a:xfrm>
            <a:off x="1536324" y="2924511"/>
            <a:ext cx="365760" cy="1309512"/>
            <a:chOff x="2692399" y="2184397"/>
            <a:chExt cx="274320" cy="982134"/>
          </a:xfrm>
        </p:grpSpPr>
        <p:sp>
          <p:nvSpPr>
            <p:cNvPr id="17" name="Oval 16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18" name="Rectangle 17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74" name="Group 73"/>
          <p:cNvGrpSpPr/>
          <p:nvPr/>
        </p:nvGrpSpPr>
        <p:grpSpPr>
          <a:xfrm>
            <a:off x="6523323" y="1654493"/>
            <a:ext cx="365760" cy="1309512"/>
            <a:chOff x="2368178" y="2124654"/>
            <a:chExt cx="274320" cy="982134"/>
          </a:xfrm>
        </p:grpSpPr>
        <p:grpSp>
          <p:nvGrpSpPr>
            <p:cNvPr id="75" name="Group 74"/>
            <p:cNvGrpSpPr/>
            <p:nvPr/>
          </p:nvGrpSpPr>
          <p:grpSpPr>
            <a:xfrm>
              <a:off x="2368178" y="2124654"/>
              <a:ext cx="274320" cy="982134"/>
              <a:chOff x="2692399" y="2184397"/>
              <a:chExt cx="274320" cy="982134"/>
            </a:xfrm>
          </p:grpSpPr>
          <p:sp>
            <p:nvSpPr>
              <p:cNvPr id="88" name="Oval 87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89" name="Rectangle 88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grpSp>
          <p:nvGrpSpPr>
            <p:cNvPr id="76" name="Group 75"/>
            <p:cNvGrpSpPr/>
            <p:nvPr/>
          </p:nvGrpSpPr>
          <p:grpSpPr>
            <a:xfrm>
              <a:off x="2368178" y="2240639"/>
              <a:ext cx="274320" cy="113533"/>
              <a:chOff x="1237102" y="1657048"/>
              <a:chExt cx="1598445" cy="433900"/>
            </a:xfrm>
          </p:grpSpPr>
          <p:grpSp>
            <p:nvGrpSpPr>
              <p:cNvPr id="77" name="Group 76"/>
              <p:cNvGrpSpPr/>
              <p:nvPr/>
            </p:nvGrpSpPr>
            <p:grpSpPr>
              <a:xfrm>
                <a:off x="1517980" y="1688757"/>
                <a:ext cx="1070783" cy="402191"/>
                <a:chOff x="1517980" y="1688757"/>
                <a:chExt cx="1070783" cy="402191"/>
              </a:xfrm>
            </p:grpSpPr>
            <p:sp>
              <p:nvSpPr>
                <p:cNvPr id="82" name="Oval 81"/>
                <p:cNvSpPr/>
                <p:nvPr/>
              </p:nvSpPr>
              <p:spPr bwMode="auto">
                <a:xfrm>
                  <a:off x="1577545" y="1688757"/>
                  <a:ext cx="955589" cy="39475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83" name="Rectangle 82"/>
                <p:cNvSpPr/>
                <p:nvPr/>
              </p:nvSpPr>
              <p:spPr bwMode="auto">
                <a:xfrm>
                  <a:off x="2399539" y="1688757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84" name="Rectangle 83"/>
                <p:cNvSpPr/>
                <p:nvPr/>
              </p:nvSpPr>
              <p:spPr bwMode="auto">
                <a:xfrm>
                  <a:off x="1517980" y="1696198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cxnSp>
              <p:nvCxnSpPr>
                <p:cNvPr id="85" name="Straight Connector 84"/>
                <p:cNvCxnSpPr/>
                <p:nvPr/>
              </p:nvCxnSpPr>
              <p:spPr bwMode="auto">
                <a:xfrm>
                  <a:off x="1820562" y="182056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86" name="Straight Connector 85"/>
                <p:cNvCxnSpPr/>
                <p:nvPr/>
              </p:nvCxnSpPr>
              <p:spPr bwMode="auto">
                <a:xfrm>
                  <a:off x="1820562" y="188613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87" name="Straight Connector 86"/>
                <p:cNvCxnSpPr/>
                <p:nvPr/>
              </p:nvCxnSpPr>
              <p:spPr bwMode="auto">
                <a:xfrm>
                  <a:off x="1820562" y="1956487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cxnSp>
            <p:nvCxnSpPr>
              <p:cNvPr id="78" name="Straight Connector 77"/>
              <p:cNvCxnSpPr/>
              <p:nvPr/>
            </p:nvCxnSpPr>
            <p:spPr bwMode="auto">
              <a:xfrm flipV="1">
                <a:off x="2327280" y="1688757"/>
                <a:ext cx="508267" cy="65902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79" name="Straight Connector 78"/>
              <p:cNvCxnSpPr/>
              <p:nvPr/>
            </p:nvCxnSpPr>
            <p:spPr bwMode="auto">
              <a:xfrm flipV="1">
                <a:off x="2347874" y="1750301"/>
                <a:ext cx="487673" cy="27353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80" name="Straight Connector 79"/>
              <p:cNvCxnSpPr/>
              <p:nvPr/>
            </p:nvCxnSpPr>
            <p:spPr bwMode="auto">
              <a:xfrm flipH="1" flipV="1">
                <a:off x="1237102" y="1657048"/>
                <a:ext cx="524826" cy="9325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81" name="Straight Connector 80"/>
              <p:cNvCxnSpPr/>
              <p:nvPr/>
            </p:nvCxnSpPr>
            <p:spPr bwMode="auto">
              <a:xfrm flipH="1" flipV="1">
                <a:off x="1237102" y="1750301"/>
                <a:ext cx="533063" cy="26917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</p:grpSp>
      <p:grpSp>
        <p:nvGrpSpPr>
          <p:cNvPr id="139" name="Group 138"/>
          <p:cNvGrpSpPr/>
          <p:nvPr/>
        </p:nvGrpSpPr>
        <p:grpSpPr>
          <a:xfrm>
            <a:off x="879796" y="1521563"/>
            <a:ext cx="365760" cy="1309512"/>
            <a:chOff x="2692399" y="2184397"/>
            <a:chExt cx="274320" cy="982134"/>
          </a:xfrm>
        </p:grpSpPr>
        <p:sp>
          <p:nvSpPr>
            <p:cNvPr id="152" name="Oval 151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153" name="Rectangle 152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sp>
        <p:nvSpPr>
          <p:cNvPr id="170" name="Oval 169"/>
          <p:cNvSpPr/>
          <p:nvPr/>
        </p:nvSpPr>
        <p:spPr bwMode="auto">
          <a:xfrm>
            <a:off x="-117767" y="897416"/>
            <a:ext cx="4876800" cy="4876800"/>
          </a:xfrm>
          <a:prstGeom prst="ellipse">
            <a:avLst/>
          </a:prstGeom>
          <a:noFill/>
          <a:ln w="762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sp>
        <p:nvSpPr>
          <p:cNvPr id="171" name="Oval 170"/>
          <p:cNvSpPr/>
          <p:nvPr/>
        </p:nvSpPr>
        <p:spPr bwMode="auto">
          <a:xfrm>
            <a:off x="5245751" y="29548"/>
            <a:ext cx="6400800" cy="6400800"/>
          </a:xfrm>
          <a:prstGeom prst="ellipse">
            <a:avLst/>
          </a:prstGeom>
          <a:noFill/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6627891" y="3600304"/>
            <a:ext cx="365760" cy="1309512"/>
            <a:chOff x="2692399" y="2184397"/>
            <a:chExt cx="274320" cy="982134"/>
          </a:xfrm>
          <a:solidFill>
            <a:schemeClr val="accent4"/>
          </a:solidFill>
        </p:grpSpPr>
        <p:sp>
          <p:nvSpPr>
            <p:cNvPr id="20" name="Oval 19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21" name="Rectangle 20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6077592" y="2640039"/>
            <a:ext cx="365760" cy="1309512"/>
            <a:chOff x="2692399" y="2184397"/>
            <a:chExt cx="274320" cy="982134"/>
          </a:xfrm>
          <a:solidFill>
            <a:schemeClr val="accent4"/>
          </a:solidFill>
        </p:grpSpPr>
        <p:sp>
          <p:nvSpPr>
            <p:cNvPr id="26" name="Oval 25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27" name="Rectangle 26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8249587" y="3052717"/>
            <a:ext cx="365760" cy="1309512"/>
            <a:chOff x="2692399" y="2184397"/>
            <a:chExt cx="274320" cy="982134"/>
          </a:xfrm>
          <a:solidFill>
            <a:schemeClr val="accent4"/>
          </a:solidFill>
        </p:grpSpPr>
        <p:sp>
          <p:nvSpPr>
            <p:cNvPr id="38" name="Oval 37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39" name="Rectangle 38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8737281" y="4274416"/>
            <a:ext cx="365760" cy="1309512"/>
            <a:chOff x="2692399" y="2184397"/>
            <a:chExt cx="274320" cy="982134"/>
          </a:xfrm>
          <a:solidFill>
            <a:schemeClr val="accent4"/>
          </a:solidFill>
        </p:grpSpPr>
        <p:sp>
          <p:nvSpPr>
            <p:cNvPr id="41" name="Oval 40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42" name="Rectangle 41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10636800" y="1442920"/>
            <a:ext cx="365760" cy="1309512"/>
            <a:chOff x="2692399" y="2184397"/>
            <a:chExt cx="274320" cy="982134"/>
          </a:xfrm>
          <a:solidFill>
            <a:schemeClr val="accent4"/>
          </a:solidFill>
        </p:grpSpPr>
        <p:sp>
          <p:nvSpPr>
            <p:cNvPr id="53" name="Oval 52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54" name="Rectangle 53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189" name="Group 188"/>
          <p:cNvGrpSpPr/>
          <p:nvPr/>
        </p:nvGrpSpPr>
        <p:grpSpPr>
          <a:xfrm>
            <a:off x="9427405" y="3551471"/>
            <a:ext cx="365760" cy="1309512"/>
            <a:chOff x="2692399" y="2184397"/>
            <a:chExt cx="274320" cy="982134"/>
          </a:xfrm>
          <a:solidFill>
            <a:schemeClr val="accent4"/>
          </a:solidFill>
        </p:grpSpPr>
        <p:sp>
          <p:nvSpPr>
            <p:cNvPr id="190" name="Oval 189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191" name="Rectangle 190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2789536" y="1767085"/>
            <a:ext cx="365760" cy="1309512"/>
            <a:chOff x="2092152" y="1325314"/>
            <a:chExt cx="274320" cy="982134"/>
          </a:xfrm>
        </p:grpSpPr>
        <p:grpSp>
          <p:nvGrpSpPr>
            <p:cNvPr id="13" name="Group 12"/>
            <p:cNvGrpSpPr/>
            <p:nvPr/>
          </p:nvGrpSpPr>
          <p:grpSpPr>
            <a:xfrm>
              <a:off x="2092152" y="1325314"/>
              <a:ext cx="274320" cy="982134"/>
              <a:chOff x="2692399" y="2184397"/>
              <a:chExt cx="274320" cy="982134"/>
            </a:xfrm>
          </p:grpSpPr>
          <p:sp>
            <p:nvSpPr>
              <p:cNvPr id="14" name="Oval 13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15" name="Rectangle 14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224" name="Heart 223"/>
            <p:cNvSpPr/>
            <p:nvPr/>
          </p:nvSpPr>
          <p:spPr bwMode="auto">
            <a:xfrm>
              <a:off x="2195831" y="1732032"/>
              <a:ext cx="130205" cy="128094"/>
            </a:xfrm>
            <a:prstGeom prst="heart">
              <a:avLst/>
            </a:prstGeom>
            <a:solidFill>
              <a:schemeClr val="accent3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783561" y="3398644"/>
            <a:ext cx="365760" cy="1309512"/>
            <a:chOff x="2692399" y="2184397"/>
            <a:chExt cx="274320" cy="982134"/>
          </a:xfrm>
        </p:grpSpPr>
        <p:sp>
          <p:nvSpPr>
            <p:cNvPr id="23" name="Oval 22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24" name="Rectangle 23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141" name="Group 140"/>
          <p:cNvGrpSpPr/>
          <p:nvPr/>
        </p:nvGrpSpPr>
        <p:grpSpPr>
          <a:xfrm>
            <a:off x="944067" y="1687272"/>
            <a:ext cx="245019" cy="140315"/>
            <a:chOff x="1517980" y="1688757"/>
            <a:chExt cx="1070783" cy="402191"/>
          </a:xfrm>
        </p:grpSpPr>
        <p:sp>
          <p:nvSpPr>
            <p:cNvPr id="146" name="Oval 145"/>
            <p:cNvSpPr/>
            <p:nvPr/>
          </p:nvSpPr>
          <p:spPr bwMode="auto">
            <a:xfrm>
              <a:off x="1577545" y="1688757"/>
              <a:ext cx="955589" cy="39475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147" name="Rectangle 146"/>
            <p:cNvSpPr/>
            <p:nvPr/>
          </p:nvSpPr>
          <p:spPr bwMode="auto">
            <a:xfrm>
              <a:off x="2399539" y="1688757"/>
              <a:ext cx="189224" cy="394750"/>
            </a:xfrm>
            <a:prstGeom prst="rect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148" name="Rectangle 147"/>
            <p:cNvSpPr/>
            <p:nvPr/>
          </p:nvSpPr>
          <p:spPr bwMode="auto">
            <a:xfrm>
              <a:off x="1517980" y="1696198"/>
              <a:ext cx="189224" cy="394750"/>
            </a:xfrm>
            <a:prstGeom prst="rect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cxnSp>
          <p:nvCxnSpPr>
            <p:cNvPr id="149" name="Straight Connector 148"/>
            <p:cNvCxnSpPr/>
            <p:nvPr/>
          </p:nvCxnSpPr>
          <p:spPr bwMode="auto">
            <a:xfrm>
              <a:off x="1820562" y="1820562"/>
              <a:ext cx="448962" cy="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50" name="Straight Connector 149"/>
            <p:cNvCxnSpPr/>
            <p:nvPr/>
          </p:nvCxnSpPr>
          <p:spPr bwMode="auto">
            <a:xfrm>
              <a:off x="1820562" y="1886132"/>
              <a:ext cx="448962" cy="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51" name="Straight Connector 150"/>
            <p:cNvCxnSpPr/>
            <p:nvPr/>
          </p:nvCxnSpPr>
          <p:spPr bwMode="auto">
            <a:xfrm>
              <a:off x="1820562" y="1956487"/>
              <a:ext cx="448962" cy="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cxnSp>
        <p:nvCxnSpPr>
          <p:cNvPr id="142" name="Straight Connector 141"/>
          <p:cNvCxnSpPr/>
          <p:nvPr/>
        </p:nvCxnSpPr>
        <p:spPr bwMode="auto">
          <a:xfrm flipV="1">
            <a:off x="1129254" y="1687272"/>
            <a:ext cx="116303" cy="22992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232" name="Picture 231"/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119489" y="1654862"/>
            <a:ext cx="265975" cy="265975"/>
          </a:xfrm>
          <a:prstGeom prst="rect">
            <a:avLst/>
          </a:prstGeom>
        </p:spPr>
      </p:pic>
      <p:cxnSp>
        <p:nvCxnSpPr>
          <p:cNvPr id="143" name="Straight Connector 142"/>
          <p:cNvCxnSpPr/>
          <p:nvPr/>
        </p:nvCxnSpPr>
        <p:spPr bwMode="auto">
          <a:xfrm flipV="1">
            <a:off x="1133966" y="1708743"/>
            <a:ext cx="111591" cy="95429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4" name="Straight Connector 143"/>
          <p:cNvCxnSpPr/>
          <p:nvPr/>
        </p:nvCxnSpPr>
        <p:spPr bwMode="auto">
          <a:xfrm flipH="1" flipV="1">
            <a:off x="879797" y="1676210"/>
            <a:ext cx="120092" cy="32535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5" name="Straight Connector 144"/>
          <p:cNvCxnSpPr/>
          <p:nvPr/>
        </p:nvCxnSpPr>
        <p:spPr bwMode="auto">
          <a:xfrm flipH="1" flipV="1">
            <a:off x="879797" y="1708743"/>
            <a:ext cx="121977" cy="93908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36" name="Lightning Bolt 235"/>
          <p:cNvSpPr/>
          <p:nvPr/>
        </p:nvSpPr>
        <p:spPr bwMode="auto">
          <a:xfrm>
            <a:off x="8397238" y="3096244"/>
            <a:ext cx="76741" cy="109080"/>
          </a:xfrm>
          <a:prstGeom prst="lightningBolt">
            <a:avLst/>
          </a:prstGeom>
          <a:solidFill>
            <a:schemeClr val="accent3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grpSp>
        <p:nvGrpSpPr>
          <p:cNvPr id="238" name="Group 237"/>
          <p:cNvGrpSpPr/>
          <p:nvPr/>
        </p:nvGrpSpPr>
        <p:grpSpPr>
          <a:xfrm>
            <a:off x="3281159" y="3043683"/>
            <a:ext cx="499200" cy="1309512"/>
            <a:chOff x="587671" y="2548983"/>
            <a:chExt cx="374400" cy="982134"/>
          </a:xfrm>
        </p:grpSpPr>
        <p:grpSp>
          <p:nvGrpSpPr>
            <p:cNvPr id="239" name="Group 238"/>
            <p:cNvGrpSpPr/>
            <p:nvPr/>
          </p:nvGrpSpPr>
          <p:grpSpPr>
            <a:xfrm>
              <a:off x="587671" y="2548983"/>
              <a:ext cx="274320" cy="982134"/>
              <a:chOff x="2692399" y="2184397"/>
              <a:chExt cx="274320" cy="982134"/>
            </a:xfrm>
          </p:grpSpPr>
          <p:sp>
            <p:nvSpPr>
              <p:cNvPr id="243" name="Oval 242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44" name="Rectangle 243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pic>
          <p:nvPicPr>
            <p:cNvPr id="240" name="Picture 239"/>
            <p:cNvPicPr>
              <a:picLocks noChangeAspect="1"/>
            </p:cNvPicPr>
            <p:nvPr/>
          </p:nvPicPr>
          <p:blipFill>
            <a:blip r:embed="rId3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762590" y="2650430"/>
              <a:ext cx="199481" cy="199481"/>
            </a:xfrm>
            <a:prstGeom prst="rect">
              <a:avLst/>
            </a:prstGeom>
          </p:spPr>
        </p:pic>
        <p:sp>
          <p:nvSpPr>
            <p:cNvPr id="241" name="Rounded Rectangle 240"/>
            <p:cNvSpPr/>
            <p:nvPr/>
          </p:nvSpPr>
          <p:spPr bwMode="auto">
            <a:xfrm>
              <a:off x="741028" y="2633271"/>
              <a:ext cx="98700" cy="61674"/>
            </a:xfrm>
            <a:prstGeom prst="roundRect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242" name="Rounded Rectangle 241"/>
            <p:cNvSpPr/>
            <p:nvPr/>
          </p:nvSpPr>
          <p:spPr bwMode="auto">
            <a:xfrm>
              <a:off x="618909" y="2633271"/>
              <a:ext cx="98700" cy="61674"/>
            </a:xfrm>
            <a:prstGeom prst="roundRect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245" name="Group 244"/>
          <p:cNvGrpSpPr/>
          <p:nvPr/>
        </p:nvGrpSpPr>
        <p:grpSpPr>
          <a:xfrm>
            <a:off x="9566839" y="1776024"/>
            <a:ext cx="499200" cy="1309512"/>
            <a:chOff x="587671" y="2548983"/>
            <a:chExt cx="374400" cy="982134"/>
          </a:xfrm>
        </p:grpSpPr>
        <p:grpSp>
          <p:nvGrpSpPr>
            <p:cNvPr id="246" name="Group 245"/>
            <p:cNvGrpSpPr/>
            <p:nvPr/>
          </p:nvGrpSpPr>
          <p:grpSpPr>
            <a:xfrm>
              <a:off x="587671" y="2548983"/>
              <a:ext cx="274320" cy="982134"/>
              <a:chOff x="2692399" y="2184397"/>
              <a:chExt cx="274320" cy="982134"/>
            </a:xfrm>
          </p:grpSpPr>
          <p:sp>
            <p:nvSpPr>
              <p:cNvPr id="250" name="Oval 249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51" name="Rectangle 250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pic>
          <p:nvPicPr>
            <p:cNvPr id="247" name="Picture 246"/>
            <p:cNvPicPr>
              <a:picLocks noChangeAspect="1"/>
            </p:cNvPicPr>
            <p:nvPr/>
          </p:nvPicPr>
          <p:blipFill>
            <a:blip r:embed="rId3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762590" y="2650430"/>
              <a:ext cx="199481" cy="199481"/>
            </a:xfrm>
            <a:prstGeom prst="rect">
              <a:avLst/>
            </a:prstGeom>
          </p:spPr>
        </p:pic>
        <p:sp>
          <p:nvSpPr>
            <p:cNvPr id="248" name="Rounded Rectangle 247"/>
            <p:cNvSpPr/>
            <p:nvPr/>
          </p:nvSpPr>
          <p:spPr bwMode="auto">
            <a:xfrm>
              <a:off x="741028" y="2633271"/>
              <a:ext cx="98700" cy="61674"/>
            </a:xfrm>
            <a:prstGeom prst="roundRect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249" name="Rounded Rectangle 248"/>
            <p:cNvSpPr/>
            <p:nvPr/>
          </p:nvSpPr>
          <p:spPr bwMode="auto">
            <a:xfrm>
              <a:off x="618909" y="2633271"/>
              <a:ext cx="98700" cy="61674"/>
            </a:xfrm>
            <a:prstGeom prst="roundRect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252" name="Group 251"/>
          <p:cNvGrpSpPr/>
          <p:nvPr/>
        </p:nvGrpSpPr>
        <p:grpSpPr>
          <a:xfrm>
            <a:off x="7073523" y="1833464"/>
            <a:ext cx="471424" cy="1368312"/>
            <a:chOff x="1414123" y="1571676"/>
            <a:chExt cx="353568" cy="1026234"/>
          </a:xfrm>
        </p:grpSpPr>
        <p:grpSp>
          <p:nvGrpSpPr>
            <p:cNvPr id="253" name="Group 252"/>
            <p:cNvGrpSpPr/>
            <p:nvPr/>
          </p:nvGrpSpPr>
          <p:grpSpPr>
            <a:xfrm>
              <a:off x="1446433" y="1615776"/>
              <a:ext cx="274320" cy="982134"/>
              <a:chOff x="2692399" y="2184397"/>
              <a:chExt cx="274320" cy="982134"/>
            </a:xfrm>
          </p:grpSpPr>
          <p:sp>
            <p:nvSpPr>
              <p:cNvPr id="258" name="Oval 257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59" name="Rectangle 258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254" name="Teardrop 253"/>
            <p:cNvSpPr/>
            <p:nvPr/>
          </p:nvSpPr>
          <p:spPr bwMode="auto">
            <a:xfrm>
              <a:off x="1414123" y="1571676"/>
              <a:ext cx="175524" cy="127198"/>
            </a:xfrm>
            <a:prstGeom prst="teardrop">
              <a:avLst>
                <a:gd name="adj" fmla="val 89157"/>
              </a:avLst>
            </a:prstGeom>
            <a:solidFill>
              <a:schemeClr val="accent5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255" name="Teardrop 254"/>
            <p:cNvSpPr/>
            <p:nvPr/>
          </p:nvSpPr>
          <p:spPr bwMode="auto">
            <a:xfrm rot="16200000">
              <a:off x="1601742" y="1532925"/>
              <a:ext cx="127198" cy="204700"/>
            </a:xfrm>
            <a:prstGeom prst="teardrop">
              <a:avLst>
                <a:gd name="adj" fmla="val 89157"/>
              </a:avLst>
            </a:prstGeom>
            <a:solidFill>
              <a:schemeClr val="accent5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256" name="Rounded Rectangle 255"/>
            <p:cNvSpPr/>
            <p:nvPr/>
          </p:nvSpPr>
          <p:spPr bwMode="auto">
            <a:xfrm>
              <a:off x="1597000" y="1703314"/>
              <a:ext cx="98700" cy="61674"/>
            </a:xfrm>
            <a:prstGeom prst="roundRect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257" name="Rounded Rectangle 256"/>
            <p:cNvSpPr/>
            <p:nvPr/>
          </p:nvSpPr>
          <p:spPr bwMode="auto">
            <a:xfrm>
              <a:off x="1474881" y="1703314"/>
              <a:ext cx="98700" cy="61674"/>
            </a:xfrm>
            <a:prstGeom prst="roundRect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260" name="Group 259"/>
          <p:cNvGrpSpPr/>
          <p:nvPr/>
        </p:nvGrpSpPr>
        <p:grpSpPr>
          <a:xfrm>
            <a:off x="7922112" y="1389517"/>
            <a:ext cx="365760" cy="1309512"/>
            <a:chOff x="2092152" y="1325314"/>
            <a:chExt cx="274320" cy="982134"/>
          </a:xfrm>
        </p:grpSpPr>
        <p:grpSp>
          <p:nvGrpSpPr>
            <p:cNvPr id="261" name="Group 260"/>
            <p:cNvGrpSpPr/>
            <p:nvPr/>
          </p:nvGrpSpPr>
          <p:grpSpPr>
            <a:xfrm>
              <a:off x="2092152" y="1325314"/>
              <a:ext cx="274320" cy="982134"/>
              <a:chOff x="2692399" y="2184397"/>
              <a:chExt cx="274320" cy="982134"/>
            </a:xfrm>
          </p:grpSpPr>
          <p:sp>
            <p:nvSpPr>
              <p:cNvPr id="263" name="Oval 262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64" name="Rectangle 263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262" name="Heart 261"/>
            <p:cNvSpPr/>
            <p:nvPr/>
          </p:nvSpPr>
          <p:spPr bwMode="auto">
            <a:xfrm>
              <a:off x="2195831" y="1732032"/>
              <a:ext cx="130205" cy="128094"/>
            </a:xfrm>
            <a:prstGeom prst="heart">
              <a:avLst/>
            </a:prstGeom>
            <a:solidFill>
              <a:schemeClr val="accent3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265" name="Group 264"/>
          <p:cNvGrpSpPr/>
          <p:nvPr/>
        </p:nvGrpSpPr>
        <p:grpSpPr>
          <a:xfrm>
            <a:off x="10323617" y="2986505"/>
            <a:ext cx="365760" cy="1309512"/>
            <a:chOff x="2092152" y="1325314"/>
            <a:chExt cx="274320" cy="982134"/>
          </a:xfrm>
        </p:grpSpPr>
        <p:grpSp>
          <p:nvGrpSpPr>
            <p:cNvPr id="266" name="Group 265"/>
            <p:cNvGrpSpPr/>
            <p:nvPr/>
          </p:nvGrpSpPr>
          <p:grpSpPr>
            <a:xfrm>
              <a:off x="2092152" y="1325314"/>
              <a:ext cx="274320" cy="982134"/>
              <a:chOff x="2692399" y="2184397"/>
              <a:chExt cx="274320" cy="982134"/>
            </a:xfrm>
          </p:grpSpPr>
          <p:sp>
            <p:nvSpPr>
              <p:cNvPr id="268" name="Oval 267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69" name="Rectangle 268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267" name="Heart 266"/>
            <p:cNvSpPr/>
            <p:nvPr/>
          </p:nvSpPr>
          <p:spPr bwMode="auto">
            <a:xfrm>
              <a:off x="2195831" y="1732032"/>
              <a:ext cx="130205" cy="128094"/>
            </a:xfrm>
            <a:prstGeom prst="heart">
              <a:avLst/>
            </a:prstGeom>
            <a:solidFill>
              <a:schemeClr val="accent3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sp>
        <p:nvSpPr>
          <p:cNvPr id="270" name="Chord 269"/>
          <p:cNvSpPr/>
          <p:nvPr/>
        </p:nvSpPr>
        <p:spPr bwMode="auto">
          <a:xfrm rot="17528077">
            <a:off x="6724019" y="3669721"/>
            <a:ext cx="225893" cy="207569"/>
          </a:xfrm>
          <a:prstGeom prst="chord">
            <a:avLst>
              <a:gd name="adj1" fmla="val 5544771"/>
              <a:gd name="adj2" fmla="val 13532001"/>
            </a:avLst>
          </a:prstGeom>
          <a:solidFill>
            <a:schemeClr val="accent3"/>
          </a:solidFill>
          <a:ln w="2857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sp>
        <p:nvSpPr>
          <p:cNvPr id="271" name="Chord 270"/>
          <p:cNvSpPr/>
          <p:nvPr/>
        </p:nvSpPr>
        <p:spPr bwMode="auto">
          <a:xfrm rot="17528077">
            <a:off x="10694229" y="1513873"/>
            <a:ext cx="272252" cy="193643"/>
          </a:xfrm>
          <a:prstGeom prst="chord">
            <a:avLst>
              <a:gd name="adj1" fmla="val 5544771"/>
              <a:gd name="adj2" fmla="val 13532001"/>
            </a:avLst>
          </a:prstGeom>
          <a:solidFill>
            <a:schemeClr val="accent3"/>
          </a:solidFill>
          <a:ln w="2857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grpSp>
        <p:nvGrpSpPr>
          <p:cNvPr id="273" name="Group 272"/>
          <p:cNvGrpSpPr/>
          <p:nvPr/>
        </p:nvGrpSpPr>
        <p:grpSpPr>
          <a:xfrm>
            <a:off x="2434885" y="3280749"/>
            <a:ext cx="365760" cy="1309512"/>
            <a:chOff x="2368178" y="2124654"/>
            <a:chExt cx="274320" cy="982134"/>
          </a:xfrm>
        </p:grpSpPr>
        <p:grpSp>
          <p:nvGrpSpPr>
            <p:cNvPr id="274" name="Group 273"/>
            <p:cNvGrpSpPr/>
            <p:nvPr/>
          </p:nvGrpSpPr>
          <p:grpSpPr>
            <a:xfrm>
              <a:off x="2368178" y="2124654"/>
              <a:ext cx="274320" cy="982134"/>
              <a:chOff x="2692399" y="2184397"/>
              <a:chExt cx="274320" cy="982134"/>
            </a:xfrm>
          </p:grpSpPr>
          <p:sp>
            <p:nvSpPr>
              <p:cNvPr id="287" name="Oval 286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88" name="Rectangle 287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grpSp>
          <p:nvGrpSpPr>
            <p:cNvPr id="275" name="Group 274"/>
            <p:cNvGrpSpPr/>
            <p:nvPr/>
          </p:nvGrpSpPr>
          <p:grpSpPr>
            <a:xfrm>
              <a:off x="2368178" y="2240639"/>
              <a:ext cx="274320" cy="113533"/>
              <a:chOff x="1237102" y="1657048"/>
              <a:chExt cx="1598445" cy="433900"/>
            </a:xfrm>
          </p:grpSpPr>
          <p:grpSp>
            <p:nvGrpSpPr>
              <p:cNvPr id="276" name="Group 275"/>
              <p:cNvGrpSpPr/>
              <p:nvPr/>
            </p:nvGrpSpPr>
            <p:grpSpPr>
              <a:xfrm>
                <a:off x="1517980" y="1688757"/>
                <a:ext cx="1070783" cy="402191"/>
                <a:chOff x="1517980" y="1688757"/>
                <a:chExt cx="1070783" cy="402191"/>
              </a:xfrm>
            </p:grpSpPr>
            <p:sp>
              <p:nvSpPr>
                <p:cNvPr id="281" name="Oval 280"/>
                <p:cNvSpPr/>
                <p:nvPr/>
              </p:nvSpPr>
              <p:spPr bwMode="auto">
                <a:xfrm>
                  <a:off x="1577545" y="1688757"/>
                  <a:ext cx="955589" cy="39475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82" name="Rectangle 281"/>
                <p:cNvSpPr/>
                <p:nvPr/>
              </p:nvSpPr>
              <p:spPr bwMode="auto">
                <a:xfrm>
                  <a:off x="2399539" y="1688757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83" name="Rectangle 282"/>
                <p:cNvSpPr/>
                <p:nvPr/>
              </p:nvSpPr>
              <p:spPr bwMode="auto">
                <a:xfrm>
                  <a:off x="1517980" y="1696198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cxnSp>
              <p:nvCxnSpPr>
                <p:cNvPr id="284" name="Straight Connector 283"/>
                <p:cNvCxnSpPr/>
                <p:nvPr/>
              </p:nvCxnSpPr>
              <p:spPr bwMode="auto">
                <a:xfrm>
                  <a:off x="1820562" y="182056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85" name="Straight Connector 284"/>
                <p:cNvCxnSpPr/>
                <p:nvPr/>
              </p:nvCxnSpPr>
              <p:spPr bwMode="auto">
                <a:xfrm>
                  <a:off x="1820562" y="188613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86" name="Straight Connector 285"/>
                <p:cNvCxnSpPr/>
                <p:nvPr/>
              </p:nvCxnSpPr>
              <p:spPr bwMode="auto">
                <a:xfrm>
                  <a:off x="1820562" y="1956487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cxnSp>
            <p:nvCxnSpPr>
              <p:cNvPr id="277" name="Straight Connector 276"/>
              <p:cNvCxnSpPr/>
              <p:nvPr/>
            </p:nvCxnSpPr>
            <p:spPr bwMode="auto">
              <a:xfrm flipV="1">
                <a:off x="2327280" y="1688757"/>
                <a:ext cx="508267" cy="65902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78" name="Straight Connector 277"/>
              <p:cNvCxnSpPr/>
              <p:nvPr/>
            </p:nvCxnSpPr>
            <p:spPr bwMode="auto">
              <a:xfrm flipV="1">
                <a:off x="2347874" y="1750301"/>
                <a:ext cx="487673" cy="27353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79" name="Straight Connector 278"/>
              <p:cNvCxnSpPr/>
              <p:nvPr/>
            </p:nvCxnSpPr>
            <p:spPr bwMode="auto">
              <a:xfrm flipH="1" flipV="1">
                <a:off x="1237102" y="1657048"/>
                <a:ext cx="524826" cy="9325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80" name="Straight Connector 279"/>
              <p:cNvCxnSpPr/>
              <p:nvPr/>
            </p:nvCxnSpPr>
            <p:spPr bwMode="auto">
              <a:xfrm flipH="1" flipV="1">
                <a:off x="1237102" y="1750301"/>
                <a:ext cx="533063" cy="26917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</p:grpSp>
      <p:sp>
        <p:nvSpPr>
          <p:cNvPr id="32" name="TextBox 31"/>
          <p:cNvSpPr txBox="1"/>
          <p:nvPr/>
        </p:nvSpPr>
        <p:spPr>
          <a:xfrm>
            <a:off x="765973" y="2141506"/>
            <a:ext cx="586767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0.9</a:t>
            </a:r>
          </a:p>
        </p:txBody>
      </p:sp>
      <p:sp>
        <p:nvSpPr>
          <p:cNvPr id="289" name="TextBox 288"/>
          <p:cNvSpPr txBox="1"/>
          <p:nvPr/>
        </p:nvSpPr>
        <p:spPr>
          <a:xfrm>
            <a:off x="673058" y="4033487"/>
            <a:ext cx="586767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0.8</a:t>
            </a:r>
          </a:p>
        </p:txBody>
      </p:sp>
      <p:sp>
        <p:nvSpPr>
          <p:cNvPr id="290" name="TextBox 289"/>
          <p:cNvSpPr txBox="1"/>
          <p:nvPr/>
        </p:nvSpPr>
        <p:spPr>
          <a:xfrm>
            <a:off x="1422842" y="3564098"/>
            <a:ext cx="586767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0.2</a:t>
            </a:r>
          </a:p>
        </p:txBody>
      </p:sp>
      <p:sp>
        <p:nvSpPr>
          <p:cNvPr id="291" name="TextBox 290"/>
          <p:cNvSpPr txBox="1"/>
          <p:nvPr/>
        </p:nvSpPr>
        <p:spPr>
          <a:xfrm>
            <a:off x="2314543" y="3926657"/>
            <a:ext cx="586767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0.7</a:t>
            </a:r>
          </a:p>
        </p:txBody>
      </p:sp>
      <p:sp>
        <p:nvSpPr>
          <p:cNvPr id="293" name="TextBox 292"/>
          <p:cNvSpPr txBox="1"/>
          <p:nvPr/>
        </p:nvSpPr>
        <p:spPr>
          <a:xfrm>
            <a:off x="2648329" y="2528755"/>
            <a:ext cx="586767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0.1</a:t>
            </a:r>
          </a:p>
        </p:txBody>
      </p:sp>
      <p:sp>
        <p:nvSpPr>
          <p:cNvPr id="294" name="TextBox 293"/>
          <p:cNvSpPr txBox="1"/>
          <p:nvPr/>
        </p:nvSpPr>
        <p:spPr>
          <a:xfrm>
            <a:off x="3258121" y="2036075"/>
            <a:ext cx="586767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0.2</a:t>
            </a:r>
          </a:p>
        </p:txBody>
      </p:sp>
      <p:sp>
        <p:nvSpPr>
          <p:cNvPr id="295" name="TextBox 294"/>
          <p:cNvSpPr txBox="1"/>
          <p:nvPr/>
        </p:nvSpPr>
        <p:spPr>
          <a:xfrm>
            <a:off x="3159066" y="3667593"/>
            <a:ext cx="586767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0.3</a:t>
            </a:r>
          </a:p>
        </p:txBody>
      </p:sp>
      <p:sp>
        <p:nvSpPr>
          <p:cNvPr id="296" name="TextBox 295"/>
          <p:cNvSpPr txBox="1"/>
          <p:nvPr/>
        </p:nvSpPr>
        <p:spPr>
          <a:xfrm>
            <a:off x="5962802" y="3305859"/>
            <a:ext cx="586767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0.2</a:t>
            </a:r>
          </a:p>
        </p:txBody>
      </p:sp>
      <p:sp>
        <p:nvSpPr>
          <p:cNvPr id="297" name="TextBox 296"/>
          <p:cNvSpPr txBox="1"/>
          <p:nvPr/>
        </p:nvSpPr>
        <p:spPr>
          <a:xfrm>
            <a:off x="6417374" y="2302845"/>
            <a:ext cx="586767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0.7</a:t>
            </a:r>
          </a:p>
        </p:txBody>
      </p:sp>
      <p:sp>
        <p:nvSpPr>
          <p:cNvPr id="298" name="TextBox 297"/>
          <p:cNvSpPr txBox="1"/>
          <p:nvPr/>
        </p:nvSpPr>
        <p:spPr>
          <a:xfrm>
            <a:off x="6515806" y="4252111"/>
            <a:ext cx="586767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0.8</a:t>
            </a:r>
          </a:p>
        </p:txBody>
      </p:sp>
      <p:sp>
        <p:nvSpPr>
          <p:cNvPr id="299" name="TextBox 298"/>
          <p:cNvSpPr txBox="1"/>
          <p:nvPr/>
        </p:nvSpPr>
        <p:spPr>
          <a:xfrm>
            <a:off x="8657961" y="4893637"/>
            <a:ext cx="586767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0.2</a:t>
            </a:r>
          </a:p>
        </p:txBody>
      </p:sp>
      <p:sp>
        <p:nvSpPr>
          <p:cNvPr id="300" name="TextBox 299"/>
          <p:cNvSpPr txBox="1"/>
          <p:nvPr/>
        </p:nvSpPr>
        <p:spPr>
          <a:xfrm>
            <a:off x="9473765" y="2420809"/>
            <a:ext cx="586767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0.3</a:t>
            </a:r>
          </a:p>
        </p:txBody>
      </p:sp>
      <p:sp>
        <p:nvSpPr>
          <p:cNvPr id="301" name="TextBox 300"/>
          <p:cNvSpPr txBox="1"/>
          <p:nvPr/>
        </p:nvSpPr>
        <p:spPr>
          <a:xfrm>
            <a:off x="7369647" y="3955911"/>
            <a:ext cx="586767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0.7</a:t>
            </a:r>
          </a:p>
        </p:txBody>
      </p:sp>
      <p:sp>
        <p:nvSpPr>
          <p:cNvPr id="302" name="TextBox 301"/>
          <p:cNvSpPr txBox="1"/>
          <p:nvPr/>
        </p:nvSpPr>
        <p:spPr>
          <a:xfrm>
            <a:off x="9315106" y="4214326"/>
            <a:ext cx="586767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chemeClr val="accent6">
                    <a:lumMod val="50000"/>
                  </a:schemeClr>
                </a:solidFill>
              </a:rPr>
              <a:t>0.2</a:t>
            </a:r>
            <a:endParaRPr lang="en-US" sz="24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03" name="TextBox 302"/>
          <p:cNvSpPr txBox="1"/>
          <p:nvPr/>
        </p:nvSpPr>
        <p:spPr>
          <a:xfrm>
            <a:off x="8157682" y="3720925"/>
            <a:ext cx="586767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0.1</a:t>
            </a:r>
          </a:p>
        </p:txBody>
      </p:sp>
      <p:sp>
        <p:nvSpPr>
          <p:cNvPr id="304" name="TextBox 303"/>
          <p:cNvSpPr txBox="1"/>
          <p:nvPr/>
        </p:nvSpPr>
        <p:spPr>
          <a:xfrm>
            <a:off x="7841003" y="2168326"/>
            <a:ext cx="586767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0.1</a:t>
            </a:r>
          </a:p>
        </p:txBody>
      </p:sp>
      <p:sp>
        <p:nvSpPr>
          <p:cNvPr id="305" name="TextBox 304"/>
          <p:cNvSpPr txBox="1"/>
          <p:nvPr/>
        </p:nvSpPr>
        <p:spPr>
          <a:xfrm>
            <a:off x="7034221" y="2560925"/>
            <a:ext cx="586767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0.6</a:t>
            </a:r>
          </a:p>
        </p:txBody>
      </p:sp>
      <p:sp>
        <p:nvSpPr>
          <p:cNvPr id="306" name="TextBox 305"/>
          <p:cNvSpPr txBox="1"/>
          <p:nvPr/>
        </p:nvSpPr>
        <p:spPr>
          <a:xfrm>
            <a:off x="10213114" y="3739355"/>
            <a:ext cx="586767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0.1</a:t>
            </a:r>
          </a:p>
        </p:txBody>
      </p:sp>
      <p:sp>
        <p:nvSpPr>
          <p:cNvPr id="307" name="TextBox 306"/>
          <p:cNvSpPr txBox="1"/>
          <p:nvPr/>
        </p:nvSpPr>
        <p:spPr>
          <a:xfrm>
            <a:off x="10556423" y="2128627"/>
            <a:ext cx="586767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0.3</a:t>
            </a:r>
          </a:p>
        </p:txBody>
      </p:sp>
      <p:grpSp>
        <p:nvGrpSpPr>
          <p:cNvPr id="309" name="Group 308"/>
          <p:cNvGrpSpPr/>
          <p:nvPr/>
        </p:nvGrpSpPr>
        <p:grpSpPr>
          <a:xfrm>
            <a:off x="8927127" y="2159939"/>
            <a:ext cx="365760" cy="1309512"/>
            <a:chOff x="2692399" y="2184397"/>
            <a:chExt cx="274320" cy="982134"/>
          </a:xfrm>
        </p:grpSpPr>
        <p:sp>
          <p:nvSpPr>
            <p:cNvPr id="310" name="Oval 309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311" name="Rectangle 310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312" name="Group 311"/>
          <p:cNvGrpSpPr/>
          <p:nvPr/>
        </p:nvGrpSpPr>
        <p:grpSpPr>
          <a:xfrm>
            <a:off x="8991397" y="2325648"/>
            <a:ext cx="245019" cy="140315"/>
            <a:chOff x="1517980" y="1688757"/>
            <a:chExt cx="1070783" cy="402191"/>
          </a:xfrm>
        </p:grpSpPr>
        <p:sp>
          <p:nvSpPr>
            <p:cNvPr id="313" name="Oval 312"/>
            <p:cNvSpPr/>
            <p:nvPr/>
          </p:nvSpPr>
          <p:spPr bwMode="auto">
            <a:xfrm>
              <a:off x="1577545" y="1688757"/>
              <a:ext cx="955589" cy="39475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314" name="Rectangle 313"/>
            <p:cNvSpPr/>
            <p:nvPr/>
          </p:nvSpPr>
          <p:spPr bwMode="auto">
            <a:xfrm>
              <a:off x="2399539" y="1688757"/>
              <a:ext cx="189224" cy="394750"/>
            </a:xfrm>
            <a:prstGeom prst="rect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315" name="Rectangle 314"/>
            <p:cNvSpPr/>
            <p:nvPr/>
          </p:nvSpPr>
          <p:spPr bwMode="auto">
            <a:xfrm>
              <a:off x="1517980" y="1696198"/>
              <a:ext cx="189224" cy="394750"/>
            </a:xfrm>
            <a:prstGeom prst="rect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cxnSp>
          <p:nvCxnSpPr>
            <p:cNvPr id="316" name="Straight Connector 315"/>
            <p:cNvCxnSpPr/>
            <p:nvPr/>
          </p:nvCxnSpPr>
          <p:spPr bwMode="auto">
            <a:xfrm>
              <a:off x="1820562" y="1820562"/>
              <a:ext cx="448962" cy="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17" name="Straight Connector 316"/>
            <p:cNvCxnSpPr/>
            <p:nvPr/>
          </p:nvCxnSpPr>
          <p:spPr bwMode="auto">
            <a:xfrm>
              <a:off x="1820562" y="1886132"/>
              <a:ext cx="448962" cy="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18" name="Straight Connector 317"/>
            <p:cNvCxnSpPr/>
            <p:nvPr/>
          </p:nvCxnSpPr>
          <p:spPr bwMode="auto">
            <a:xfrm>
              <a:off x="1820562" y="1956487"/>
              <a:ext cx="448962" cy="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cxnSp>
        <p:nvCxnSpPr>
          <p:cNvPr id="319" name="Straight Connector 318"/>
          <p:cNvCxnSpPr/>
          <p:nvPr/>
        </p:nvCxnSpPr>
        <p:spPr bwMode="auto">
          <a:xfrm flipV="1">
            <a:off x="9176585" y="2325648"/>
            <a:ext cx="116303" cy="22992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320" name="Picture 319"/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166819" y="2293238"/>
            <a:ext cx="265975" cy="265975"/>
          </a:xfrm>
          <a:prstGeom prst="rect">
            <a:avLst/>
          </a:prstGeom>
        </p:spPr>
      </p:pic>
      <p:cxnSp>
        <p:nvCxnSpPr>
          <p:cNvPr id="321" name="Straight Connector 320"/>
          <p:cNvCxnSpPr/>
          <p:nvPr/>
        </p:nvCxnSpPr>
        <p:spPr bwMode="auto">
          <a:xfrm flipV="1">
            <a:off x="9181297" y="2347119"/>
            <a:ext cx="111591" cy="95429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22" name="Straight Connector 321"/>
          <p:cNvCxnSpPr/>
          <p:nvPr/>
        </p:nvCxnSpPr>
        <p:spPr bwMode="auto">
          <a:xfrm flipH="1" flipV="1">
            <a:off x="8927127" y="2314586"/>
            <a:ext cx="120092" cy="32535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23" name="Straight Connector 322"/>
          <p:cNvCxnSpPr/>
          <p:nvPr/>
        </p:nvCxnSpPr>
        <p:spPr bwMode="auto">
          <a:xfrm flipH="1" flipV="1">
            <a:off x="8927128" y="2347119"/>
            <a:ext cx="121977" cy="93908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08" name="TextBox 307"/>
          <p:cNvSpPr txBox="1"/>
          <p:nvPr/>
        </p:nvSpPr>
        <p:spPr>
          <a:xfrm>
            <a:off x="8820639" y="2835623"/>
            <a:ext cx="586767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0.9</a:t>
            </a:r>
          </a:p>
        </p:txBody>
      </p:sp>
      <p:sp>
        <p:nvSpPr>
          <p:cNvPr id="327" name="Oval 326"/>
          <p:cNvSpPr/>
          <p:nvPr/>
        </p:nvSpPr>
        <p:spPr bwMode="auto">
          <a:xfrm>
            <a:off x="8455988" y="3181143"/>
            <a:ext cx="121920" cy="121920"/>
          </a:xfrm>
          <a:prstGeom prst="ellipse">
            <a:avLst/>
          </a:prstGeom>
          <a:noFill/>
          <a:ln w="1270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sp>
        <p:nvSpPr>
          <p:cNvPr id="328" name="Oval 327"/>
          <p:cNvSpPr/>
          <p:nvPr/>
        </p:nvSpPr>
        <p:spPr bwMode="auto">
          <a:xfrm>
            <a:off x="8299572" y="3181143"/>
            <a:ext cx="121920" cy="121920"/>
          </a:xfrm>
          <a:prstGeom prst="ellipse">
            <a:avLst/>
          </a:prstGeom>
          <a:noFill/>
          <a:ln w="1270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pic>
        <p:nvPicPr>
          <p:cNvPr id="329" name="Picture 328"/>
          <p:cNvPicPr>
            <a:picLocks noChangeAspect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746163" y="3528516"/>
            <a:ext cx="415632" cy="186753"/>
          </a:xfrm>
          <a:prstGeom prst="rect">
            <a:avLst/>
          </a:prstGeom>
        </p:spPr>
      </p:pic>
      <p:pic>
        <p:nvPicPr>
          <p:cNvPr id="331" name="Picture 330"/>
          <p:cNvPicPr>
            <a:picLocks noChangeAspect="1"/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95711" y="2749884"/>
            <a:ext cx="524021" cy="413248"/>
          </a:xfrm>
          <a:prstGeom prst="rect">
            <a:avLst/>
          </a:prstGeom>
        </p:spPr>
      </p:pic>
      <p:pic>
        <p:nvPicPr>
          <p:cNvPr id="332" name="Picture 331"/>
          <p:cNvPicPr>
            <a:picLocks noChangeAspect="1"/>
          </p:cNvPicPr>
          <p:nvPr/>
        </p:nvPicPr>
        <p:blipFill>
          <a:blip r:embed="rId7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288695" y="3461268"/>
            <a:ext cx="567343" cy="474984"/>
          </a:xfrm>
          <a:prstGeom prst="rect">
            <a:avLst/>
          </a:prstGeom>
        </p:spPr>
      </p:pic>
      <p:pic>
        <p:nvPicPr>
          <p:cNvPr id="333" name="Picture 332"/>
          <p:cNvPicPr>
            <a:picLocks noChangeAspect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8712345" y="4420716"/>
            <a:ext cx="415632" cy="186753"/>
          </a:xfrm>
          <a:prstGeom prst="rect">
            <a:avLst/>
          </a:prstGeom>
        </p:spPr>
      </p:pic>
      <p:sp>
        <p:nvSpPr>
          <p:cNvPr id="334" name="Rounded Rectangle 333"/>
          <p:cNvSpPr/>
          <p:nvPr/>
        </p:nvSpPr>
        <p:spPr bwMode="auto">
          <a:xfrm>
            <a:off x="8931452" y="4321547"/>
            <a:ext cx="131600" cy="82232"/>
          </a:xfrm>
          <a:prstGeom prst="roundRect">
            <a:avLst/>
          </a:prstGeom>
          <a:noFill/>
          <a:ln w="1270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sp>
        <p:nvSpPr>
          <p:cNvPr id="335" name="Rounded Rectangle 334"/>
          <p:cNvSpPr/>
          <p:nvPr/>
        </p:nvSpPr>
        <p:spPr bwMode="auto">
          <a:xfrm>
            <a:off x="8768627" y="4321547"/>
            <a:ext cx="131600" cy="82232"/>
          </a:xfrm>
          <a:prstGeom prst="roundRect">
            <a:avLst/>
          </a:prstGeom>
          <a:noFill/>
          <a:ln w="1270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pic>
        <p:nvPicPr>
          <p:cNvPr id="336" name="Picture 335"/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634225" y="1512853"/>
            <a:ext cx="265975" cy="265975"/>
          </a:xfrm>
          <a:prstGeom prst="rect">
            <a:avLst/>
          </a:prstGeom>
        </p:spPr>
      </p:pic>
      <p:pic>
        <p:nvPicPr>
          <p:cNvPr id="188" name="Picture 187"/>
          <p:cNvPicPr>
            <a:picLocks noChangeAspect="1"/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844934" y="1219467"/>
            <a:ext cx="524021" cy="413248"/>
          </a:xfrm>
          <a:prstGeom prst="rect">
            <a:avLst/>
          </a:prstGeom>
        </p:spPr>
      </p:pic>
      <p:pic>
        <p:nvPicPr>
          <p:cNvPr id="192" name="Picture 191"/>
          <p:cNvPicPr>
            <a:picLocks noChangeAspect="1"/>
          </p:cNvPicPr>
          <p:nvPr/>
        </p:nvPicPr>
        <p:blipFill>
          <a:blip r:embed="rId7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337161" y="3118189"/>
            <a:ext cx="567343" cy="474984"/>
          </a:xfrm>
          <a:prstGeom prst="rect">
            <a:avLst/>
          </a:prstGeom>
        </p:spPr>
      </p:pic>
      <p:sp>
        <p:nvSpPr>
          <p:cNvPr id="195" name="Title 4"/>
          <p:cNvSpPr txBox="1">
            <a:spLocks/>
          </p:cNvSpPr>
          <p:nvPr/>
        </p:nvSpPr>
        <p:spPr>
          <a:xfrm>
            <a:off x="126492" y="-229134"/>
            <a:ext cx="533219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Propensity scores</a:t>
            </a:r>
          </a:p>
        </p:txBody>
      </p:sp>
    </p:spTree>
    <p:extLst>
      <p:ext uri="{BB962C8B-B14F-4D97-AF65-F5344CB8AC3E}">
        <p14:creationId xmlns:p14="http://schemas.microsoft.com/office/powerpoint/2010/main" val="1300071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6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7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8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90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10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20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300"/>
                            </p:stCondLst>
                            <p:childTnLst>
                              <p:par>
                                <p:cTn id="47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400"/>
                            </p:stCondLst>
                            <p:childTnLst>
                              <p:par>
                                <p:cTn id="50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500"/>
                            </p:stCondLst>
                            <p:childTnLst>
                              <p:par>
                                <p:cTn id="53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600"/>
                            </p:stCondLst>
                            <p:childTnLst>
                              <p:par>
                                <p:cTn id="56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700"/>
                            </p:stCondLst>
                            <p:childTnLst>
                              <p:par>
                                <p:cTn id="59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800"/>
                            </p:stCondLst>
                            <p:childTnLst>
                              <p:par>
                                <p:cTn id="62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900"/>
                            </p:stCondLst>
                            <p:childTnLst>
                              <p:par>
                                <p:cTn id="65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2" grpId="0" animBg="1"/>
      <p:bldP spid="32" grpId="0" animBg="1"/>
      <p:bldP spid="289" grpId="0" animBg="1"/>
      <p:bldP spid="290" grpId="0" animBg="1"/>
      <p:bldP spid="291" grpId="0" animBg="1"/>
      <p:bldP spid="293" grpId="0" animBg="1"/>
      <p:bldP spid="294" grpId="0" animBg="1"/>
      <p:bldP spid="295" grpId="0" animBg="1"/>
      <p:bldP spid="296" grpId="0" animBg="1"/>
      <p:bldP spid="297" grpId="0" animBg="1"/>
      <p:bldP spid="298" grpId="0" animBg="1"/>
      <p:bldP spid="299" grpId="0" animBg="1"/>
      <p:bldP spid="300" grpId="0" animBg="1"/>
      <p:bldP spid="301" grpId="0" animBg="1"/>
      <p:bldP spid="302" grpId="0" animBg="1"/>
      <p:bldP spid="303" grpId="0" animBg="1"/>
      <p:bldP spid="304" grpId="0" animBg="1"/>
      <p:bldP spid="305" grpId="0" animBg="1"/>
      <p:bldP spid="306" grpId="0" animBg="1"/>
      <p:bldP spid="307" grpId="0" animBg="1"/>
      <p:bldP spid="308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3" name="Group 232"/>
          <p:cNvGrpSpPr/>
          <p:nvPr/>
        </p:nvGrpSpPr>
        <p:grpSpPr>
          <a:xfrm>
            <a:off x="1802035" y="2095568"/>
            <a:ext cx="586767" cy="1368312"/>
            <a:chOff x="1351526" y="1571676"/>
            <a:chExt cx="440075" cy="1026234"/>
          </a:xfrm>
        </p:grpSpPr>
        <p:grpSp>
          <p:nvGrpSpPr>
            <p:cNvPr id="4" name="Group 3"/>
            <p:cNvGrpSpPr/>
            <p:nvPr/>
          </p:nvGrpSpPr>
          <p:grpSpPr>
            <a:xfrm>
              <a:off x="1414123" y="1571676"/>
              <a:ext cx="353568" cy="1026234"/>
              <a:chOff x="1414123" y="1571676"/>
              <a:chExt cx="353568" cy="1026234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446433" y="1615776"/>
                <a:ext cx="274320" cy="982134"/>
                <a:chOff x="2692399" y="2184397"/>
                <a:chExt cx="274320" cy="982134"/>
              </a:xfrm>
            </p:grpSpPr>
            <p:sp>
              <p:nvSpPr>
                <p:cNvPr id="8" name="Oval 7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9" name="Rectangle 8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225" name="Teardrop 224"/>
              <p:cNvSpPr/>
              <p:nvPr/>
            </p:nvSpPr>
            <p:spPr bwMode="auto">
              <a:xfrm>
                <a:off x="1414123" y="1571676"/>
                <a:ext cx="175524" cy="127198"/>
              </a:xfrm>
              <a:prstGeom prst="teardrop">
                <a:avLst>
                  <a:gd name="adj" fmla="val 89157"/>
                </a:avLst>
              </a:prstGeom>
              <a:solidFill>
                <a:schemeClr val="accent5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26" name="Teardrop 225"/>
              <p:cNvSpPr/>
              <p:nvPr/>
            </p:nvSpPr>
            <p:spPr bwMode="auto">
              <a:xfrm rot="16200000">
                <a:off x="1601742" y="1532925"/>
                <a:ext cx="127198" cy="204700"/>
              </a:xfrm>
              <a:prstGeom prst="teardrop">
                <a:avLst>
                  <a:gd name="adj" fmla="val 89157"/>
                </a:avLst>
              </a:prstGeom>
              <a:solidFill>
                <a:schemeClr val="accent5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27" name="Rounded Rectangle 226"/>
              <p:cNvSpPr/>
              <p:nvPr/>
            </p:nvSpPr>
            <p:spPr bwMode="auto">
              <a:xfrm>
                <a:off x="1597000" y="1703314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28" name="Rounded Rectangle 227"/>
              <p:cNvSpPr/>
              <p:nvPr/>
            </p:nvSpPr>
            <p:spPr bwMode="auto">
              <a:xfrm>
                <a:off x="1474881" y="1703314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292" name="TextBox 291"/>
            <p:cNvSpPr txBox="1"/>
            <p:nvPr/>
          </p:nvSpPr>
          <p:spPr>
            <a:xfrm>
              <a:off x="1351526" y="2117189"/>
              <a:ext cx="440075" cy="34624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50000"/>
                    </a:schemeClr>
                  </a:solidFill>
                </a:rPr>
                <a:t>0.6</a:t>
              </a: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765972" y="1521563"/>
            <a:ext cx="619491" cy="1309512"/>
            <a:chOff x="574479" y="1141172"/>
            <a:chExt cx="464618" cy="982134"/>
          </a:xfrm>
        </p:grpSpPr>
        <p:grpSp>
          <p:nvGrpSpPr>
            <p:cNvPr id="139" name="Group 138"/>
            <p:cNvGrpSpPr/>
            <p:nvPr/>
          </p:nvGrpSpPr>
          <p:grpSpPr>
            <a:xfrm>
              <a:off x="659847" y="1141172"/>
              <a:ext cx="274320" cy="982134"/>
              <a:chOff x="2692399" y="2184397"/>
              <a:chExt cx="274320" cy="982134"/>
            </a:xfrm>
          </p:grpSpPr>
          <p:sp>
            <p:nvSpPr>
              <p:cNvPr id="152" name="Oval 151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153" name="Rectangle 152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grpSp>
          <p:nvGrpSpPr>
            <p:cNvPr id="141" name="Group 140"/>
            <p:cNvGrpSpPr/>
            <p:nvPr/>
          </p:nvGrpSpPr>
          <p:grpSpPr>
            <a:xfrm>
              <a:off x="708050" y="1265454"/>
              <a:ext cx="183764" cy="105236"/>
              <a:chOff x="1517980" y="1688757"/>
              <a:chExt cx="1070783" cy="402191"/>
            </a:xfrm>
          </p:grpSpPr>
          <p:sp>
            <p:nvSpPr>
              <p:cNvPr id="146" name="Oval 145"/>
              <p:cNvSpPr/>
              <p:nvPr/>
            </p:nvSpPr>
            <p:spPr bwMode="auto">
              <a:xfrm>
                <a:off x="1577545" y="1688757"/>
                <a:ext cx="955589" cy="39475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147" name="Rectangle 146"/>
              <p:cNvSpPr/>
              <p:nvPr/>
            </p:nvSpPr>
            <p:spPr bwMode="auto">
              <a:xfrm>
                <a:off x="2399539" y="1688757"/>
                <a:ext cx="189224" cy="394750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148" name="Rectangle 147"/>
              <p:cNvSpPr/>
              <p:nvPr/>
            </p:nvSpPr>
            <p:spPr bwMode="auto">
              <a:xfrm>
                <a:off x="1517980" y="1696198"/>
                <a:ext cx="189224" cy="394750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cxnSp>
            <p:nvCxnSpPr>
              <p:cNvPr id="149" name="Straight Connector 148"/>
              <p:cNvCxnSpPr/>
              <p:nvPr/>
            </p:nvCxnSpPr>
            <p:spPr bwMode="auto">
              <a:xfrm>
                <a:off x="1820562" y="1820562"/>
                <a:ext cx="448962" cy="0"/>
              </a:xfrm>
              <a:prstGeom prst="line">
                <a:avLst/>
              </a:prstGeom>
              <a:solidFill>
                <a:schemeClr val="accent1"/>
              </a:solidFill>
              <a:ln w="6350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50" name="Straight Connector 149"/>
              <p:cNvCxnSpPr/>
              <p:nvPr/>
            </p:nvCxnSpPr>
            <p:spPr bwMode="auto">
              <a:xfrm>
                <a:off x="1820562" y="1886132"/>
                <a:ext cx="448962" cy="0"/>
              </a:xfrm>
              <a:prstGeom prst="line">
                <a:avLst/>
              </a:prstGeom>
              <a:solidFill>
                <a:schemeClr val="accent1"/>
              </a:solidFill>
              <a:ln w="6350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51" name="Straight Connector 150"/>
              <p:cNvCxnSpPr/>
              <p:nvPr/>
            </p:nvCxnSpPr>
            <p:spPr bwMode="auto">
              <a:xfrm>
                <a:off x="1820562" y="1956487"/>
                <a:ext cx="448962" cy="0"/>
              </a:xfrm>
              <a:prstGeom prst="line">
                <a:avLst/>
              </a:prstGeom>
              <a:solidFill>
                <a:schemeClr val="accent1"/>
              </a:solidFill>
              <a:ln w="6350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cxnSp>
          <p:nvCxnSpPr>
            <p:cNvPr id="142" name="Straight Connector 141"/>
            <p:cNvCxnSpPr/>
            <p:nvPr/>
          </p:nvCxnSpPr>
          <p:spPr bwMode="auto">
            <a:xfrm flipV="1">
              <a:off x="846940" y="1265454"/>
              <a:ext cx="87227" cy="17244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pic>
          <p:nvPicPr>
            <p:cNvPr id="232" name="Picture 231"/>
            <p:cNvPicPr>
              <a:picLocks noChangeAspect="1"/>
            </p:cNvPicPr>
            <p:nvPr/>
          </p:nvPicPr>
          <p:blipFill>
            <a:blip r:embed="rId3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839616" y="1241146"/>
              <a:ext cx="199481" cy="199481"/>
            </a:xfrm>
            <a:prstGeom prst="rect">
              <a:avLst/>
            </a:prstGeom>
          </p:spPr>
        </p:pic>
        <p:cxnSp>
          <p:nvCxnSpPr>
            <p:cNvPr id="143" name="Straight Connector 142"/>
            <p:cNvCxnSpPr/>
            <p:nvPr/>
          </p:nvCxnSpPr>
          <p:spPr bwMode="auto">
            <a:xfrm flipV="1">
              <a:off x="850474" y="1281557"/>
              <a:ext cx="83693" cy="71572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44" name="Straight Connector 143"/>
            <p:cNvCxnSpPr/>
            <p:nvPr/>
          </p:nvCxnSpPr>
          <p:spPr bwMode="auto">
            <a:xfrm flipH="1" flipV="1">
              <a:off x="659847" y="1257157"/>
              <a:ext cx="90069" cy="24401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45" name="Straight Connector 144"/>
            <p:cNvCxnSpPr/>
            <p:nvPr/>
          </p:nvCxnSpPr>
          <p:spPr bwMode="auto">
            <a:xfrm flipH="1" flipV="1">
              <a:off x="659847" y="1281557"/>
              <a:ext cx="91483" cy="70431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2" name="TextBox 31"/>
            <p:cNvSpPr txBox="1"/>
            <p:nvPr/>
          </p:nvSpPr>
          <p:spPr>
            <a:xfrm>
              <a:off x="574479" y="1606129"/>
              <a:ext cx="440075" cy="34624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50000"/>
                    </a:schemeClr>
                  </a:solidFill>
                </a:rPr>
                <a:t>0.9</a:t>
              </a:r>
            </a:p>
          </p:txBody>
        </p:sp>
      </p:grpSp>
      <p:grpSp>
        <p:nvGrpSpPr>
          <p:cNvPr id="231" name="Group 230"/>
          <p:cNvGrpSpPr/>
          <p:nvPr/>
        </p:nvGrpSpPr>
        <p:grpSpPr>
          <a:xfrm>
            <a:off x="2648329" y="1767086"/>
            <a:ext cx="586767" cy="1309512"/>
            <a:chOff x="1986246" y="1325314"/>
            <a:chExt cx="440075" cy="982134"/>
          </a:xfrm>
        </p:grpSpPr>
        <p:grpSp>
          <p:nvGrpSpPr>
            <p:cNvPr id="5" name="Group 4"/>
            <p:cNvGrpSpPr/>
            <p:nvPr/>
          </p:nvGrpSpPr>
          <p:grpSpPr>
            <a:xfrm>
              <a:off x="2092152" y="1325314"/>
              <a:ext cx="274320" cy="982134"/>
              <a:chOff x="2092152" y="1325314"/>
              <a:chExt cx="274320" cy="982134"/>
            </a:xfrm>
          </p:grpSpPr>
          <p:grpSp>
            <p:nvGrpSpPr>
              <p:cNvPr id="13" name="Group 12"/>
              <p:cNvGrpSpPr/>
              <p:nvPr/>
            </p:nvGrpSpPr>
            <p:grpSpPr>
              <a:xfrm>
                <a:off x="2092152" y="1325314"/>
                <a:ext cx="274320" cy="982134"/>
                <a:chOff x="2692399" y="2184397"/>
                <a:chExt cx="274320" cy="982134"/>
              </a:xfrm>
            </p:grpSpPr>
            <p:sp>
              <p:nvSpPr>
                <p:cNvPr id="14" name="Oval 13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15" name="Rectangle 14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224" name="Heart 223"/>
              <p:cNvSpPr/>
              <p:nvPr/>
            </p:nvSpPr>
            <p:spPr bwMode="auto">
              <a:xfrm>
                <a:off x="2195831" y="1732032"/>
                <a:ext cx="130205" cy="128094"/>
              </a:xfrm>
              <a:prstGeom prst="heart">
                <a:avLst/>
              </a:prstGeom>
              <a:solidFill>
                <a:schemeClr val="accent3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293" name="TextBox 292"/>
            <p:cNvSpPr txBox="1"/>
            <p:nvPr/>
          </p:nvSpPr>
          <p:spPr>
            <a:xfrm>
              <a:off x="1986246" y="1896566"/>
              <a:ext cx="440075" cy="34624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50000"/>
                    </a:schemeClr>
                  </a:solidFill>
                </a:rPr>
                <a:t>0.1</a:t>
              </a:r>
            </a:p>
          </p:txBody>
        </p:sp>
      </p:grpSp>
      <p:grpSp>
        <p:nvGrpSpPr>
          <p:cNvPr id="234" name="Group 233"/>
          <p:cNvGrpSpPr/>
          <p:nvPr/>
        </p:nvGrpSpPr>
        <p:grpSpPr>
          <a:xfrm>
            <a:off x="3159066" y="3043685"/>
            <a:ext cx="621293" cy="1309512"/>
            <a:chOff x="2369299" y="2282762"/>
            <a:chExt cx="465970" cy="982134"/>
          </a:xfrm>
        </p:grpSpPr>
        <p:grpSp>
          <p:nvGrpSpPr>
            <p:cNvPr id="238" name="Group 237"/>
            <p:cNvGrpSpPr/>
            <p:nvPr/>
          </p:nvGrpSpPr>
          <p:grpSpPr>
            <a:xfrm>
              <a:off x="2460869" y="2282762"/>
              <a:ext cx="374400" cy="982134"/>
              <a:chOff x="587671" y="2548983"/>
              <a:chExt cx="374400" cy="982134"/>
            </a:xfrm>
          </p:grpSpPr>
          <p:grpSp>
            <p:nvGrpSpPr>
              <p:cNvPr id="239" name="Group 238"/>
              <p:cNvGrpSpPr/>
              <p:nvPr/>
            </p:nvGrpSpPr>
            <p:grpSpPr>
              <a:xfrm>
                <a:off x="587671" y="2548983"/>
                <a:ext cx="274320" cy="982134"/>
                <a:chOff x="2692399" y="2184397"/>
                <a:chExt cx="274320" cy="982134"/>
              </a:xfrm>
            </p:grpSpPr>
            <p:sp>
              <p:nvSpPr>
                <p:cNvPr id="243" name="Oval 242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44" name="Rectangle 243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pic>
            <p:nvPicPr>
              <p:cNvPr id="240" name="Picture 239"/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762590" y="2650430"/>
                <a:ext cx="199481" cy="199481"/>
              </a:xfrm>
              <a:prstGeom prst="rect">
                <a:avLst/>
              </a:prstGeom>
            </p:spPr>
          </p:pic>
          <p:sp>
            <p:nvSpPr>
              <p:cNvPr id="241" name="Rounded Rectangle 240"/>
              <p:cNvSpPr/>
              <p:nvPr/>
            </p:nvSpPr>
            <p:spPr bwMode="auto">
              <a:xfrm>
                <a:off x="741028" y="2633271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42" name="Rounded Rectangle 241"/>
              <p:cNvSpPr/>
              <p:nvPr/>
            </p:nvSpPr>
            <p:spPr bwMode="auto">
              <a:xfrm>
                <a:off x="618909" y="2633271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295" name="TextBox 294"/>
            <p:cNvSpPr txBox="1"/>
            <p:nvPr/>
          </p:nvSpPr>
          <p:spPr>
            <a:xfrm>
              <a:off x="2369299" y="2750694"/>
              <a:ext cx="440075" cy="34624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50000"/>
                    </a:schemeClr>
                  </a:solidFill>
                </a:rPr>
                <a:t>0.3</a:t>
              </a: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6515806" y="3600303"/>
            <a:ext cx="586767" cy="1309512"/>
            <a:chOff x="4886854" y="2700228"/>
            <a:chExt cx="440075" cy="982134"/>
          </a:xfrm>
        </p:grpSpPr>
        <p:grpSp>
          <p:nvGrpSpPr>
            <p:cNvPr id="19" name="Group 18"/>
            <p:cNvGrpSpPr/>
            <p:nvPr/>
          </p:nvGrpSpPr>
          <p:grpSpPr>
            <a:xfrm>
              <a:off x="4970918" y="2700228"/>
              <a:ext cx="274320" cy="982134"/>
              <a:chOff x="2692399" y="2184397"/>
              <a:chExt cx="274320" cy="982134"/>
            </a:xfrm>
            <a:solidFill>
              <a:schemeClr val="accent4"/>
            </a:solidFill>
          </p:grpSpPr>
          <p:sp>
            <p:nvSpPr>
              <p:cNvPr id="20" name="Oval 19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1" name="Rectangle 20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grpFill/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270" name="Chord 269"/>
            <p:cNvSpPr/>
            <p:nvPr/>
          </p:nvSpPr>
          <p:spPr bwMode="auto">
            <a:xfrm rot="17528077">
              <a:off x="5043014" y="2752290"/>
              <a:ext cx="169420" cy="155677"/>
            </a:xfrm>
            <a:prstGeom prst="chord">
              <a:avLst>
                <a:gd name="adj1" fmla="val 5544771"/>
                <a:gd name="adj2" fmla="val 13532001"/>
              </a:avLst>
            </a:prstGeom>
            <a:solidFill>
              <a:schemeClr val="accent3"/>
            </a:solidFill>
            <a:ln w="28575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298" name="TextBox 297"/>
            <p:cNvSpPr txBox="1"/>
            <p:nvPr/>
          </p:nvSpPr>
          <p:spPr>
            <a:xfrm>
              <a:off x="4886854" y="3189083"/>
              <a:ext cx="440075" cy="34624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50000"/>
                    </a:schemeClr>
                  </a:solidFill>
                </a:rPr>
                <a:t>0.8</a:t>
              </a:r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9473764" y="1776025"/>
            <a:ext cx="592275" cy="1309512"/>
            <a:chOff x="7105323" y="1332018"/>
            <a:chExt cx="444206" cy="982134"/>
          </a:xfrm>
        </p:grpSpPr>
        <p:grpSp>
          <p:nvGrpSpPr>
            <p:cNvPr id="245" name="Group 244"/>
            <p:cNvGrpSpPr/>
            <p:nvPr/>
          </p:nvGrpSpPr>
          <p:grpSpPr>
            <a:xfrm>
              <a:off x="7175129" y="1332018"/>
              <a:ext cx="374400" cy="982134"/>
              <a:chOff x="587671" y="2548983"/>
              <a:chExt cx="374400" cy="982134"/>
            </a:xfrm>
          </p:grpSpPr>
          <p:grpSp>
            <p:nvGrpSpPr>
              <p:cNvPr id="246" name="Group 245"/>
              <p:cNvGrpSpPr/>
              <p:nvPr/>
            </p:nvGrpSpPr>
            <p:grpSpPr>
              <a:xfrm>
                <a:off x="587671" y="2548983"/>
                <a:ext cx="274320" cy="982134"/>
                <a:chOff x="2692399" y="2184397"/>
                <a:chExt cx="274320" cy="982134"/>
              </a:xfrm>
            </p:grpSpPr>
            <p:sp>
              <p:nvSpPr>
                <p:cNvPr id="250" name="Oval 249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51" name="Rectangle 250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pic>
            <p:nvPicPr>
              <p:cNvPr id="247" name="Picture 246"/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762590" y="2650430"/>
                <a:ext cx="199481" cy="199481"/>
              </a:xfrm>
              <a:prstGeom prst="rect">
                <a:avLst/>
              </a:prstGeom>
            </p:spPr>
          </p:pic>
          <p:sp>
            <p:nvSpPr>
              <p:cNvPr id="248" name="Rounded Rectangle 247"/>
              <p:cNvSpPr/>
              <p:nvPr/>
            </p:nvSpPr>
            <p:spPr bwMode="auto">
              <a:xfrm>
                <a:off x="741028" y="2633271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49" name="Rounded Rectangle 248"/>
              <p:cNvSpPr/>
              <p:nvPr/>
            </p:nvSpPr>
            <p:spPr bwMode="auto">
              <a:xfrm>
                <a:off x="618909" y="2633271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300" name="TextBox 299"/>
            <p:cNvSpPr txBox="1"/>
            <p:nvPr/>
          </p:nvSpPr>
          <p:spPr>
            <a:xfrm>
              <a:off x="7105323" y="1815606"/>
              <a:ext cx="440075" cy="34624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50000"/>
                    </a:schemeClr>
                  </a:solidFill>
                </a:rPr>
                <a:t>0.3</a:t>
              </a:r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7369647" y="3323863"/>
            <a:ext cx="586767" cy="1309512"/>
            <a:chOff x="5527235" y="2492898"/>
            <a:chExt cx="440075" cy="982134"/>
          </a:xfrm>
        </p:grpSpPr>
        <p:grpSp>
          <p:nvGrpSpPr>
            <p:cNvPr id="73" name="Group 72"/>
            <p:cNvGrpSpPr/>
            <p:nvPr/>
          </p:nvGrpSpPr>
          <p:grpSpPr>
            <a:xfrm>
              <a:off x="5600427" y="2492898"/>
              <a:ext cx="274320" cy="982134"/>
              <a:chOff x="2368178" y="2124654"/>
              <a:chExt cx="274320" cy="982134"/>
            </a:xfrm>
          </p:grpSpPr>
          <p:grpSp>
            <p:nvGrpSpPr>
              <p:cNvPr id="55" name="Group 54"/>
              <p:cNvGrpSpPr/>
              <p:nvPr/>
            </p:nvGrpSpPr>
            <p:grpSpPr>
              <a:xfrm>
                <a:off x="2368178" y="2124654"/>
                <a:ext cx="274320" cy="982134"/>
                <a:chOff x="2692399" y="2184397"/>
                <a:chExt cx="274320" cy="982134"/>
              </a:xfrm>
            </p:grpSpPr>
            <p:sp>
              <p:nvSpPr>
                <p:cNvPr id="56" name="Oval 55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57" name="Rectangle 56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61" name="Group 60"/>
              <p:cNvGrpSpPr/>
              <p:nvPr/>
            </p:nvGrpSpPr>
            <p:grpSpPr>
              <a:xfrm>
                <a:off x="2368178" y="2240639"/>
                <a:ext cx="274320" cy="113533"/>
                <a:chOff x="1237102" y="1657048"/>
                <a:chExt cx="1598445" cy="433900"/>
              </a:xfrm>
            </p:grpSpPr>
            <p:grpSp>
              <p:nvGrpSpPr>
                <p:cNvPr id="62" name="Group 61"/>
                <p:cNvGrpSpPr/>
                <p:nvPr/>
              </p:nvGrpSpPr>
              <p:grpSpPr>
                <a:xfrm>
                  <a:off x="1517980" y="1688757"/>
                  <a:ext cx="1070783" cy="402191"/>
                  <a:chOff x="1517980" y="1688757"/>
                  <a:chExt cx="1070783" cy="402191"/>
                </a:xfrm>
              </p:grpSpPr>
              <p:sp>
                <p:nvSpPr>
                  <p:cNvPr id="67" name="Oval 66"/>
                  <p:cNvSpPr/>
                  <p:nvPr/>
                </p:nvSpPr>
                <p:spPr bwMode="auto">
                  <a:xfrm>
                    <a:off x="1577545" y="1688757"/>
                    <a:ext cx="955589" cy="39475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1867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68" name="Rectangle 67"/>
                  <p:cNvSpPr/>
                  <p:nvPr/>
                </p:nvSpPr>
                <p:spPr bwMode="auto">
                  <a:xfrm>
                    <a:off x="2399539" y="1688757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1867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69" name="Rectangle 68"/>
                  <p:cNvSpPr/>
                  <p:nvPr/>
                </p:nvSpPr>
                <p:spPr bwMode="auto">
                  <a:xfrm>
                    <a:off x="1517980" y="1696198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1867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cxnSp>
                <p:nvCxnSpPr>
                  <p:cNvPr id="70" name="Straight Connector 69"/>
                  <p:cNvCxnSpPr/>
                  <p:nvPr/>
                </p:nvCxnSpPr>
                <p:spPr bwMode="auto">
                  <a:xfrm>
                    <a:off x="1820562" y="182056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71" name="Straight Connector 70"/>
                  <p:cNvCxnSpPr/>
                  <p:nvPr/>
                </p:nvCxnSpPr>
                <p:spPr bwMode="auto">
                  <a:xfrm>
                    <a:off x="1820562" y="188613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72" name="Straight Connector 71"/>
                  <p:cNvCxnSpPr/>
                  <p:nvPr/>
                </p:nvCxnSpPr>
                <p:spPr bwMode="auto">
                  <a:xfrm>
                    <a:off x="1820562" y="1956487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cxnSp>
              <p:nvCxnSpPr>
                <p:cNvPr id="63" name="Straight Connector 62"/>
                <p:cNvCxnSpPr/>
                <p:nvPr/>
              </p:nvCxnSpPr>
              <p:spPr bwMode="auto">
                <a:xfrm flipV="1">
                  <a:off x="2327280" y="1688757"/>
                  <a:ext cx="508267" cy="65902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64" name="Straight Connector 63"/>
                <p:cNvCxnSpPr/>
                <p:nvPr/>
              </p:nvCxnSpPr>
              <p:spPr bwMode="auto">
                <a:xfrm flipV="1">
                  <a:off x="2347874" y="1750301"/>
                  <a:ext cx="487673" cy="27353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65" name="Straight Connector 64"/>
                <p:cNvCxnSpPr/>
                <p:nvPr/>
              </p:nvCxnSpPr>
              <p:spPr bwMode="auto">
                <a:xfrm flipH="1" flipV="1">
                  <a:off x="1237102" y="1657048"/>
                  <a:ext cx="524826" cy="9325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66" name="Straight Connector 65"/>
                <p:cNvCxnSpPr/>
                <p:nvPr/>
              </p:nvCxnSpPr>
              <p:spPr bwMode="auto">
                <a:xfrm flipH="1" flipV="1">
                  <a:off x="1237102" y="1750301"/>
                  <a:ext cx="533063" cy="26917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</p:grpSp>
        <p:sp>
          <p:nvSpPr>
            <p:cNvPr id="301" name="TextBox 300"/>
            <p:cNvSpPr txBox="1"/>
            <p:nvPr/>
          </p:nvSpPr>
          <p:spPr>
            <a:xfrm>
              <a:off x="5527235" y="2966933"/>
              <a:ext cx="440075" cy="34624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50000"/>
                    </a:schemeClr>
                  </a:solidFill>
                </a:rPr>
                <a:t>0.7</a:t>
              </a: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7034221" y="1833464"/>
            <a:ext cx="586767" cy="1368312"/>
            <a:chOff x="5275665" y="1375098"/>
            <a:chExt cx="440075" cy="1026234"/>
          </a:xfrm>
        </p:grpSpPr>
        <p:grpSp>
          <p:nvGrpSpPr>
            <p:cNvPr id="252" name="Group 251"/>
            <p:cNvGrpSpPr/>
            <p:nvPr/>
          </p:nvGrpSpPr>
          <p:grpSpPr>
            <a:xfrm>
              <a:off x="5305142" y="1375098"/>
              <a:ext cx="353568" cy="1026234"/>
              <a:chOff x="1414123" y="1571676"/>
              <a:chExt cx="353568" cy="1026234"/>
            </a:xfrm>
          </p:grpSpPr>
          <p:grpSp>
            <p:nvGrpSpPr>
              <p:cNvPr id="253" name="Group 252"/>
              <p:cNvGrpSpPr/>
              <p:nvPr/>
            </p:nvGrpSpPr>
            <p:grpSpPr>
              <a:xfrm>
                <a:off x="1446433" y="1615776"/>
                <a:ext cx="274320" cy="982134"/>
                <a:chOff x="2692399" y="2184397"/>
                <a:chExt cx="274320" cy="982134"/>
              </a:xfrm>
            </p:grpSpPr>
            <p:sp>
              <p:nvSpPr>
                <p:cNvPr id="258" name="Oval 257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59" name="Rectangle 258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254" name="Teardrop 253"/>
              <p:cNvSpPr/>
              <p:nvPr/>
            </p:nvSpPr>
            <p:spPr bwMode="auto">
              <a:xfrm>
                <a:off x="1414123" y="1571676"/>
                <a:ext cx="175524" cy="127198"/>
              </a:xfrm>
              <a:prstGeom prst="teardrop">
                <a:avLst>
                  <a:gd name="adj" fmla="val 89157"/>
                </a:avLst>
              </a:prstGeom>
              <a:solidFill>
                <a:schemeClr val="accent5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55" name="Teardrop 254"/>
              <p:cNvSpPr/>
              <p:nvPr/>
            </p:nvSpPr>
            <p:spPr bwMode="auto">
              <a:xfrm rot="16200000">
                <a:off x="1601742" y="1532925"/>
                <a:ext cx="127198" cy="204700"/>
              </a:xfrm>
              <a:prstGeom prst="teardrop">
                <a:avLst>
                  <a:gd name="adj" fmla="val 89157"/>
                </a:avLst>
              </a:prstGeom>
              <a:solidFill>
                <a:schemeClr val="accent5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56" name="Rounded Rectangle 255"/>
              <p:cNvSpPr/>
              <p:nvPr/>
            </p:nvSpPr>
            <p:spPr bwMode="auto">
              <a:xfrm>
                <a:off x="1597000" y="1703314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57" name="Rounded Rectangle 256"/>
              <p:cNvSpPr/>
              <p:nvPr/>
            </p:nvSpPr>
            <p:spPr bwMode="auto">
              <a:xfrm>
                <a:off x="1474881" y="1703314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305" name="TextBox 304"/>
            <p:cNvSpPr txBox="1"/>
            <p:nvPr/>
          </p:nvSpPr>
          <p:spPr>
            <a:xfrm>
              <a:off x="5275665" y="1920693"/>
              <a:ext cx="440075" cy="34624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50000"/>
                    </a:schemeClr>
                  </a:solidFill>
                </a:rPr>
                <a:t>0.6</a:t>
              </a: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8820639" y="2159939"/>
            <a:ext cx="612155" cy="1309512"/>
            <a:chOff x="6615479" y="1619954"/>
            <a:chExt cx="459116" cy="982134"/>
          </a:xfrm>
        </p:grpSpPr>
        <p:grpSp>
          <p:nvGrpSpPr>
            <p:cNvPr id="309" name="Group 308"/>
            <p:cNvGrpSpPr/>
            <p:nvPr/>
          </p:nvGrpSpPr>
          <p:grpSpPr>
            <a:xfrm>
              <a:off x="6695345" y="1619954"/>
              <a:ext cx="274320" cy="982134"/>
              <a:chOff x="2692399" y="2184397"/>
              <a:chExt cx="274320" cy="982134"/>
            </a:xfrm>
          </p:grpSpPr>
          <p:sp>
            <p:nvSpPr>
              <p:cNvPr id="310" name="Oval 309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311" name="Rectangle 310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grpSp>
          <p:nvGrpSpPr>
            <p:cNvPr id="312" name="Group 311"/>
            <p:cNvGrpSpPr/>
            <p:nvPr/>
          </p:nvGrpSpPr>
          <p:grpSpPr>
            <a:xfrm>
              <a:off x="6743548" y="1744236"/>
              <a:ext cx="183764" cy="105236"/>
              <a:chOff x="1517980" y="1688757"/>
              <a:chExt cx="1070783" cy="402191"/>
            </a:xfrm>
          </p:grpSpPr>
          <p:sp>
            <p:nvSpPr>
              <p:cNvPr id="313" name="Oval 312"/>
              <p:cNvSpPr/>
              <p:nvPr/>
            </p:nvSpPr>
            <p:spPr bwMode="auto">
              <a:xfrm>
                <a:off x="1577545" y="1688757"/>
                <a:ext cx="955589" cy="39475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314" name="Rectangle 313"/>
              <p:cNvSpPr/>
              <p:nvPr/>
            </p:nvSpPr>
            <p:spPr bwMode="auto">
              <a:xfrm>
                <a:off x="2399539" y="1688757"/>
                <a:ext cx="189224" cy="394750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315" name="Rectangle 314"/>
              <p:cNvSpPr/>
              <p:nvPr/>
            </p:nvSpPr>
            <p:spPr bwMode="auto">
              <a:xfrm>
                <a:off x="1517980" y="1696198"/>
                <a:ext cx="189224" cy="394750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cxnSp>
            <p:nvCxnSpPr>
              <p:cNvPr id="316" name="Straight Connector 315"/>
              <p:cNvCxnSpPr/>
              <p:nvPr/>
            </p:nvCxnSpPr>
            <p:spPr bwMode="auto">
              <a:xfrm>
                <a:off x="1820562" y="1820562"/>
                <a:ext cx="448962" cy="0"/>
              </a:xfrm>
              <a:prstGeom prst="line">
                <a:avLst/>
              </a:prstGeom>
              <a:solidFill>
                <a:schemeClr val="accent1"/>
              </a:solidFill>
              <a:ln w="6350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17" name="Straight Connector 316"/>
              <p:cNvCxnSpPr/>
              <p:nvPr/>
            </p:nvCxnSpPr>
            <p:spPr bwMode="auto">
              <a:xfrm>
                <a:off x="1820562" y="1886132"/>
                <a:ext cx="448962" cy="0"/>
              </a:xfrm>
              <a:prstGeom prst="line">
                <a:avLst/>
              </a:prstGeom>
              <a:solidFill>
                <a:schemeClr val="accent1"/>
              </a:solidFill>
              <a:ln w="6350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18" name="Straight Connector 317"/>
              <p:cNvCxnSpPr/>
              <p:nvPr/>
            </p:nvCxnSpPr>
            <p:spPr bwMode="auto">
              <a:xfrm>
                <a:off x="1820562" y="1956487"/>
                <a:ext cx="448962" cy="0"/>
              </a:xfrm>
              <a:prstGeom prst="line">
                <a:avLst/>
              </a:prstGeom>
              <a:solidFill>
                <a:schemeClr val="accent1"/>
              </a:solidFill>
              <a:ln w="6350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cxnSp>
          <p:nvCxnSpPr>
            <p:cNvPr id="319" name="Straight Connector 318"/>
            <p:cNvCxnSpPr/>
            <p:nvPr/>
          </p:nvCxnSpPr>
          <p:spPr bwMode="auto">
            <a:xfrm flipV="1">
              <a:off x="6882438" y="1744236"/>
              <a:ext cx="87227" cy="17244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pic>
          <p:nvPicPr>
            <p:cNvPr id="320" name="Picture 319"/>
            <p:cNvPicPr>
              <a:picLocks noChangeAspect="1"/>
            </p:cNvPicPr>
            <p:nvPr/>
          </p:nvPicPr>
          <p:blipFill>
            <a:blip r:embed="rId3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6875114" y="1719928"/>
              <a:ext cx="199481" cy="199481"/>
            </a:xfrm>
            <a:prstGeom prst="rect">
              <a:avLst/>
            </a:prstGeom>
          </p:spPr>
        </p:pic>
        <p:cxnSp>
          <p:nvCxnSpPr>
            <p:cNvPr id="321" name="Straight Connector 320"/>
            <p:cNvCxnSpPr/>
            <p:nvPr/>
          </p:nvCxnSpPr>
          <p:spPr bwMode="auto">
            <a:xfrm flipV="1">
              <a:off x="6885972" y="1760339"/>
              <a:ext cx="83693" cy="71572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22" name="Straight Connector 321"/>
            <p:cNvCxnSpPr/>
            <p:nvPr/>
          </p:nvCxnSpPr>
          <p:spPr bwMode="auto">
            <a:xfrm flipH="1" flipV="1">
              <a:off x="6695345" y="1735939"/>
              <a:ext cx="90069" cy="24401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23" name="Straight Connector 322"/>
            <p:cNvCxnSpPr/>
            <p:nvPr/>
          </p:nvCxnSpPr>
          <p:spPr bwMode="auto">
            <a:xfrm flipH="1" flipV="1">
              <a:off x="6695345" y="1760339"/>
              <a:ext cx="91483" cy="70431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08" name="TextBox 307"/>
            <p:cNvSpPr txBox="1"/>
            <p:nvPr/>
          </p:nvSpPr>
          <p:spPr>
            <a:xfrm>
              <a:off x="6615479" y="2126717"/>
              <a:ext cx="440075" cy="34624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50000"/>
                    </a:schemeClr>
                  </a:solidFill>
                </a:rPr>
                <a:t>0.9</a:t>
              </a:r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8164768" y="3052717"/>
            <a:ext cx="572593" cy="1309512"/>
            <a:chOff x="6123576" y="2289538"/>
            <a:chExt cx="429445" cy="982134"/>
          </a:xfrm>
        </p:grpSpPr>
        <p:grpSp>
          <p:nvGrpSpPr>
            <p:cNvPr id="37" name="Group 36"/>
            <p:cNvGrpSpPr/>
            <p:nvPr/>
          </p:nvGrpSpPr>
          <p:grpSpPr>
            <a:xfrm>
              <a:off x="6187190" y="2289538"/>
              <a:ext cx="274320" cy="982134"/>
              <a:chOff x="2692399" y="2184397"/>
              <a:chExt cx="274320" cy="982134"/>
            </a:xfrm>
            <a:solidFill>
              <a:schemeClr val="accent4"/>
            </a:solidFill>
          </p:grpSpPr>
          <p:sp>
            <p:nvSpPr>
              <p:cNvPr id="38" name="Oval 37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39" name="Rectangle 38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grpFill/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236" name="Lightning Bolt 235"/>
            <p:cNvSpPr/>
            <p:nvPr/>
          </p:nvSpPr>
          <p:spPr bwMode="auto">
            <a:xfrm>
              <a:off x="6297928" y="2322183"/>
              <a:ext cx="57556" cy="81810"/>
            </a:xfrm>
            <a:prstGeom prst="lightningBolt">
              <a:avLst/>
            </a:prstGeom>
            <a:solidFill>
              <a:schemeClr val="accent3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303" name="TextBox 302"/>
            <p:cNvSpPr txBox="1"/>
            <p:nvPr/>
          </p:nvSpPr>
          <p:spPr>
            <a:xfrm>
              <a:off x="6123576" y="2790693"/>
              <a:ext cx="429445" cy="34624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50000"/>
                    </a:schemeClr>
                  </a:solidFill>
                </a:rPr>
                <a:t>0.1</a:t>
              </a:r>
            </a:p>
          </p:txBody>
        </p:sp>
        <p:sp>
          <p:nvSpPr>
            <p:cNvPr id="327" name="Oval 326"/>
            <p:cNvSpPr/>
            <p:nvPr/>
          </p:nvSpPr>
          <p:spPr bwMode="auto">
            <a:xfrm>
              <a:off x="6341991" y="2385857"/>
              <a:ext cx="91440" cy="91440"/>
            </a:xfrm>
            <a:prstGeom prst="ellipse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328" name="Oval 327"/>
            <p:cNvSpPr/>
            <p:nvPr/>
          </p:nvSpPr>
          <p:spPr bwMode="auto">
            <a:xfrm>
              <a:off x="6224679" y="2385857"/>
              <a:ext cx="91440" cy="91440"/>
            </a:xfrm>
            <a:prstGeom prst="ellipse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673058" y="3398644"/>
            <a:ext cx="586767" cy="1309512"/>
            <a:chOff x="504793" y="2548983"/>
            <a:chExt cx="440075" cy="982134"/>
          </a:xfrm>
        </p:grpSpPr>
        <p:grpSp>
          <p:nvGrpSpPr>
            <p:cNvPr id="237" name="Group 236"/>
            <p:cNvGrpSpPr/>
            <p:nvPr/>
          </p:nvGrpSpPr>
          <p:grpSpPr>
            <a:xfrm>
              <a:off x="504793" y="2548983"/>
              <a:ext cx="440075" cy="982134"/>
              <a:chOff x="504793" y="2548983"/>
              <a:chExt cx="440075" cy="982134"/>
            </a:xfrm>
          </p:grpSpPr>
          <p:grpSp>
            <p:nvGrpSpPr>
              <p:cNvPr id="22" name="Group 21"/>
              <p:cNvGrpSpPr/>
              <p:nvPr/>
            </p:nvGrpSpPr>
            <p:grpSpPr>
              <a:xfrm>
                <a:off x="587671" y="2548983"/>
                <a:ext cx="274320" cy="982134"/>
                <a:chOff x="2692399" y="2184397"/>
                <a:chExt cx="274320" cy="982134"/>
              </a:xfrm>
            </p:grpSpPr>
            <p:sp>
              <p:nvSpPr>
                <p:cNvPr id="23" name="Oval 22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4" name="Rectangle 23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289" name="TextBox 288"/>
              <p:cNvSpPr txBox="1"/>
              <p:nvPr/>
            </p:nvSpPr>
            <p:spPr>
              <a:xfrm>
                <a:off x="504793" y="3025115"/>
                <a:ext cx="440075" cy="346249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accent6">
                        <a:lumMod val="50000"/>
                      </a:schemeClr>
                    </a:solidFill>
                  </a:rPr>
                  <a:t>0.8</a:t>
                </a:r>
              </a:p>
            </p:txBody>
          </p:sp>
        </p:grpSp>
        <p:pic>
          <p:nvPicPr>
            <p:cNvPr id="205" name="Picture 204"/>
            <p:cNvPicPr>
              <a:picLocks noChangeAspect="1"/>
            </p:cNvPicPr>
            <p:nvPr/>
          </p:nvPicPr>
          <p:blipFill>
            <a:blip r:embed="rId4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flipH="1">
              <a:off x="559622" y="2646386"/>
              <a:ext cx="311724" cy="140065"/>
            </a:xfrm>
            <a:prstGeom prst="rect">
              <a:avLst/>
            </a:prstGeom>
          </p:spPr>
        </p:pic>
      </p:grpSp>
      <p:grpSp>
        <p:nvGrpSpPr>
          <p:cNvPr id="51" name="Group 50"/>
          <p:cNvGrpSpPr/>
          <p:nvPr/>
        </p:nvGrpSpPr>
        <p:grpSpPr>
          <a:xfrm>
            <a:off x="1395711" y="2749884"/>
            <a:ext cx="606810" cy="1484139"/>
            <a:chOff x="1046783" y="2062413"/>
            <a:chExt cx="455108" cy="1113104"/>
          </a:xfrm>
        </p:grpSpPr>
        <p:grpSp>
          <p:nvGrpSpPr>
            <p:cNvPr id="33" name="Group 32"/>
            <p:cNvGrpSpPr/>
            <p:nvPr/>
          </p:nvGrpSpPr>
          <p:grpSpPr>
            <a:xfrm>
              <a:off x="1072446" y="2193383"/>
              <a:ext cx="429445" cy="982134"/>
              <a:chOff x="1072446" y="2193383"/>
              <a:chExt cx="429445" cy="982134"/>
            </a:xfrm>
          </p:grpSpPr>
          <p:grpSp>
            <p:nvGrpSpPr>
              <p:cNvPr id="16" name="Group 15"/>
              <p:cNvGrpSpPr/>
              <p:nvPr/>
            </p:nvGrpSpPr>
            <p:grpSpPr>
              <a:xfrm>
                <a:off x="1152243" y="2193383"/>
                <a:ext cx="274320" cy="982134"/>
                <a:chOff x="2692399" y="2184397"/>
                <a:chExt cx="274320" cy="982134"/>
              </a:xfrm>
            </p:grpSpPr>
            <p:sp>
              <p:nvSpPr>
                <p:cNvPr id="17" name="Oval 16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18" name="Rectangle 17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290" name="TextBox 289"/>
              <p:cNvSpPr txBox="1"/>
              <p:nvPr/>
            </p:nvSpPr>
            <p:spPr>
              <a:xfrm>
                <a:off x="1072446" y="2673073"/>
                <a:ext cx="429445" cy="346249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accent6">
                        <a:lumMod val="50000"/>
                      </a:schemeClr>
                    </a:solidFill>
                  </a:rPr>
                  <a:t>0.2</a:t>
                </a:r>
              </a:p>
            </p:txBody>
          </p:sp>
        </p:grpSp>
        <p:pic>
          <p:nvPicPr>
            <p:cNvPr id="50" name="Picture 49"/>
            <p:cNvPicPr>
              <a:picLocks noChangeAspect="1"/>
            </p:cNvPicPr>
            <p:nvPr/>
          </p:nvPicPr>
          <p:blipFill>
            <a:blip r:embed="rId5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-40000" contras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046783" y="2062413"/>
              <a:ext cx="393016" cy="309936"/>
            </a:xfrm>
            <a:prstGeom prst="rect">
              <a:avLst/>
            </a:prstGeom>
          </p:spPr>
        </p:pic>
      </p:grpSp>
      <p:grpSp>
        <p:nvGrpSpPr>
          <p:cNvPr id="59" name="Group 58"/>
          <p:cNvGrpSpPr/>
          <p:nvPr/>
        </p:nvGrpSpPr>
        <p:grpSpPr>
          <a:xfrm>
            <a:off x="9288696" y="3461267"/>
            <a:ext cx="613177" cy="1399714"/>
            <a:chOff x="6966521" y="2595951"/>
            <a:chExt cx="459883" cy="1049786"/>
          </a:xfrm>
        </p:grpSpPr>
        <p:grpSp>
          <p:nvGrpSpPr>
            <p:cNvPr id="30" name="Group 29"/>
            <p:cNvGrpSpPr/>
            <p:nvPr/>
          </p:nvGrpSpPr>
          <p:grpSpPr>
            <a:xfrm>
              <a:off x="6986329" y="2663603"/>
              <a:ext cx="440075" cy="982134"/>
              <a:chOff x="6986329" y="2663603"/>
              <a:chExt cx="440075" cy="982134"/>
            </a:xfrm>
          </p:grpSpPr>
          <p:grpSp>
            <p:nvGrpSpPr>
              <p:cNvPr id="189" name="Group 188"/>
              <p:cNvGrpSpPr/>
              <p:nvPr/>
            </p:nvGrpSpPr>
            <p:grpSpPr>
              <a:xfrm>
                <a:off x="7070554" y="2663603"/>
                <a:ext cx="274320" cy="982134"/>
                <a:chOff x="2692399" y="2184397"/>
                <a:chExt cx="274320" cy="982134"/>
              </a:xfrm>
              <a:solidFill>
                <a:schemeClr val="accent4"/>
              </a:solidFill>
            </p:grpSpPr>
            <p:sp>
              <p:nvSpPr>
                <p:cNvPr id="190" name="Oval 189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grpFill/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191" name="Rectangle 190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grpFill/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302" name="TextBox 301"/>
              <p:cNvSpPr txBox="1"/>
              <p:nvPr/>
            </p:nvSpPr>
            <p:spPr>
              <a:xfrm>
                <a:off x="6986329" y="3160744"/>
                <a:ext cx="440075" cy="346249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>
                    <a:solidFill>
                      <a:schemeClr val="accent6">
                        <a:lumMod val="50000"/>
                      </a:schemeClr>
                    </a:solidFill>
                  </a:rPr>
                  <a:t>0.2</a:t>
                </a:r>
                <a:endParaRPr lang="en-US" sz="2400" dirty="0">
                  <a:solidFill>
                    <a:schemeClr val="accent6">
                      <a:lumMod val="50000"/>
                    </a:schemeClr>
                  </a:solidFill>
                </a:endParaRPr>
              </a:p>
            </p:txBody>
          </p:sp>
        </p:grpSp>
        <p:pic>
          <p:nvPicPr>
            <p:cNvPr id="58" name="Picture 57"/>
            <p:cNvPicPr>
              <a:picLocks noChangeAspect="1"/>
            </p:cNvPicPr>
            <p:nvPr/>
          </p:nvPicPr>
          <p:blipFill>
            <a:blip r:embed="rId7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6966521" y="2595951"/>
              <a:ext cx="425507" cy="356238"/>
            </a:xfrm>
            <a:prstGeom prst="rect">
              <a:avLst/>
            </a:prstGeom>
          </p:spPr>
        </p:pic>
      </p:grpSp>
      <p:grpSp>
        <p:nvGrpSpPr>
          <p:cNvPr id="60" name="Group 59"/>
          <p:cNvGrpSpPr/>
          <p:nvPr/>
        </p:nvGrpSpPr>
        <p:grpSpPr>
          <a:xfrm>
            <a:off x="8657961" y="4274416"/>
            <a:ext cx="586767" cy="1309512"/>
            <a:chOff x="6493470" y="3205812"/>
            <a:chExt cx="440075" cy="982134"/>
          </a:xfrm>
        </p:grpSpPr>
        <p:grpSp>
          <p:nvGrpSpPr>
            <p:cNvPr id="35" name="Group 34"/>
            <p:cNvGrpSpPr/>
            <p:nvPr/>
          </p:nvGrpSpPr>
          <p:grpSpPr>
            <a:xfrm>
              <a:off x="6493470" y="3205812"/>
              <a:ext cx="440075" cy="982134"/>
              <a:chOff x="6493470" y="3205812"/>
              <a:chExt cx="440075" cy="982134"/>
            </a:xfrm>
          </p:grpSpPr>
          <p:grpSp>
            <p:nvGrpSpPr>
              <p:cNvPr id="40" name="Group 39"/>
              <p:cNvGrpSpPr/>
              <p:nvPr/>
            </p:nvGrpSpPr>
            <p:grpSpPr>
              <a:xfrm>
                <a:off x="6552961" y="3205812"/>
                <a:ext cx="274320" cy="982134"/>
                <a:chOff x="2692399" y="2184397"/>
                <a:chExt cx="274320" cy="982134"/>
              </a:xfrm>
              <a:solidFill>
                <a:schemeClr val="accent4"/>
              </a:solidFill>
            </p:grpSpPr>
            <p:sp>
              <p:nvSpPr>
                <p:cNvPr id="41" name="Oval 40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grpFill/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42" name="Rectangle 41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grpFill/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299" name="TextBox 298"/>
              <p:cNvSpPr txBox="1"/>
              <p:nvPr/>
            </p:nvSpPr>
            <p:spPr>
              <a:xfrm>
                <a:off x="6493470" y="3670227"/>
                <a:ext cx="440075" cy="346249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accent6">
                        <a:lumMod val="50000"/>
                      </a:schemeClr>
                    </a:solidFill>
                  </a:rPr>
                  <a:t>0.2</a:t>
                </a:r>
              </a:p>
            </p:txBody>
          </p:sp>
        </p:grpSp>
        <p:pic>
          <p:nvPicPr>
            <p:cNvPr id="211" name="Picture 210"/>
            <p:cNvPicPr>
              <a:picLocks noChangeAspect="1"/>
            </p:cNvPicPr>
            <p:nvPr/>
          </p:nvPicPr>
          <p:blipFill>
            <a:blip r:embed="rId4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flipH="1">
              <a:off x="6534259" y="3315536"/>
              <a:ext cx="311724" cy="140065"/>
            </a:xfrm>
            <a:prstGeom prst="rect">
              <a:avLst/>
            </a:prstGeom>
          </p:spPr>
        </p:pic>
        <p:sp>
          <p:nvSpPr>
            <p:cNvPr id="212" name="Rounded Rectangle 211"/>
            <p:cNvSpPr/>
            <p:nvPr/>
          </p:nvSpPr>
          <p:spPr bwMode="auto">
            <a:xfrm>
              <a:off x="6698589" y="3241160"/>
              <a:ext cx="98700" cy="61674"/>
            </a:xfrm>
            <a:prstGeom prst="roundRect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213" name="Rounded Rectangle 212"/>
            <p:cNvSpPr/>
            <p:nvPr/>
          </p:nvSpPr>
          <p:spPr bwMode="auto">
            <a:xfrm>
              <a:off x="6576470" y="3241160"/>
              <a:ext cx="98700" cy="61674"/>
            </a:xfrm>
            <a:prstGeom prst="roundRect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346" name="Group 345"/>
          <p:cNvGrpSpPr/>
          <p:nvPr/>
        </p:nvGrpSpPr>
        <p:grpSpPr>
          <a:xfrm>
            <a:off x="3258121" y="1395022"/>
            <a:ext cx="642079" cy="1309512"/>
            <a:chOff x="2443590" y="1046266"/>
            <a:chExt cx="481559" cy="982134"/>
          </a:xfrm>
        </p:grpSpPr>
        <p:grpSp>
          <p:nvGrpSpPr>
            <p:cNvPr id="230" name="Group 229"/>
            <p:cNvGrpSpPr/>
            <p:nvPr/>
          </p:nvGrpSpPr>
          <p:grpSpPr>
            <a:xfrm>
              <a:off x="2443590" y="1046266"/>
              <a:ext cx="440075" cy="982134"/>
              <a:chOff x="2443590" y="1046266"/>
              <a:chExt cx="440075" cy="982134"/>
            </a:xfrm>
          </p:grpSpPr>
          <p:grpSp>
            <p:nvGrpSpPr>
              <p:cNvPr id="10" name="Group 9"/>
              <p:cNvGrpSpPr/>
              <p:nvPr/>
            </p:nvGrpSpPr>
            <p:grpSpPr>
              <a:xfrm>
                <a:off x="2538850" y="1046266"/>
                <a:ext cx="274320" cy="982134"/>
                <a:chOff x="2692399" y="2184397"/>
                <a:chExt cx="274320" cy="982134"/>
              </a:xfrm>
            </p:grpSpPr>
            <p:sp>
              <p:nvSpPr>
                <p:cNvPr id="11" name="Oval 10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12" name="Rectangle 11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294" name="TextBox 293"/>
              <p:cNvSpPr txBox="1"/>
              <p:nvPr/>
            </p:nvSpPr>
            <p:spPr>
              <a:xfrm>
                <a:off x="2443590" y="1527056"/>
                <a:ext cx="440075" cy="346249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accent6">
                        <a:lumMod val="50000"/>
                      </a:schemeClr>
                    </a:solidFill>
                  </a:rPr>
                  <a:t>0.2</a:t>
                </a:r>
              </a:p>
            </p:txBody>
          </p:sp>
        </p:grpSp>
        <p:pic>
          <p:nvPicPr>
            <p:cNvPr id="345" name="Picture 344"/>
            <p:cNvPicPr>
              <a:picLocks noChangeAspect="1"/>
            </p:cNvPicPr>
            <p:nvPr/>
          </p:nvPicPr>
          <p:blipFill>
            <a:blip r:embed="rId3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2725668" y="1134639"/>
              <a:ext cx="199481" cy="199481"/>
            </a:xfrm>
            <a:prstGeom prst="rect">
              <a:avLst/>
            </a:prstGeom>
          </p:spPr>
        </p:pic>
      </p:grpSp>
      <p:grpSp>
        <p:nvGrpSpPr>
          <p:cNvPr id="26" name="Group 25"/>
          <p:cNvGrpSpPr/>
          <p:nvPr/>
        </p:nvGrpSpPr>
        <p:grpSpPr>
          <a:xfrm>
            <a:off x="2314543" y="3118189"/>
            <a:ext cx="589960" cy="1472072"/>
            <a:chOff x="1735907" y="2338642"/>
            <a:chExt cx="442470" cy="1104054"/>
          </a:xfrm>
        </p:grpSpPr>
        <p:grpSp>
          <p:nvGrpSpPr>
            <p:cNvPr id="235" name="Group 234"/>
            <p:cNvGrpSpPr/>
            <p:nvPr/>
          </p:nvGrpSpPr>
          <p:grpSpPr>
            <a:xfrm>
              <a:off x="1735907" y="2460562"/>
              <a:ext cx="440075" cy="982134"/>
              <a:chOff x="1735907" y="2460562"/>
              <a:chExt cx="440075" cy="982134"/>
            </a:xfrm>
          </p:grpSpPr>
          <p:grpSp>
            <p:nvGrpSpPr>
              <p:cNvPr id="273" name="Group 272"/>
              <p:cNvGrpSpPr/>
              <p:nvPr/>
            </p:nvGrpSpPr>
            <p:grpSpPr>
              <a:xfrm>
                <a:off x="1826164" y="2460562"/>
                <a:ext cx="274320" cy="982134"/>
                <a:chOff x="2368178" y="2124654"/>
                <a:chExt cx="274320" cy="982134"/>
              </a:xfrm>
            </p:grpSpPr>
            <p:grpSp>
              <p:nvGrpSpPr>
                <p:cNvPr id="274" name="Group 273"/>
                <p:cNvGrpSpPr/>
                <p:nvPr/>
              </p:nvGrpSpPr>
              <p:grpSpPr>
                <a:xfrm>
                  <a:off x="2368178" y="2124654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287" name="Oval 286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1867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88" name="Rectangle 287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1867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grpSp>
              <p:nvGrpSpPr>
                <p:cNvPr id="275" name="Group 274"/>
                <p:cNvGrpSpPr/>
                <p:nvPr/>
              </p:nvGrpSpPr>
              <p:grpSpPr>
                <a:xfrm>
                  <a:off x="2368178" y="2240639"/>
                  <a:ext cx="274320" cy="113533"/>
                  <a:chOff x="1237102" y="1657048"/>
                  <a:chExt cx="1598445" cy="433900"/>
                </a:xfrm>
              </p:grpSpPr>
              <p:grpSp>
                <p:nvGrpSpPr>
                  <p:cNvPr id="276" name="Group 275"/>
                  <p:cNvGrpSpPr/>
                  <p:nvPr/>
                </p:nvGrpSpPr>
                <p:grpSpPr>
                  <a:xfrm>
                    <a:off x="1517980" y="1688757"/>
                    <a:ext cx="1070783" cy="402191"/>
                    <a:chOff x="1517980" y="1688757"/>
                    <a:chExt cx="1070783" cy="402191"/>
                  </a:xfrm>
                </p:grpSpPr>
                <p:sp>
                  <p:nvSpPr>
                    <p:cNvPr id="281" name="Oval 280"/>
                    <p:cNvSpPr/>
                    <p:nvPr/>
                  </p:nvSpPr>
                  <p:spPr bwMode="auto">
                    <a:xfrm>
                      <a:off x="1577545" y="1688757"/>
                      <a:ext cx="955589" cy="394750"/>
                    </a:xfrm>
                    <a:prstGeom prst="ellipse">
                      <a:avLst/>
                    </a:prstGeom>
                    <a:solidFill>
                      <a:schemeClr val="bg1">
                        <a:lumMod val="95000"/>
                      </a:schemeClr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1867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82" name="Rectangle 281"/>
                    <p:cNvSpPr/>
                    <p:nvPr/>
                  </p:nvSpPr>
                  <p:spPr bwMode="auto">
                    <a:xfrm>
                      <a:off x="2399539" y="1688757"/>
                      <a:ext cx="189224" cy="394750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1867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83" name="Rectangle 282"/>
                    <p:cNvSpPr/>
                    <p:nvPr/>
                  </p:nvSpPr>
                  <p:spPr bwMode="auto">
                    <a:xfrm>
                      <a:off x="1517980" y="1696198"/>
                      <a:ext cx="189224" cy="394750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1867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cxnSp>
                  <p:nvCxnSpPr>
                    <p:cNvPr id="284" name="Straight Connector 283"/>
                    <p:cNvCxnSpPr/>
                    <p:nvPr/>
                  </p:nvCxnSpPr>
                  <p:spPr bwMode="auto">
                    <a:xfrm>
                      <a:off x="1820562" y="1820562"/>
                      <a:ext cx="448962" cy="0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285" name="Straight Connector 284"/>
                    <p:cNvCxnSpPr/>
                    <p:nvPr/>
                  </p:nvCxnSpPr>
                  <p:spPr bwMode="auto">
                    <a:xfrm>
                      <a:off x="1820562" y="1886132"/>
                      <a:ext cx="448962" cy="0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286" name="Straight Connector 285"/>
                    <p:cNvCxnSpPr/>
                    <p:nvPr/>
                  </p:nvCxnSpPr>
                  <p:spPr bwMode="auto">
                    <a:xfrm>
                      <a:off x="1820562" y="1956487"/>
                      <a:ext cx="448962" cy="0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  <p:cxnSp>
                <p:nvCxnSpPr>
                  <p:cNvPr id="277" name="Straight Connector 276"/>
                  <p:cNvCxnSpPr/>
                  <p:nvPr/>
                </p:nvCxnSpPr>
                <p:spPr bwMode="auto">
                  <a:xfrm flipV="1">
                    <a:off x="2327280" y="1688757"/>
                    <a:ext cx="508267" cy="65902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2700" cap="flat" cmpd="sng" algn="ctr">
                    <a:solidFill>
                      <a:schemeClr val="bg1">
                        <a:lumMod val="9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278" name="Straight Connector 277"/>
                  <p:cNvCxnSpPr/>
                  <p:nvPr/>
                </p:nvCxnSpPr>
                <p:spPr bwMode="auto">
                  <a:xfrm flipV="1">
                    <a:off x="2347874" y="1750301"/>
                    <a:ext cx="487673" cy="273534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2700" cap="flat" cmpd="sng" algn="ctr">
                    <a:solidFill>
                      <a:schemeClr val="bg1">
                        <a:lumMod val="9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279" name="Straight Connector 278"/>
                  <p:cNvCxnSpPr/>
                  <p:nvPr/>
                </p:nvCxnSpPr>
                <p:spPr bwMode="auto">
                  <a:xfrm flipH="1" flipV="1">
                    <a:off x="1237102" y="1657048"/>
                    <a:ext cx="524826" cy="93254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2700" cap="flat" cmpd="sng" algn="ctr">
                    <a:solidFill>
                      <a:schemeClr val="bg1">
                        <a:lumMod val="9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280" name="Straight Connector 279"/>
                  <p:cNvCxnSpPr/>
                  <p:nvPr/>
                </p:nvCxnSpPr>
                <p:spPr bwMode="auto">
                  <a:xfrm flipH="1" flipV="1">
                    <a:off x="1237102" y="1750301"/>
                    <a:ext cx="533063" cy="269174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2700" cap="flat" cmpd="sng" algn="ctr">
                    <a:solidFill>
                      <a:schemeClr val="bg1">
                        <a:lumMod val="9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</p:grpSp>
          <p:sp>
            <p:nvSpPr>
              <p:cNvPr id="291" name="TextBox 290"/>
              <p:cNvSpPr txBox="1"/>
              <p:nvPr/>
            </p:nvSpPr>
            <p:spPr>
              <a:xfrm>
                <a:off x="1735907" y="2944992"/>
                <a:ext cx="440075" cy="346249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accent6">
                        <a:lumMod val="50000"/>
                      </a:schemeClr>
                    </a:solidFill>
                  </a:rPr>
                  <a:t>0.7</a:t>
                </a:r>
              </a:p>
            </p:txBody>
          </p:sp>
        </p:grpSp>
        <p:pic>
          <p:nvPicPr>
            <p:cNvPr id="169" name="Picture 168"/>
            <p:cNvPicPr>
              <a:picLocks noChangeAspect="1"/>
            </p:cNvPicPr>
            <p:nvPr/>
          </p:nvPicPr>
          <p:blipFill>
            <a:blip r:embed="rId7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752870" y="2338642"/>
              <a:ext cx="425507" cy="356238"/>
            </a:xfrm>
            <a:prstGeom prst="rect">
              <a:avLst/>
            </a:prstGeom>
          </p:spPr>
        </p:pic>
      </p:grpSp>
      <p:sp>
        <p:nvSpPr>
          <p:cNvPr id="175" name="Title 4"/>
          <p:cNvSpPr txBox="1">
            <a:spLocks/>
          </p:cNvSpPr>
          <p:nvPr/>
        </p:nvSpPr>
        <p:spPr>
          <a:xfrm>
            <a:off x="126492" y="-229134"/>
            <a:ext cx="533219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Propensity scores</a:t>
            </a:r>
          </a:p>
        </p:txBody>
      </p:sp>
    </p:spTree>
    <p:extLst>
      <p:ext uri="{BB962C8B-B14F-4D97-AF65-F5344CB8AC3E}">
        <p14:creationId xmlns:p14="http://schemas.microsoft.com/office/powerpoint/2010/main" val="1600193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8194 -0.00247 L -0.11476 -0.08642 " pathEditMode="relative" rAng="0" ptsTypes="AA">
                                      <p:cBhvr>
                                        <p:cTn id="6" dur="25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844" y="-419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50"/>
                            </p:stCondLst>
                            <p:childTnLst>
                              <p:par>
                                <p:cTn id="8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-0.00278 L -0.05799 -0.0355 " pathEditMode="relative" rAng="0" ptsTypes="AA">
                                      <p:cBhvr>
                                        <p:cTn id="9" dur="250" fill="hold"/>
                                        <p:tgtEl>
                                          <p:spTgt spid="3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99" y="-16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6.17284E-7 L 0.19705 -0.25278 " pathEditMode="fixed" rAng="0" ptsTypes="AA">
                                      <p:cBhvr>
                                        <p:cTn id="12" dur="2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844" y="-126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50"/>
                            </p:stCondLst>
                            <p:childTnLst>
                              <p:par>
                                <p:cTn id="14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2.96296E-6 L 0.16215 -0.27192 " pathEditMode="fixed" rAng="0" ptsTypes="AA">
                                      <p:cBhvr>
                                        <p:cTn id="15" dur="25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60" y="-1354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52 -0.00432 L 0.37987 -0.14229 " pathEditMode="fixed" rAng="0" ptsTypes="AA">
                                      <p:cBhvr>
                                        <p:cTn id="18" dur="25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010" y="-691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50"/>
                            </p:stCondLst>
                            <p:childTnLst>
                              <p:par>
                                <p:cTn id="20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2.96296E-6 L 0.44305 -0.29908 " pathEditMode="relative" rAng="0" ptsTypes="AA">
                                      <p:cBhvr>
                                        <p:cTn id="21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153" y="-149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1.97531E-6 L 0.68385 -0.32068 " pathEditMode="fixed" rAng="0" ptsTypes="AA">
                                      <p:cBhvr>
                                        <p:cTn id="24" dur="2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271" y="-1604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750"/>
                            </p:stCondLst>
                            <p:childTnLst>
                              <p:par>
                                <p:cTn id="26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128 0.00957 L 0.78091 -0.05432 " pathEditMode="fixed" rAng="0" ptsTypes="AA">
                                      <p:cBhvr>
                                        <p:cTn id="27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601" y="-321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3.33333E-6 L -0.56181 0.01482 " pathEditMode="fixed" rAng="0" ptsTypes="AA">
                                      <p:cBhvr>
                                        <p:cTn id="30" dur="2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125" y="67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250"/>
                            </p:stCondLst>
                            <p:childTnLst>
                              <p:par>
                                <p:cTn id="32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2.83951E-6 L -0.49809 -0.16266 " pathEditMode="fixed" rAng="0" ptsTypes="AA">
                                      <p:cBhvr>
                                        <p:cTn id="33" dur="2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913" y="-814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1.23457E-6 L -0.4507 -0.05802 " pathEditMode="fixed" rAng="0" ptsTypes="AA">
                                      <p:cBhvr>
                                        <p:cTn id="36" dur="2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587" y="-293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750"/>
                            </p:stCondLst>
                            <p:childTnLst>
                              <p:par>
                                <p:cTn id="38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3.58025E-6 L -0.3559 0.2 " pathEditMode="relative" rAng="0" ptsTypes="AA">
                                      <p:cBhvr>
                                        <p:cTn id="39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899" y="100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1.23457E-6 L -0.0467 0.18179 " pathEditMode="relative" rAng="0" ptsTypes="AA">
                                      <p:cBhvr>
                                        <p:cTn id="42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31" y="904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250"/>
                            </p:stCondLst>
                            <p:childTnLst>
                              <p:par>
                                <p:cTn id="44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2.59259E-6 L 0.03316 -0.02809 " pathEditMode="relative" rAng="0" ptsTypes="AA">
                                      <p:cBhvr>
                                        <p:cTn id="45" dur="2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15" y="-154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500"/>
                            </p:stCondLst>
                            <p:childTnLst>
                              <p:par>
                                <p:cTn id="47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1.23457E-7 L 0.20416 -0.06667 " pathEditMode="relative" rAng="0" ptsTypes="AA">
                                      <p:cBhvr>
                                        <p:cTn id="48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295" y="-324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750"/>
                            </p:stCondLst>
                            <p:childTnLst>
                              <p:par>
                                <p:cTn id="50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-2.46914E-6 L 0.11979 0.14351 " pathEditMode="relative" rAng="0" ptsTypes="AA">
                                      <p:cBhvr>
                                        <p:cTn id="51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920" y="713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9" name="Group 168"/>
          <p:cNvGrpSpPr/>
          <p:nvPr/>
        </p:nvGrpSpPr>
        <p:grpSpPr>
          <a:xfrm>
            <a:off x="1248734" y="1194457"/>
            <a:ext cx="586767" cy="1309512"/>
            <a:chOff x="1986246" y="1325314"/>
            <a:chExt cx="440075" cy="982134"/>
          </a:xfrm>
        </p:grpSpPr>
        <p:grpSp>
          <p:nvGrpSpPr>
            <p:cNvPr id="170" name="Group 169"/>
            <p:cNvGrpSpPr/>
            <p:nvPr/>
          </p:nvGrpSpPr>
          <p:grpSpPr>
            <a:xfrm>
              <a:off x="2092152" y="1325314"/>
              <a:ext cx="274320" cy="982134"/>
              <a:chOff x="2092152" y="1325314"/>
              <a:chExt cx="274320" cy="982134"/>
            </a:xfrm>
          </p:grpSpPr>
          <p:grpSp>
            <p:nvGrpSpPr>
              <p:cNvPr id="172" name="Group 171"/>
              <p:cNvGrpSpPr/>
              <p:nvPr/>
            </p:nvGrpSpPr>
            <p:grpSpPr>
              <a:xfrm>
                <a:off x="2092152" y="1325314"/>
                <a:ext cx="274320" cy="982134"/>
                <a:chOff x="2692399" y="2184397"/>
                <a:chExt cx="274320" cy="982134"/>
              </a:xfrm>
            </p:grpSpPr>
            <p:sp>
              <p:nvSpPr>
                <p:cNvPr id="174" name="Oval 173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175" name="Rectangle 174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173" name="Heart 172"/>
              <p:cNvSpPr/>
              <p:nvPr/>
            </p:nvSpPr>
            <p:spPr bwMode="auto">
              <a:xfrm>
                <a:off x="2195831" y="1732032"/>
                <a:ext cx="130205" cy="128094"/>
              </a:xfrm>
              <a:prstGeom prst="heart">
                <a:avLst/>
              </a:prstGeom>
              <a:solidFill>
                <a:schemeClr val="accent3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171" name="TextBox 170"/>
            <p:cNvSpPr txBox="1"/>
            <p:nvPr/>
          </p:nvSpPr>
          <p:spPr>
            <a:xfrm>
              <a:off x="1986246" y="1896566"/>
              <a:ext cx="440075" cy="34624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50000"/>
                    </a:schemeClr>
                  </a:solidFill>
                </a:rPr>
                <a:t>0.1</a:t>
              </a:r>
            </a:p>
          </p:txBody>
        </p:sp>
      </p:grpSp>
      <p:grpSp>
        <p:nvGrpSpPr>
          <p:cNvPr id="176" name="Group 175"/>
          <p:cNvGrpSpPr/>
          <p:nvPr/>
        </p:nvGrpSpPr>
        <p:grpSpPr>
          <a:xfrm>
            <a:off x="2550589" y="1194457"/>
            <a:ext cx="642079" cy="1309512"/>
            <a:chOff x="2443590" y="1046266"/>
            <a:chExt cx="481559" cy="982134"/>
          </a:xfrm>
        </p:grpSpPr>
        <p:grpSp>
          <p:nvGrpSpPr>
            <p:cNvPr id="177" name="Group 176"/>
            <p:cNvGrpSpPr/>
            <p:nvPr/>
          </p:nvGrpSpPr>
          <p:grpSpPr>
            <a:xfrm>
              <a:off x="2443590" y="1046266"/>
              <a:ext cx="440075" cy="982134"/>
              <a:chOff x="2443590" y="1046266"/>
              <a:chExt cx="440075" cy="982134"/>
            </a:xfrm>
          </p:grpSpPr>
          <p:grpSp>
            <p:nvGrpSpPr>
              <p:cNvPr id="179" name="Group 178"/>
              <p:cNvGrpSpPr/>
              <p:nvPr/>
            </p:nvGrpSpPr>
            <p:grpSpPr>
              <a:xfrm>
                <a:off x="2538850" y="1046266"/>
                <a:ext cx="274320" cy="982134"/>
                <a:chOff x="2692399" y="2184397"/>
                <a:chExt cx="274320" cy="982134"/>
              </a:xfrm>
            </p:grpSpPr>
            <p:sp>
              <p:nvSpPr>
                <p:cNvPr id="181" name="Oval 180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182" name="Rectangle 181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180" name="TextBox 179"/>
              <p:cNvSpPr txBox="1"/>
              <p:nvPr/>
            </p:nvSpPr>
            <p:spPr>
              <a:xfrm>
                <a:off x="2443590" y="1527056"/>
                <a:ext cx="440075" cy="346249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accent6">
                        <a:lumMod val="50000"/>
                      </a:schemeClr>
                    </a:solidFill>
                  </a:rPr>
                  <a:t>0.2</a:t>
                </a:r>
              </a:p>
            </p:txBody>
          </p:sp>
        </p:grpSp>
        <p:pic>
          <p:nvPicPr>
            <p:cNvPr id="178" name="Picture 177"/>
            <p:cNvPicPr>
              <a:picLocks noChangeAspect="1"/>
            </p:cNvPicPr>
            <p:nvPr/>
          </p:nvPicPr>
          <p:blipFill>
            <a:blip r:embed="rId3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2725668" y="1134639"/>
              <a:ext cx="199481" cy="199481"/>
            </a:xfrm>
            <a:prstGeom prst="rect">
              <a:avLst/>
            </a:prstGeom>
          </p:spPr>
        </p:pic>
      </p:grpSp>
      <p:grpSp>
        <p:nvGrpSpPr>
          <p:cNvPr id="183" name="Group 182"/>
          <p:cNvGrpSpPr/>
          <p:nvPr/>
        </p:nvGrpSpPr>
        <p:grpSpPr>
          <a:xfrm>
            <a:off x="3801100" y="1019829"/>
            <a:ext cx="606810" cy="1484139"/>
            <a:chOff x="1046783" y="2062413"/>
            <a:chExt cx="455108" cy="1113104"/>
          </a:xfrm>
        </p:grpSpPr>
        <p:grpSp>
          <p:nvGrpSpPr>
            <p:cNvPr id="184" name="Group 183"/>
            <p:cNvGrpSpPr/>
            <p:nvPr/>
          </p:nvGrpSpPr>
          <p:grpSpPr>
            <a:xfrm>
              <a:off x="1072446" y="2193383"/>
              <a:ext cx="429445" cy="982134"/>
              <a:chOff x="1072446" y="2193383"/>
              <a:chExt cx="429445" cy="982134"/>
            </a:xfrm>
          </p:grpSpPr>
          <p:grpSp>
            <p:nvGrpSpPr>
              <p:cNvPr id="186" name="Group 185"/>
              <p:cNvGrpSpPr/>
              <p:nvPr/>
            </p:nvGrpSpPr>
            <p:grpSpPr>
              <a:xfrm>
                <a:off x="1152243" y="2193383"/>
                <a:ext cx="274320" cy="982134"/>
                <a:chOff x="2692399" y="2184397"/>
                <a:chExt cx="274320" cy="982134"/>
              </a:xfrm>
            </p:grpSpPr>
            <p:sp>
              <p:nvSpPr>
                <p:cNvPr id="188" name="Oval 187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192" name="Rectangle 191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187" name="TextBox 186"/>
              <p:cNvSpPr txBox="1"/>
              <p:nvPr/>
            </p:nvSpPr>
            <p:spPr>
              <a:xfrm>
                <a:off x="1072446" y="2673073"/>
                <a:ext cx="429445" cy="346249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accent6">
                        <a:lumMod val="50000"/>
                      </a:schemeClr>
                    </a:solidFill>
                  </a:rPr>
                  <a:t>0.2</a:t>
                </a:r>
              </a:p>
            </p:txBody>
          </p:sp>
        </p:grpSp>
        <p:pic>
          <p:nvPicPr>
            <p:cNvPr id="185" name="Picture 184"/>
            <p:cNvPicPr>
              <a:picLocks noChangeAspect="1"/>
            </p:cNvPicPr>
            <p:nvPr/>
          </p:nvPicPr>
          <p:blipFill>
            <a:blip r:embed="rId4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40000" contras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046783" y="2062413"/>
              <a:ext cx="393016" cy="309936"/>
            </a:xfrm>
            <a:prstGeom prst="rect">
              <a:avLst/>
            </a:prstGeom>
          </p:spPr>
        </p:pic>
      </p:grpSp>
      <p:grpSp>
        <p:nvGrpSpPr>
          <p:cNvPr id="193" name="Group 192"/>
          <p:cNvGrpSpPr/>
          <p:nvPr/>
        </p:nvGrpSpPr>
        <p:grpSpPr>
          <a:xfrm>
            <a:off x="5146328" y="1194458"/>
            <a:ext cx="621293" cy="1309512"/>
            <a:chOff x="2369299" y="2282762"/>
            <a:chExt cx="465970" cy="982134"/>
          </a:xfrm>
        </p:grpSpPr>
        <p:grpSp>
          <p:nvGrpSpPr>
            <p:cNvPr id="194" name="Group 193"/>
            <p:cNvGrpSpPr/>
            <p:nvPr/>
          </p:nvGrpSpPr>
          <p:grpSpPr>
            <a:xfrm>
              <a:off x="2460869" y="2282762"/>
              <a:ext cx="374400" cy="982134"/>
              <a:chOff x="587671" y="2548983"/>
              <a:chExt cx="374400" cy="982134"/>
            </a:xfrm>
          </p:grpSpPr>
          <p:grpSp>
            <p:nvGrpSpPr>
              <p:cNvPr id="196" name="Group 195"/>
              <p:cNvGrpSpPr/>
              <p:nvPr/>
            </p:nvGrpSpPr>
            <p:grpSpPr>
              <a:xfrm>
                <a:off x="587671" y="2548983"/>
                <a:ext cx="274320" cy="982134"/>
                <a:chOff x="2692399" y="2184397"/>
                <a:chExt cx="274320" cy="982134"/>
              </a:xfrm>
            </p:grpSpPr>
            <p:sp>
              <p:nvSpPr>
                <p:cNvPr id="200" name="Oval 199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01" name="Rectangle 200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pic>
            <p:nvPicPr>
              <p:cNvPr id="197" name="Picture 196"/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762590" y="2650430"/>
                <a:ext cx="199481" cy="199481"/>
              </a:xfrm>
              <a:prstGeom prst="rect">
                <a:avLst/>
              </a:prstGeom>
            </p:spPr>
          </p:pic>
          <p:sp>
            <p:nvSpPr>
              <p:cNvPr id="198" name="Rounded Rectangle 197"/>
              <p:cNvSpPr/>
              <p:nvPr/>
            </p:nvSpPr>
            <p:spPr bwMode="auto">
              <a:xfrm>
                <a:off x="741028" y="2633271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199" name="Rounded Rectangle 198"/>
              <p:cNvSpPr/>
              <p:nvPr/>
            </p:nvSpPr>
            <p:spPr bwMode="auto">
              <a:xfrm>
                <a:off x="618909" y="2633271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195" name="TextBox 194"/>
            <p:cNvSpPr txBox="1"/>
            <p:nvPr/>
          </p:nvSpPr>
          <p:spPr>
            <a:xfrm>
              <a:off x="2369299" y="2750694"/>
              <a:ext cx="440075" cy="34624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50000"/>
                    </a:schemeClr>
                  </a:solidFill>
                </a:rPr>
                <a:t>0.3</a:t>
              </a:r>
            </a:p>
          </p:txBody>
        </p:sp>
      </p:grpSp>
      <p:grpSp>
        <p:nvGrpSpPr>
          <p:cNvPr id="202" name="Group 201"/>
          <p:cNvGrpSpPr/>
          <p:nvPr/>
        </p:nvGrpSpPr>
        <p:grpSpPr>
          <a:xfrm>
            <a:off x="6443706" y="1135656"/>
            <a:ext cx="586767" cy="1368312"/>
            <a:chOff x="1351526" y="1571676"/>
            <a:chExt cx="440075" cy="1026234"/>
          </a:xfrm>
        </p:grpSpPr>
        <p:grpSp>
          <p:nvGrpSpPr>
            <p:cNvPr id="203" name="Group 202"/>
            <p:cNvGrpSpPr/>
            <p:nvPr/>
          </p:nvGrpSpPr>
          <p:grpSpPr>
            <a:xfrm>
              <a:off x="1414123" y="1571676"/>
              <a:ext cx="353568" cy="1026234"/>
              <a:chOff x="1414123" y="1571676"/>
              <a:chExt cx="353568" cy="1026234"/>
            </a:xfrm>
          </p:grpSpPr>
          <p:grpSp>
            <p:nvGrpSpPr>
              <p:cNvPr id="206" name="Group 205"/>
              <p:cNvGrpSpPr/>
              <p:nvPr/>
            </p:nvGrpSpPr>
            <p:grpSpPr>
              <a:xfrm>
                <a:off x="1446433" y="1615776"/>
                <a:ext cx="274320" cy="982134"/>
                <a:chOff x="2692399" y="2184397"/>
                <a:chExt cx="274320" cy="982134"/>
              </a:xfrm>
            </p:grpSpPr>
            <p:sp>
              <p:nvSpPr>
                <p:cNvPr id="214" name="Oval 213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15" name="Rectangle 214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207" name="Teardrop 206"/>
              <p:cNvSpPr/>
              <p:nvPr/>
            </p:nvSpPr>
            <p:spPr bwMode="auto">
              <a:xfrm>
                <a:off x="1414123" y="1571676"/>
                <a:ext cx="175524" cy="127198"/>
              </a:xfrm>
              <a:prstGeom prst="teardrop">
                <a:avLst>
                  <a:gd name="adj" fmla="val 89157"/>
                </a:avLst>
              </a:prstGeom>
              <a:solidFill>
                <a:schemeClr val="accent5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08" name="Teardrop 207"/>
              <p:cNvSpPr/>
              <p:nvPr/>
            </p:nvSpPr>
            <p:spPr bwMode="auto">
              <a:xfrm rot="16200000">
                <a:off x="1601742" y="1532925"/>
                <a:ext cx="127198" cy="204700"/>
              </a:xfrm>
              <a:prstGeom prst="teardrop">
                <a:avLst>
                  <a:gd name="adj" fmla="val 89157"/>
                </a:avLst>
              </a:prstGeom>
              <a:solidFill>
                <a:schemeClr val="accent5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09" name="Rounded Rectangle 208"/>
              <p:cNvSpPr/>
              <p:nvPr/>
            </p:nvSpPr>
            <p:spPr bwMode="auto">
              <a:xfrm>
                <a:off x="1597000" y="1703314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10" name="Rounded Rectangle 209"/>
              <p:cNvSpPr/>
              <p:nvPr/>
            </p:nvSpPr>
            <p:spPr bwMode="auto">
              <a:xfrm>
                <a:off x="1474881" y="1703314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204" name="TextBox 203"/>
            <p:cNvSpPr txBox="1"/>
            <p:nvPr/>
          </p:nvSpPr>
          <p:spPr>
            <a:xfrm>
              <a:off x="1351526" y="2117189"/>
              <a:ext cx="440075" cy="34624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50000"/>
                    </a:schemeClr>
                  </a:solidFill>
                </a:rPr>
                <a:t>0.6</a:t>
              </a:r>
            </a:p>
          </p:txBody>
        </p:sp>
      </p:grpSp>
      <p:grpSp>
        <p:nvGrpSpPr>
          <p:cNvPr id="216" name="Group 215"/>
          <p:cNvGrpSpPr/>
          <p:nvPr/>
        </p:nvGrpSpPr>
        <p:grpSpPr>
          <a:xfrm>
            <a:off x="7760827" y="1194456"/>
            <a:ext cx="586767" cy="1309512"/>
            <a:chOff x="1735907" y="2460562"/>
            <a:chExt cx="440075" cy="982134"/>
          </a:xfrm>
        </p:grpSpPr>
        <p:grpSp>
          <p:nvGrpSpPr>
            <p:cNvPr id="217" name="Group 216"/>
            <p:cNvGrpSpPr/>
            <p:nvPr/>
          </p:nvGrpSpPr>
          <p:grpSpPr>
            <a:xfrm>
              <a:off x="1826164" y="2460562"/>
              <a:ext cx="274320" cy="982134"/>
              <a:chOff x="2368178" y="2124654"/>
              <a:chExt cx="274320" cy="982134"/>
            </a:xfrm>
          </p:grpSpPr>
          <p:grpSp>
            <p:nvGrpSpPr>
              <p:cNvPr id="219" name="Group 218"/>
              <p:cNvGrpSpPr/>
              <p:nvPr/>
            </p:nvGrpSpPr>
            <p:grpSpPr>
              <a:xfrm>
                <a:off x="2368178" y="2124654"/>
                <a:ext cx="274320" cy="982134"/>
                <a:chOff x="2692399" y="2184397"/>
                <a:chExt cx="274320" cy="982134"/>
              </a:xfrm>
            </p:grpSpPr>
            <p:sp>
              <p:nvSpPr>
                <p:cNvPr id="267" name="Oval 266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68" name="Rectangle 267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220" name="Group 219"/>
              <p:cNvGrpSpPr/>
              <p:nvPr/>
            </p:nvGrpSpPr>
            <p:grpSpPr>
              <a:xfrm>
                <a:off x="2368178" y="2240639"/>
                <a:ext cx="274320" cy="113533"/>
                <a:chOff x="1237102" y="1657048"/>
                <a:chExt cx="1598445" cy="433900"/>
              </a:xfrm>
            </p:grpSpPr>
            <p:grpSp>
              <p:nvGrpSpPr>
                <p:cNvPr id="221" name="Group 220"/>
                <p:cNvGrpSpPr/>
                <p:nvPr/>
              </p:nvGrpSpPr>
              <p:grpSpPr>
                <a:xfrm>
                  <a:off x="1517980" y="1688757"/>
                  <a:ext cx="1070783" cy="402191"/>
                  <a:chOff x="1517980" y="1688757"/>
                  <a:chExt cx="1070783" cy="402191"/>
                </a:xfrm>
              </p:grpSpPr>
              <p:sp>
                <p:nvSpPr>
                  <p:cNvPr id="261" name="Oval 260"/>
                  <p:cNvSpPr/>
                  <p:nvPr/>
                </p:nvSpPr>
                <p:spPr bwMode="auto">
                  <a:xfrm>
                    <a:off x="1577545" y="1688757"/>
                    <a:ext cx="955589" cy="39475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1867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62" name="Rectangle 261"/>
                  <p:cNvSpPr/>
                  <p:nvPr/>
                </p:nvSpPr>
                <p:spPr bwMode="auto">
                  <a:xfrm>
                    <a:off x="2399539" y="1688757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1867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63" name="Rectangle 262"/>
                  <p:cNvSpPr/>
                  <p:nvPr/>
                </p:nvSpPr>
                <p:spPr bwMode="auto">
                  <a:xfrm>
                    <a:off x="1517980" y="1696198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1867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cxnSp>
                <p:nvCxnSpPr>
                  <p:cNvPr id="264" name="Straight Connector 263"/>
                  <p:cNvCxnSpPr/>
                  <p:nvPr/>
                </p:nvCxnSpPr>
                <p:spPr bwMode="auto">
                  <a:xfrm>
                    <a:off x="1820562" y="182056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265" name="Straight Connector 264"/>
                  <p:cNvCxnSpPr/>
                  <p:nvPr/>
                </p:nvCxnSpPr>
                <p:spPr bwMode="auto">
                  <a:xfrm>
                    <a:off x="1820562" y="188613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266" name="Straight Connector 265"/>
                  <p:cNvCxnSpPr/>
                  <p:nvPr/>
                </p:nvCxnSpPr>
                <p:spPr bwMode="auto">
                  <a:xfrm>
                    <a:off x="1820562" y="1956487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cxnSp>
              <p:nvCxnSpPr>
                <p:cNvPr id="222" name="Straight Connector 221"/>
                <p:cNvCxnSpPr/>
                <p:nvPr/>
              </p:nvCxnSpPr>
              <p:spPr bwMode="auto">
                <a:xfrm flipV="1">
                  <a:off x="2327280" y="1688757"/>
                  <a:ext cx="508267" cy="65902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23" name="Straight Connector 222"/>
                <p:cNvCxnSpPr/>
                <p:nvPr/>
              </p:nvCxnSpPr>
              <p:spPr bwMode="auto">
                <a:xfrm flipV="1">
                  <a:off x="2347874" y="1750301"/>
                  <a:ext cx="487673" cy="27353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29" name="Straight Connector 228"/>
                <p:cNvCxnSpPr/>
                <p:nvPr/>
              </p:nvCxnSpPr>
              <p:spPr bwMode="auto">
                <a:xfrm flipH="1" flipV="1">
                  <a:off x="1237102" y="1657048"/>
                  <a:ext cx="524826" cy="9325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60" name="Straight Connector 259"/>
                <p:cNvCxnSpPr/>
                <p:nvPr/>
              </p:nvCxnSpPr>
              <p:spPr bwMode="auto">
                <a:xfrm flipH="1" flipV="1">
                  <a:off x="1237102" y="1750301"/>
                  <a:ext cx="533063" cy="26917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</p:grpSp>
        <p:sp>
          <p:nvSpPr>
            <p:cNvPr id="218" name="TextBox 217"/>
            <p:cNvSpPr txBox="1"/>
            <p:nvPr/>
          </p:nvSpPr>
          <p:spPr>
            <a:xfrm>
              <a:off x="1735907" y="2944992"/>
              <a:ext cx="440075" cy="34624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50000"/>
                    </a:schemeClr>
                  </a:solidFill>
                </a:rPr>
                <a:t>0.7</a:t>
              </a:r>
            </a:p>
          </p:txBody>
        </p:sp>
      </p:grpSp>
      <p:grpSp>
        <p:nvGrpSpPr>
          <p:cNvPr id="269" name="Group 268"/>
          <p:cNvGrpSpPr/>
          <p:nvPr/>
        </p:nvGrpSpPr>
        <p:grpSpPr>
          <a:xfrm>
            <a:off x="9011813" y="1194456"/>
            <a:ext cx="586767" cy="1309512"/>
            <a:chOff x="504793" y="2548983"/>
            <a:chExt cx="440075" cy="982134"/>
          </a:xfrm>
        </p:grpSpPr>
        <p:grpSp>
          <p:nvGrpSpPr>
            <p:cNvPr id="271" name="Group 270"/>
            <p:cNvGrpSpPr/>
            <p:nvPr/>
          </p:nvGrpSpPr>
          <p:grpSpPr>
            <a:xfrm>
              <a:off x="504793" y="2548983"/>
              <a:ext cx="440075" cy="982134"/>
              <a:chOff x="504793" y="2548983"/>
              <a:chExt cx="440075" cy="982134"/>
            </a:xfrm>
          </p:grpSpPr>
          <p:grpSp>
            <p:nvGrpSpPr>
              <p:cNvPr id="296" name="Group 295"/>
              <p:cNvGrpSpPr/>
              <p:nvPr/>
            </p:nvGrpSpPr>
            <p:grpSpPr>
              <a:xfrm>
                <a:off x="587671" y="2548983"/>
                <a:ext cx="274320" cy="982134"/>
                <a:chOff x="2692399" y="2184397"/>
                <a:chExt cx="274320" cy="982134"/>
              </a:xfrm>
            </p:grpSpPr>
            <p:sp>
              <p:nvSpPr>
                <p:cNvPr id="304" name="Oval 303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06" name="Rectangle 305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297" name="TextBox 296"/>
              <p:cNvSpPr txBox="1"/>
              <p:nvPr/>
            </p:nvSpPr>
            <p:spPr>
              <a:xfrm>
                <a:off x="504793" y="3025115"/>
                <a:ext cx="440075" cy="346249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accent6">
                        <a:lumMod val="50000"/>
                      </a:schemeClr>
                    </a:solidFill>
                  </a:rPr>
                  <a:t>0.8</a:t>
                </a:r>
              </a:p>
            </p:txBody>
          </p:sp>
        </p:grpSp>
        <p:pic>
          <p:nvPicPr>
            <p:cNvPr id="272" name="Picture 271"/>
            <p:cNvPicPr>
              <a:picLocks noChangeAspect="1"/>
            </p:cNvPicPr>
            <p:nvPr/>
          </p:nvPicPr>
          <p:blipFill>
            <a:blip r:embed="rId6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flipH="1">
              <a:off x="559622" y="2646386"/>
              <a:ext cx="311724" cy="140065"/>
            </a:xfrm>
            <a:prstGeom prst="rect">
              <a:avLst/>
            </a:prstGeom>
          </p:spPr>
        </p:pic>
      </p:grpSp>
      <p:grpSp>
        <p:nvGrpSpPr>
          <p:cNvPr id="307" name="Group 306"/>
          <p:cNvGrpSpPr/>
          <p:nvPr/>
        </p:nvGrpSpPr>
        <p:grpSpPr>
          <a:xfrm>
            <a:off x="10318273" y="1194456"/>
            <a:ext cx="619491" cy="1309512"/>
            <a:chOff x="574479" y="1141172"/>
            <a:chExt cx="464618" cy="982134"/>
          </a:xfrm>
        </p:grpSpPr>
        <p:grpSp>
          <p:nvGrpSpPr>
            <p:cNvPr id="324" name="Group 323"/>
            <p:cNvGrpSpPr/>
            <p:nvPr/>
          </p:nvGrpSpPr>
          <p:grpSpPr>
            <a:xfrm>
              <a:off x="659847" y="1141172"/>
              <a:ext cx="274320" cy="982134"/>
              <a:chOff x="2692399" y="2184397"/>
              <a:chExt cx="274320" cy="982134"/>
            </a:xfrm>
          </p:grpSpPr>
          <p:sp>
            <p:nvSpPr>
              <p:cNvPr id="340" name="Oval 339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341" name="Rectangle 340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grpSp>
          <p:nvGrpSpPr>
            <p:cNvPr id="325" name="Group 324"/>
            <p:cNvGrpSpPr/>
            <p:nvPr/>
          </p:nvGrpSpPr>
          <p:grpSpPr>
            <a:xfrm>
              <a:off x="708050" y="1265454"/>
              <a:ext cx="183764" cy="105236"/>
              <a:chOff x="1517980" y="1688757"/>
              <a:chExt cx="1070783" cy="402191"/>
            </a:xfrm>
          </p:grpSpPr>
          <p:sp>
            <p:nvSpPr>
              <p:cNvPr id="334" name="Oval 333"/>
              <p:cNvSpPr/>
              <p:nvPr/>
            </p:nvSpPr>
            <p:spPr bwMode="auto">
              <a:xfrm>
                <a:off x="1577545" y="1688757"/>
                <a:ext cx="955589" cy="39475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335" name="Rectangle 334"/>
              <p:cNvSpPr/>
              <p:nvPr/>
            </p:nvSpPr>
            <p:spPr bwMode="auto">
              <a:xfrm>
                <a:off x="2399539" y="1688757"/>
                <a:ext cx="189224" cy="394750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336" name="Rectangle 335"/>
              <p:cNvSpPr/>
              <p:nvPr/>
            </p:nvSpPr>
            <p:spPr bwMode="auto">
              <a:xfrm>
                <a:off x="1517980" y="1696198"/>
                <a:ext cx="189224" cy="394750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cxnSp>
            <p:nvCxnSpPr>
              <p:cNvPr id="337" name="Straight Connector 336"/>
              <p:cNvCxnSpPr/>
              <p:nvPr/>
            </p:nvCxnSpPr>
            <p:spPr bwMode="auto">
              <a:xfrm>
                <a:off x="1820562" y="1820562"/>
                <a:ext cx="448962" cy="0"/>
              </a:xfrm>
              <a:prstGeom prst="line">
                <a:avLst/>
              </a:prstGeom>
              <a:solidFill>
                <a:schemeClr val="accent1"/>
              </a:solidFill>
              <a:ln w="6350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38" name="Straight Connector 337"/>
              <p:cNvCxnSpPr/>
              <p:nvPr/>
            </p:nvCxnSpPr>
            <p:spPr bwMode="auto">
              <a:xfrm>
                <a:off x="1820562" y="1886132"/>
                <a:ext cx="448962" cy="0"/>
              </a:xfrm>
              <a:prstGeom prst="line">
                <a:avLst/>
              </a:prstGeom>
              <a:solidFill>
                <a:schemeClr val="accent1"/>
              </a:solidFill>
              <a:ln w="6350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39" name="Straight Connector 338"/>
              <p:cNvCxnSpPr/>
              <p:nvPr/>
            </p:nvCxnSpPr>
            <p:spPr bwMode="auto">
              <a:xfrm>
                <a:off x="1820562" y="1956487"/>
                <a:ext cx="448962" cy="0"/>
              </a:xfrm>
              <a:prstGeom prst="line">
                <a:avLst/>
              </a:prstGeom>
              <a:solidFill>
                <a:schemeClr val="accent1"/>
              </a:solidFill>
              <a:ln w="6350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cxnSp>
          <p:nvCxnSpPr>
            <p:cNvPr id="326" name="Straight Connector 325"/>
            <p:cNvCxnSpPr/>
            <p:nvPr/>
          </p:nvCxnSpPr>
          <p:spPr bwMode="auto">
            <a:xfrm flipV="1">
              <a:off x="846940" y="1265454"/>
              <a:ext cx="87227" cy="17244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pic>
          <p:nvPicPr>
            <p:cNvPr id="329" name="Picture 328"/>
            <p:cNvPicPr>
              <a:picLocks noChangeAspect="1"/>
            </p:cNvPicPr>
            <p:nvPr/>
          </p:nvPicPr>
          <p:blipFill>
            <a:blip r:embed="rId3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839616" y="1241146"/>
              <a:ext cx="199481" cy="199481"/>
            </a:xfrm>
            <a:prstGeom prst="rect">
              <a:avLst/>
            </a:prstGeom>
          </p:spPr>
        </p:pic>
        <p:cxnSp>
          <p:nvCxnSpPr>
            <p:cNvPr id="330" name="Straight Connector 329"/>
            <p:cNvCxnSpPr/>
            <p:nvPr/>
          </p:nvCxnSpPr>
          <p:spPr bwMode="auto">
            <a:xfrm flipV="1">
              <a:off x="850474" y="1281557"/>
              <a:ext cx="83693" cy="71572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31" name="Straight Connector 330"/>
            <p:cNvCxnSpPr/>
            <p:nvPr/>
          </p:nvCxnSpPr>
          <p:spPr bwMode="auto">
            <a:xfrm flipH="1" flipV="1">
              <a:off x="659847" y="1257157"/>
              <a:ext cx="90069" cy="24401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32" name="Straight Connector 331"/>
            <p:cNvCxnSpPr/>
            <p:nvPr/>
          </p:nvCxnSpPr>
          <p:spPr bwMode="auto">
            <a:xfrm flipH="1" flipV="1">
              <a:off x="659847" y="1281557"/>
              <a:ext cx="91483" cy="70431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33" name="TextBox 332"/>
            <p:cNvSpPr txBox="1"/>
            <p:nvPr/>
          </p:nvSpPr>
          <p:spPr>
            <a:xfrm>
              <a:off x="574479" y="1606129"/>
              <a:ext cx="440075" cy="34624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50000"/>
                    </a:schemeClr>
                  </a:solidFill>
                </a:rPr>
                <a:t>0.9</a:t>
              </a:r>
            </a:p>
          </p:txBody>
        </p:sp>
      </p:grpSp>
      <p:grpSp>
        <p:nvGrpSpPr>
          <p:cNvPr id="342" name="Group 341"/>
          <p:cNvGrpSpPr/>
          <p:nvPr/>
        </p:nvGrpSpPr>
        <p:grpSpPr>
          <a:xfrm>
            <a:off x="1303644" y="3170581"/>
            <a:ext cx="572593" cy="1309512"/>
            <a:chOff x="6123576" y="2289538"/>
            <a:chExt cx="429445" cy="982134"/>
          </a:xfrm>
        </p:grpSpPr>
        <p:grpSp>
          <p:nvGrpSpPr>
            <p:cNvPr id="343" name="Group 342"/>
            <p:cNvGrpSpPr/>
            <p:nvPr/>
          </p:nvGrpSpPr>
          <p:grpSpPr>
            <a:xfrm>
              <a:off x="6187190" y="2289538"/>
              <a:ext cx="274320" cy="982134"/>
              <a:chOff x="2692399" y="2184397"/>
              <a:chExt cx="274320" cy="982134"/>
            </a:xfrm>
            <a:solidFill>
              <a:schemeClr val="accent4"/>
            </a:solidFill>
          </p:grpSpPr>
          <p:sp>
            <p:nvSpPr>
              <p:cNvPr id="350" name="Oval 349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351" name="Rectangle 350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grpFill/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344" name="Lightning Bolt 343"/>
            <p:cNvSpPr/>
            <p:nvPr/>
          </p:nvSpPr>
          <p:spPr bwMode="auto">
            <a:xfrm>
              <a:off x="6297928" y="2322183"/>
              <a:ext cx="57556" cy="81810"/>
            </a:xfrm>
            <a:prstGeom prst="lightningBolt">
              <a:avLst/>
            </a:prstGeom>
            <a:solidFill>
              <a:schemeClr val="accent3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347" name="TextBox 346"/>
            <p:cNvSpPr txBox="1"/>
            <p:nvPr/>
          </p:nvSpPr>
          <p:spPr>
            <a:xfrm>
              <a:off x="6123576" y="2790693"/>
              <a:ext cx="429445" cy="34624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50000"/>
                    </a:schemeClr>
                  </a:solidFill>
                </a:rPr>
                <a:t>0.1</a:t>
              </a:r>
            </a:p>
          </p:txBody>
        </p:sp>
        <p:sp>
          <p:nvSpPr>
            <p:cNvPr id="348" name="Oval 347"/>
            <p:cNvSpPr/>
            <p:nvPr/>
          </p:nvSpPr>
          <p:spPr bwMode="auto">
            <a:xfrm>
              <a:off x="6341991" y="2385857"/>
              <a:ext cx="91440" cy="91440"/>
            </a:xfrm>
            <a:prstGeom prst="ellipse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349" name="Oval 348"/>
            <p:cNvSpPr/>
            <p:nvPr/>
          </p:nvSpPr>
          <p:spPr bwMode="auto">
            <a:xfrm>
              <a:off x="6224679" y="2385857"/>
              <a:ext cx="91440" cy="91440"/>
            </a:xfrm>
            <a:prstGeom prst="ellipse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352" name="Group 351"/>
          <p:cNvGrpSpPr/>
          <p:nvPr/>
        </p:nvGrpSpPr>
        <p:grpSpPr>
          <a:xfrm>
            <a:off x="2602055" y="3170581"/>
            <a:ext cx="586767" cy="1309512"/>
            <a:chOff x="6493470" y="3205812"/>
            <a:chExt cx="440075" cy="982134"/>
          </a:xfrm>
        </p:grpSpPr>
        <p:grpSp>
          <p:nvGrpSpPr>
            <p:cNvPr id="353" name="Group 352"/>
            <p:cNvGrpSpPr/>
            <p:nvPr/>
          </p:nvGrpSpPr>
          <p:grpSpPr>
            <a:xfrm>
              <a:off x="6493470" y="3205812"/>
              <a:ext cx="440075" cy="982134"/>
              <a:chOff x="6493470" y="3205812"/>
              <a:chExt cx="440075" cy="982134"/>
            </a:xfrm>
          </p:grpSpPr>
          <p:grpSp>
            <p:nvGrpSpPr>
              <p:cNvPr id="357" name="Group 356"/>
              <p:cNvGrpSpPr/>
              <p:nvPr/>
            </p:nvGrpSpPr>
            <p:grpSpPr>
              <a:xfrm>
                <a:off x="6552961" y="3205812"/>
                <a:ext cx="274320" cy="982134"/>
                <a:chOff x="2692399" y="2184397"/>
                <a:chExt cx="274320" cy="982134"/>
              </a:xfrm>
              <a:solidFill>
                <a:schemeClr val="accent4"/>
              </a:solidFill>
            </p:grpSpPr>
            <p:sp>
              <p:nvSpPr>
                <p:cNvPr id="359" name="Oval 358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grpFill/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60" name="Rectangle 359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grpFill/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358" name="TextBox 357"/>
              <p:cNvSpPr txBox="1"/>
              <p:nvPr/>
            </p:nvSpPr>
            <p:spPr>
              <a:xfrm>
                <a:off x="6493470" y="3670227"/>
                <a:ext cx="440075" cy="346249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accent6">
                        <a:lumMod val="50000"/>
                      </a:schemeClr>
                    </a:solidFill>
                  </a:rPr>
                  <a:t>0.2</a:t>
                </a:r>
              </a:p>
            </p:txBody>
          </p:sp>
        </p:grpSp>
        <p:pic>
          <p:nvPicPr>
            <p:cNvPr id="354" name="Picture 353"/>
            <p:cNvPicPr>
              <a:picLocks noChangeAspect="1"/>
            </p:cNvPicPr>
            <p:nvPr/>
          </p:nvPicPr>
          <p:blipFill>
            <a:blip r:embed="rId6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flipH="1">
              <a:off x="6534259" y="3315536"/>
              <a:ext cx="311724" cy="140065"/>
            </a:xfrm>
            <a:prstGeom prst="rect">
              <a:avLst/>
            </a:prstGeom>
          </p:spPr>
        </p:pic>
        <p:sp>
          <p:nvSpPr>
            <p:cNvPr id="355" name="Rounded Rectangle 354"/>
            <p:cNvSpPr/>
            <p:nvPr/>
          </p:nvSpPr>
          <p:spPr bwMode="auto">
            <a:xfrm>
              <a:off x="6698589" y="3241160"/>
              <a:ext cx="98700" cy="61674"/>
            </a:xfrm>
            <a:prstGeom prst="roundRect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356" name="Rounded Rectangle 355"/>
            <p:cNvSpPr/>
            <p:nvPr/>
          </p:nvSpPr>
          <p:spPr bwMode="auto">
            <a:xfrm>
              <a:off x="6576470" y="3241160"/>
              <a:ext cx="98700" cy="61674"/>
            </a:xfrm>
            <a:prstGeom prst="roundRect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361" name="Group 360"/>
          <p:cNvGrpSpPr/>
          <p:nvPr/>
        </p:nvGrpSpPr>
        <p:grpSpPr>
          <a:xfrm>
            <a:off x="3793105" y="3080378"/>
            <a:ext cx="613177" cy="1399714"/>
            <a:chOff x="6966521" y="2595951"/>
            <a:chExt cx="459883" cy="1049786"/>
          </a:xfrm>
        </p:grpSpPr>
        <p:grpSp>
          <p:nvGrpSpPr>
            <p:cNvPr id="362" name="Group 361"/>
            <p:cNvGrpSpPr/>
            <p:nvPr/>
          </p:nvGrpSpPr>
          <p:grpSpPr>
            <a:xfrm>
              <a:off x="6986329" y="2663603"/>
              <a:ext cx="440075" cy="982134"/>
              <a:chOff x="6986329" y="2663603"/>
              <a:chExt cx="440075" cy="982134"/>
            </a:xfrm>
          </p:grpSpPr>
          <p:grpSp>
            <p:nvGrpSpPr>
              <p:cNvPr id="364" name="Group 363"/>
              <p:cNvGrpSpPr/>
              <p:nvPr/>
            </p:nvGrpSpPr>
            <p:grpSpPr>
              <a:xfrm>
                <a:off x="7070554" y="2663603"/>
                <a:ext cx="274320" cy="982134"/>
                <a:chOff x="2692399" y="2184397"/>
                <a:chExt cx="274320" cy="982134"/>
              </a:xfrm>
              <a:solidFill>
                <a:schemeClr val="accent4"/>
              </a:solidFill>
            </p:grpSpPr>
            <p:sp>
              <p:nvSpPr>
                <p:cNvPr id="366" name="Oval 365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grpFill/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67" name="Rectangle 366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grpFill/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365" name="TextBox 364"/>
              <p:cNvSpPr txBox="1"/>
              <p:nvPr/>
            </p:nvSpPr>
            <p:spPr>
              <a:xfrm>
                <a:off x="6986329" y="3160744"/>
                <a:ext cx="440075" cy="346249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>
                    <a:solidFill>
                      <a:schemeClr val="accent6">
                        <a:lumMod val="50000"/>
                      </a:schemeClr>
                    </a:solidFill>
                  </a:rPr>
                  <a:t>0.2</a:t>
                </a:r>
                <a:endParaRPr lang="en-US" sz="2400" dirty="0">
                  <a:solidFill>
                    <a:schemeClr val="accent6">
                      <a:lumMod val="50000"/>
                    </a:schemeClr>
                  </a:solidFill>
                </a:endParaRPr>
              </a:p>
            </p:txBody>
          </p:sp>
        </p:grpSp>
        <p:pic>
          <p:nvPicPr>
            <p:cNvPr id="363" name="Picture 362"/>
            <p:cNvPicPr>
              <a:picLocks noChangeAspect="1"/>
            </p:cNvPicPr>
            <p:nvPr/>
          </p:nvPicPr>
          <p:blipFill>
            <a:blip r:embed="rId7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6966521" y="2595951"/>
              <a:ext cx="425507" cy="356238"/>
            </a:xfrm>
            <a:prstGeom prst="rect">
              <a:avLst/>
            </a:prstGeom>
          </p:spPr>
        </p:pic>
      </p:grpSp>
      <p:grpSp>
        <p:nvGrpSpPr>
          <p:cNvPr id="368" name="Group 367"/>
          <p:cNvGrpSpPr/>
          <p:nvPr/>
        </p:nvGrpSpPr>
        <p:grpSpPr>
          <a:xfrm>
            <a:off x="5131249" y="3170582"/>
            <a:ext cx="592275" cy="1309512"/>
            <a:chOff x="7105323" y="1332018"/>
            <a:chExt cx="444206" cy="982134"/>
          </a:xfrm>
        </p:grpSpPr>
        <p:grpSp>
          <p:nvGrpSpPr>
            <p:cNvPr id="369" name="Group 368"/>
            <p:cNvGrpSpPr/>
            <p:nvPr/>
          </p:nvGrpSpPr>
          <p:grpSpPr>
            <a:xfrm>
              <a:off x="7175129" y="1332018"/>
              <a:ext cx="374400" cy="982134"/>
              <a:chOff x="587671" y="2548983"/>
              <a:chExt cx="374400" cy="982134"/>
            </a:xfrm>
          </p:grpSpPr>
          <p:grpSp>
            <p:nvGrpSpPr>
              <p:cNvPr id="371" name="Group 370"/>
              <p:cNvGrpSpPr/>
              <p:nvPr/>
            </p:nvGrpSpPr>
            <p:grpSpPr>
              <a:xfrm>
                <a:off x="587671" y="2548983"/>
                <a:ext cx="274320" cy="982134"/>
                <a:chOff x="2692399" y="2184397"/>
                <a:chExt cx="274320" cy="982134"/>
              </a:xfrm>
            </p:grpSpPr>
            <p:sp>
              <p:nvSpPr>
                <p:cNvPr id="375" name="Oval 374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76" name="Rectangle 375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pic>
            <p:nvPicPr>
              <p:cNvPr id="372" name="Picture 371"/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762590" y="2650430"/>
                <a:ext cx="199481" cy="199481"/>
              </a:xfrm>
              <a:prstGeom prst="rect">
                <a:avLst/>
              </a:prstGeom>
            </p:spPr>
          </p:pic>
          <p:sp>
            <p:nvSpPr>
              <p:cNvPr id="373" name="Rounded Rectangle 372"/>
              <p:cNvSpPr/>
              <p:nvPr/>
            </p:nvSpPr>
            <p:spPr bwMode="auto">
              <a:xfrm>
                <a:off x="741028" y="2633271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374" name="Rounded Rectangle 373"/>
              <p:cNvSpPr/>
              <p:nvPr/>
            </p:nvSpPr>
            <p:spPr bwMode="auto">
              <a:xfrm>
                <a:off x="618909" y="2633271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370" name="TextBox 369"/>
            <p:cNvSpPr txBox="1"/>
            <p:nvPr/>
          </p:nvSpPr>
          <p:spPr>
            <a:xfrm>
              <a:off x="7105323" y="1815606"/>
              <a:ext cx="440075" cy="34624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50000"/>
                    </a:schemeClr>
                  </a:solidFill>
                </a:rPr>
                <a:t>0.3</a:t>
              </a:r>
            </a:p>
          </p:txBody>
        </p:sp>
      </p:grpSp>
      <p:grpSp>
        <p:nvGrpSpPr>
          <p:cNvPr id="377" name="Group 376"/>
          <p:cNvGrpSpPr/>
          <p:nvPr/>
        </p:nvGrpSpPr>
        <p:grpSpPr>
          <a:xfrm>
            <a:off x="6474763" y="3111781"/>
            <a:ext cx="586767" cy="1368312"/>
            <a:chOff x="5275665" y="1375098"/>
            <a:chExt cx="440075" cy="1026234"/>
          </a:xfrm>
        </p:grpSpPr>
        <p:grpSp>
          <p:nvGrpSpPr>
            <p:cNvPr id="378" name="Group 377"/>
            <p:cNvGrpSpPr/>
            <p:nvPr/>
          </p:nvGrpSpPr>
          <p:grpSpPr>
            <a:xfrm>
              <a:off x="5305142" y="1375098"/>
              <a:ext cx="353568" cy="1026234"/>
              <a:chOff x="1414123" y="1571676"/>
              <a:chExt cx="353568" cy="1026234"/>
            </a:xfrm>
          </p:grpSpPr>
          <p:grpSp>
            <p:nvGrpSpPr>
              <p:cNvPr id="380" name="Group 379"/>
              <p:cNvGrpSpPr/>
              <p:nvPr/>
            </p:nvGrpSpPr>
            <p:grpSpPr>
              <a:xfrm>
                <a:off x="1446433" y="1615776"/>
                <a:ext cx="274320" cy="982134"/>
                <a:chOff x="2692399" y="2184397"/>
                <a:chExt cx="274320" cy="982134"/>
              </a:xfrm>
            </p:grpSpPr>
            <p:sp>
              <p:nvSpPr>
                <p:cNvPr id="385" name="Oval 384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86" name="Rectangle 385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381" name="Teardrop 380"/>
              <p:cNvSpPr/>
              <p:nvPr/>
            </p:nvSpPr>
            <p:spPr bwMode="auto">
              <a:xfrm>
                <a:off x="1414123" y="1571676"/>
                <a:ext cx="175524" cy="127198"/>
              </a:xfrm>
              <a:prstGeom prst="teardrop">
                <a:avLst>
                  <a:gd name="adj" fmla="val 89157"/>
                </a:avLst>
              </a:prstGeom>
              <a:solidFill>
                <a:schemeClr val="accent5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382" name="Teardrop 381"/>
              <p:cNvSpPr/>
              <p:nvPr/>
            </p:nvSpPr>
            <p:spPr bwMode="auto">
              <a:xfrm rot="16200000">
                <a:off x="1601742" y="1532925"/>
                <a:ext cx="127198" cy="204700"/>
              </a:xfrm>
              <a:prstGeom prst="teardrop">
                <a:avLst>
                  <a:gd name="adj" fmla="val 89157"/>
                </a:avLst>
              </a:prstGeom>
              <a:solidFill>
                <a:schemeClr val="accent5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383" name="Rounded Rectangle 382"/>
              <p:cNvSpPr/>
              <p:nvPr/>
            </p:nvSpPr>
            <p:spPr bwMode="auto">
              <a:xfrm>
                <a:off x="1597000" y="1703314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384" name="Rounded Rectangle 383"/>
              <p:cNvSpPr/>
              <p:nvPr/>
            </p:nvSpPr>
            <p:spPr bwMode="auto">
              <a:xfrm>
                <a:off x="1474881" y="1703314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379" name="TextBox 378"/>
            <p:cNvSpPr txBox="1"/>
            <p:nvPr/>
          </p:nvSpPr>
          <p:spPr>
            <a:xfrm>
              <a:off x="5275665" y="1920693"/>
              <a:ext cx="440075" cy="34624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50000"/>
                    </a:schemeClr>
                  </a:solidFill>
                </a:rPr>
                <a:t>0.6</a:t>
              </a:r>
            </a:p>
          </p:txBody>
        </p:sp>
      </p:grpSp>
      <p:grpSp>
        <p:nvGrpSpPr>
          <p:cNvPr id="387" name="Group 386"/>
          <p:cNvGrpSpPr/>
          <p:nvPr/>
        </p:nvGrpSpPr>
        <p:grpSpPr>
          <a:xfrm>
            <a:off x="7755749" y="3170580"/>
            <a:ext cx="586767" cy="1309512"/>
            <a:chOff x="5527235" y="2492898"/>
            <a:chExt cx="440075" cy="982134"/>
          </a:xfrm>
        </p:grpSpPr>
        <p:grpSp>
          <p:nvGrpSpPr>
            <p:cNvPr id="388" name="Group 387"/>
            <p:cNvGrpSpPr/>
            <p:nvPr/>
          </p:nvGrpSpPr>
          <p:grpSpPr>
            <a:xfrm>
              <a:off x="5600427" y="2492898"/>
              <a:ext cx="274320" cy="982134"/>
              <a:chOff x="2368178" y="2124654"/>
              <a:chExt cx="274320" cy="982134"/>
            </a:xfrm>
          </p:grpSpPr>
          <p:grpSp>
            <p:nvGrpSpPr>
              <p:cNvPr id="390" name="Group 389"/>
              <p:cNvGrpSpPr/>
              <p:nvPr/>
            </p:nvGrpSpPr>
            <p:grpSpPr>
              <a:xfrm>
                <a:off x="2368178" y="2124654"/>
                <a:ext cx="274320" cy="982134"/>
                <a:chOff x="2692399" y="2184397"/>
                <a:chExt cx="274320" cy="982134"/>
              </a:xfrm>
            </p:grpSpPr>
            <p:sp>
              <p:nvSpPr>
                <p:cNvPr id="403" name="Oval 402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404" name="Rectangle 403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391" name="Group 390"/>
              <p:cNvGrpSpPr/>
              <p:nvPr/>
            </p:nvGrpSpPr>
            <p:grpSpPr>
              <a:xfrm>
                <a:off x="2368178" y="2240639"/>
                <a:ext cx="274320" cy="113533"/>
                <a:chOff x="1237102" y="1657048"/>
                <a:chExt cx="1598445" cy="433900"/>
              </a:xfrm>
            </p:grpSpPr>
            <p:grpSp>
              <p:nvGrpSpPr>
                <p:cNvPr id="392" name="Group 391"/>
                <p:cNvGrpSpPr/>
                <p:nvPr/>
              </p:nvGrpSpPr>
              <p:grpSpPr>
                <a:xfrm>
                  <a:off x="1517980" y="1688757"/>
                  <a:ext cx="1070783" cy="402191"/>
                  <a:chOff x="1517980" y="1688757"/>
                  <a:chExt cx="1070783" cy="402191"/>
                </a:xfrm>
              </p:grpSpPr>
              <p:sp>
                <p:nvSpPr>
                  <p:cNvPr id="397" name="Oval 396"/>
                  <p:cNvSpPr/>
                  <p:nvPr/>
                </p:nvSpPr>
                <p:spPr bwMode="auto">
                  <a:xfrm>
                    <a:off x="1577545" y="1688757"/>
                    <a:ext cx="955589" cy="39475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1867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98" name="Rectangle 397"/>
                  <p:cNvSpPr/>
                  <p:nvPr/>
                </p:nvSpPr>
                <p:spPr bwMode="auto">
                  <a:xfrm>
                    <a:off x="2399539" y="1688757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1867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99" name="Rectangle 398"/>
                  <p:cNvSpPr/>
                  <p:nvPr/>
                </p:nvSpPr>
                <p:spPr bwMode="auto">
                  <a:xfrm>
                    <a:off x="1517980" y="1696198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1867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cxnSp>
                <p:nvCxnSpPr>
                  <p:cNvPr id="400" name="Straight Connector 399"/>
                  <p:cNvCxnSpPr/>
                  <p:nvPr/>
                </p:nvCxnSpPr>
                <p:spPr bwMode="auto">
                  <a:xfrm>
                    <a:off x="1820562" y="182056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401" name="Straight Connector 400"/>
                  <p:cNvCxnSpPr/>
                  <p:nvPr/>
                </p:nvCxnSpPr>
                <p:spPr bwMode="auto">
                  <a:xfrm>
                    <a:off x="1820562" y="188613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402" name="Straight Connector 401"/>
                  <p:cNvCxnSpPr/>
                  <p:nvPr/>
                </p:nvCxnSpPr>
                <p:spPr bwMode="auto">
                  <a:xfrm>
                    <a:off x="1820562" y="1956487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cxnSp>
              <p:nvCxnSpPr>
                <p:cNvPr id="393" name="Straight Connector 392"/>
                <p:cNvCxnSpPr/>
                <p:nvPr/>
              </p:nvCxnSpPr>
              <p:spPr bwMode="auto">
                <a:xfrm flipV="1">
                  <a:off x="2327280" y="1688757"/>
                  <a:ext cx="508267" cy="65902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94" name="Straight Connector 393"/>
                <p:cNvCxnSpPr/>
                <p:nvPr/>
              </p:nvCxnSpPr>
              <p:spPr bwMode="auto">
                <a:xfrm flipV="1">
                  <a:off x="2347874" y="1750301"/>
                  <a:ext cx="487673" cy="27353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95" name="Straight Connector 394"/>
                <p:cNvCxnSpPr/>
                <p:nvPr/>
              </p:nvCxnSpPr>
              <p:spPr bwMode="auto">
                <a:xfrm flipH="1" flipV="1">
                  <a:off x="1237102" y="1657048"/>
                  <a:ext cx="524826" cy="9325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96" name="Straight Connector 395"/>
                <p:cNvCxnSpPr/>
                <p:nvPr/>
              </p:nvCxnSpPr>
              <p:spPr bwMode="auto">
                <a:xfrm flipH="1" flipV="1">
                  <a:off x="1237102" y="1750301"/>
                  <a:ext cx="533063" cy="26917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</p:grpSp>
        <p:sp>
          <p:nvSpPr>
            <p:cNvPr id="389" name="TextBox 388"/>
            <p:cNvSpPr txBox="1"/>
            <p:nvPr/>
          </p:nvSpPr>
          <p:spPr>
            <a:xfrm>
              <a:off x="5527235" y="2966933"/>
              <a:ext cx="440075" cy="34624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50000"/>
                    </a:schemeClr>
                  </a:solidFill>
                </a:rPr>
                <a:t>0.7</a:t>
              </a:r>
            </a:p>
          </p:txBody>
        </p:sp>
      </p:grpSp>
      <p:grpSp>
        <p:nvGrpSpPr>
          <p:cNvPr id="405" name="Group 404"/>
          <p:cNvGrpSpPr/>
          <p:nvPr/>
        </p:nvGrpSpPr>
        <p:grpSpPr>
          <a:xfrm>
            <a:off x="8993615" y="3170580"/>
            <a:ext cx="586767" cy="1309512"/>
            <a:chOff x="4886854" y="2700228"/>
            <a:chExt cx="440075" cy="982134"/>
          </a:xfrm>
        </p:grpSpPr>
        <p:grpSp>
          <p:nvGrpSpPr>
            <p:cNvPr id="406" name="Group 405"/>
            <p:cNvGrpSpPr/>
            <p:nvPr/>
          </p:nvGrpSpPr>
          <p:grpSpPr>
            <a:xfrm>
              <a:off x="4970918" y="2700228"/>
              <a:ext cx="274320" cy="982134"/>
              <a:chOff x="2692399" y="2184397"/>
              <a:chExt cx="274320" cy="982134"/>
            </a:xfrm>
            <a:solidFill>
              <a:schemeClr val="accent4"/>
            </a:solidFill>
          </p:grpSpPr>
          <p:sp>
            <p:nvSpPr>
              <p:cNvPr id="409" name="Oval 408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410" name="Rectangle 409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grpFill/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407" name="Chord 406"/>
            <p:cNvSpPr/>
            <p:nvPr/>
          </p:nvSpPr>
          <p:spPr bwMode="auto">
            <a:xfrm rot="17528077">
              <a:off x="5043014" y="2752290"/>
              <a:ext cx="169420" cy="155677"/>
            </a:xfrm>
            <a:prstGeom prst="chord">
              <a:avLst>
                <a:gd name="adj1" fmla="val 5544771"/>
                <a:gd name="adj2" fmla="val 13532001"/>
              </a:avLst>
            </a:prstGeom>
            <a:solidFill>
              <a:schemeClr val="accent3"/>
            </a:solidFill>
            <a:ln w="28575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408" name="TextBox 407"/>
            <p:cNvSpPr txBox="1"/>
            <p:nvPr/>
          </p:nvSpPr>
          <p:spPr>
            <a:xfrm>
              <a:off x="4886854" y="3189083"/>
              <a:ext cx="440075" cy="34624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50000"/>
                    </a:schemeClr>
                  </a:solidFill>
                </a:rPr>
                <a:t>0.8</a:t>
              </a:r>
            </a:p>
          </p:txBody>
        </p:sp>
      </p:grpSp>
      <p:grpSp>
        <p:nvGrpSpPr>
          <p:cNvPr id="411" name="Group 410"/>
          <p:cNvGrpSpPr/>
          <p:nvPr/>
        </p:nvGrpSpPr>
        <p:grpSpPr>
          <a:xfrm>
            <a:off x="10297357" y="3170581"/>
            <a:ext cx="612155" cy="1309512"/>
            <a:chOff x="6615479" y="1619954"/>
            <a:chExt cx="459116" cy="982134"/>
          </a:xfrm>
        </p:grpSpPr>
        <p:grpSp>
          <p:nvGrpSpPr>
            <p:cNvPr id="412" name="Group 411"/>
            <p:cNvGrpSpPr/>
            <p:nvPr/>
          </p:nvGrpSpPr>
          <p:grpSpPr>
            <a:xfrm>
              <a:off x="6695345" y="1619954"/>
              <a:ext cx="274320" cy="982134"/>
              <a:chOff x="2692399" y="2184397"/>
              <a:chExt cx="274320" cy="982134"/>
            </a:xfrm>
          </p:grpSpPr>
          <p:sp>
            <p:nvSpPr>
              <p:cNvPr id="426" name="Oval 425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427" name="Rectangle 426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grpSp>
          <p:nvGrpSpPr>
            <p:cNvPr id="413" name="Group 412"/>
            <p:cNvGrpSpPr/>
            <p:nvPr/>
          </p:nvGrpSpPr>
          <p:grpSpPr>
            <a:xfrm>
              <a:off x="6743548" y="1744236"/>
              <a:ext cx="183764" cy="105236"/>
              <a:chOff x="1517980" y="1688757"/>
              <a:chExt cx="1070783" cy="402191"/>
            </a:xfrm>
          </p:grpSpPr>
          <p:sp>
            <p:nvSpPr>
              <p:cNvPr id="420" name="Oval 419"/>
              <p:cNvSpPr/>
              <p:nvPr/>
            </p:nvSpPr>
            <p:spPr bwMode="auto">
              <a:xfrm>
                <a:off x="1577545" y="1688757"/>
                <a:ext cx="955589" cy="39475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421" name="Rectangle 420"/>
              <p:cNvSpPr/>
              <p:nvPr/>
            </p:nvSpPr>
            <p:spPr bwMode="auto">
              <a:xfrm>
                <a:off x="2399539" y="1688757"/>
                <a:ext cx="189224" cy="394750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422" name="Rectangle 421"/>
              <p:cNvSpPr/>
              <p:nvPr/>
            </p:nvSpPr>
            <p:spPr bwMode="auto">
              <a:xfrm>
                <a:off x="1517980" y="1696198"/>
                <a:ext cx="189224" cy="394750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cxnSp>
            <p:nvCxnSpPr>
              <p:cNvPr id="423" name="Straight Connector 422"/>
              <p:cNvCxnSpPr/>
              <p:nvPr/>
            </p:nvCxnSpPr>
            <p:spPr bwMode="auto">
              <a:xfrm>
                <a:off x="1820562" y="1820562"/>
                <a:ext cx="448962" cy="0"/>
              </a:xfrm>
              <a:prstGeom prst="line">
                <a:avLst/>
              </a:prstGeom>
              <a:solidFill>
                <a:schemeClr val="accent1"/>
              </a:solidFill>
              <a:ln w="6350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24" name="Straight Connector 423"/>
              <p:cNvCxnSpPr/>
              <p:nvPr/>
            </p:nvCxnSpPr>
            <p:spPr bwMode="auto">
              <a:xfrm>
                <a:off x="1820562" y="1886132"/>
                <a:ext cx="448962" cy="0"/>
              </a:xfrm>
              <a:prstGeom prst="line">
                <a:avLst/>
              </a:prstGeom>
              <a:solidFill>
                <a:schemeClr val="accent1"/>
              </a:solidFill>
              <a:ln w="6350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25" name="Straight Connector 424"/>
              <p:cNvCxnSpPr/>
              <p:nvPr/>
            </p:nvCxnSpPr>
            <p:spPr bwMode="auto">
              <a:xfrm>
                <a:off x="1820562" y="1956487"/>
                <a:ext cx="448962" cy="0"/>
              </a:xfrm>
              <a:prstGeom prst="line">
                <a:avLst/>
              </a:prstGeom>
              <a:solidFill>
                <a:schemeClr val="accent1"/>
              </a:solidFill>
              <a:ln w="6350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cxnSp>
          <p:nvCxnSpPr>
            <p:cNvPr id="414" name="Straight Connector 413"/>
            <p:cNvCxnSpPr/>
            <p:nvPr/>
          </p:nvCxnSpPr>
          <p:spPr bwMode="auto">
            <a:xfrm flipV="1">
              <a:off x="6882438" y="1744236"/>
              <a:ext cx="87227" cy="17244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pic>
          <p:nvPicPr>
            <p:cNvPr id="415" name="Picture 414"/>
            <p:cNvPicPr>
              <a:picLocks noChangeAspect="1"/>
            </p:cNvPicPr>
            <p:nvPr/>
          </p:nvPicPr>
          <p:blipFill>
            <a:blip r:embed="rId3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6875114" y="1719928"/>
              <a:ext cx="199481" cy="199481"/>
            </a:xfrm>
            <a:prstGeom prst="rect">
              <a:avLst/>
            </a:prstGeom>
          </p:spPr>
        </p:pic>
        <p:cxnSp>
          <p:nvCxnSpPr>
            <p:cNvPr id="416" name="Straight Connector 415"/>
            <p:cNvCxnSpPr/>
            <p:nvPr/>
          </p:nvCxnSpPr>
          <p:spPr bwMode="auto">
            <a:xfrm flipV="1">
              <a:off x="6885972" y="1760339"/>
              <a:ext cx="83693" cy="71572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17" name="Straight Connector 416"/>
            <p:cNvCxnSpPr/>
            <p:nvPr/>
          </p:nvCxnSpPr>
          <p:spPr bwMode="auto">
            <a:xfrm flipH="1" flipV="1">
              <a:off x="6695345" y="1735939"/>
              <a:ext cx="90069" cy="24401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18" name="Straight Connector 417"/>
            <p:cNvCxnSpPr/>
            <p:nvPr/>
          </p:nvCxnSpPr>
          <p:spPr bwMode="auto">
            <a:xfrm flipH="1" flipV="1">
              <a:off x="6695345" y="1760339"/>
              <a:ext cx="91483" cy="70431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19" name="TextBox 418"/>
            <p:cNvSpPr txBox="1"/>
            <p:nvPr/>
          </p:nvSpPr>
          <p:spPr>
            <a:xfrm>
              <a:off x="6615479" y="2126717"/>
              <a:ext cx="440075" cy="34624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50000"/>
                    </a:schemeClr>
                  </a:solidFill>
                </a:rPr>
                <a:t>0.9</a:t>
              </a:r>
            </a:p>
          </p:txBody>
        </p:sp>
      </p:grpSp>
      <p:cxnSp>
        <p:nvCxnSpPr>
          <p:cNvPr id="25" name="Straight Connector 24"/>
          <p:cNvCxnSpPr/>
          <p:nvPr/>
        </p:nvCxnSpPr>
        <p:spPr bwMode="auto">
          <a:xfrm>
            <a:off x="1571343" y="2610170"/>
            <a:ext cx="0" cy="513817"/>
          </a:xfrm>
          <a:prstGeom prst="line">
            <a:avLst/>
          </a:prstGeom>
          <a:solidFill>
            <a:schemeClr val="accent1"/>
          </a:solidFill>
          <a:ln w="57150" cap="rnd" cmpd="sng" algn="ctr">
            <a:solidFill>
              <a:schemeClr val="accent6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428" name="Straight Connector 427"/>
          <p:cNvCxnSpPr/>
          <p:nvPr/>
        </p:nvCxnSpPr>
        <p:spPr bwMode="auto">
          <a:xfrm>
            <a:off x="2863336" y="2610170"/>
            <a:ext cx="0" cy="513817"/>
          </a:xfrm>
          <a:prstGeom prst="line">
            <a:avLst/>
          </a:prstGeom>
          <a:solidFill>
            <a:schemeClr val="accent1"/>
          </a:solidFill>
          <a:ln w="57150" cap="rnd" cmpd="sng" algn="ctr">
            <a:solidFill>
              <a:schemeClr val="accent6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429" name="Straight Connector 428"/>
          <p:cNvCxnSpPr/>
          <p:nvPr/>
        </p:nvCxnSpPr>
        <p:spPr bwMode="auto">
          <a:xfrm>
            <a:off x="4103765" y="2610170"/>
            <a:ext cx="0" cy="513817"/>
          </a:xfrm>
          <a:prstGeom prst="line">
            <a:avLst/>
          </a:prstGeom>
          <a:solidFill>
            <a:schemeClr val="accent1"/>
          </a:solidFill>
          <a:ln w="57150" cap="rnd" cmpd="sng" algn="ctr">
            <a:solidFill>
              <a:schemeClr val="accent6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430" name="Straight Connector 429"/>
          <p:cNvCxnSpPr/>
          <p:nvPr/>
        </p:nvCxnSpPr>
        <p:spPr bwMode="auto">
          <a:xfrm>
            <a:off x="5420040" y="2610170"/>
            <a:ext cx="0" cy="513817"/>
          </a:xfrm>
          <a:prstGeom prst="line">
            <a:avLst/>
          </a:prstGeom>
          <a:solidFill>
            <a:schemeClr val="accent1"/>
          </a:solidFill>
          <a:ln w="57150" cap="rnd" cmpd="sng" algn="ctr">
            <a:solidFill>
              <a:schemeClr val="accent6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431" name="Straight Connector 430"/>
          <p:cNvCxnSpPr/>
          <p:nvPr/>
        </p:nvCxnSpPr>
        <p:spPr bwMode="auto">
          <a:xfrm>
            <a:off x="6725659" y="2610170"/>
            <a:ext cx="0" cy="513817"/>
          </a:xfrm>
          <a:prstGeom prst="line">
            <a:avLst/>
          </a:prstGeom>
          <a:solidFill>
            <a:schemeClr val="accent1"/>
          </a:solidFill>
          <a:ln w="57150" cap="rnd" cmpd="sng" algn="ctr">
            <a:solidFill>
              <a:schemeClr val="accent6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432" name="Straight Connector 431"/>
          <p:cNvCxnSpPr/>
          <p:nvPr/>
        </p:nvCxnSpPr>
        <p:spPr bwMode="auto">
          <a:xfrm>
            <a:off x="8051649" y="2610170"/>
            <a:ext cx="0" cy="513817"/>
          </a:xfrm>
          <a:prstGeom prst="line">
            <a:avLst/>
          </a:prstGeom>
          <a:solidFill>
            <a:schemeClr val="accent1"/>
          </a:solidFill>
          <a:ln w="57150" cap="rnd" cmpd="sng" algn="ctr">
            <a:solidFill>
              <a:schemeClr val="accent6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433" name="Straight Connector 432"/>
          <p:cNvCxnSpPr/>
          <p:nvPr/>
        </p:nvCxnSpPr>
        <p:spPr bwMode="auto">
          <a:xfrm>
            <a:off x="9303463" y="2610170"/>
            <a:ext cx="0" cy="513817"/>
          </a:xfrm>
          <a:prstGeom prst="line">
            <a:avLst/>
          </a:prstGeom>
          <a:solidFill>
            <a:schemeClr val="accent1"/>
          </a:solidFill>
          <a:ln w="57150" cap="rnd" cmpd="sng" algn="ctr">
            <a:solidFill>
              <a:schemeClr val="accent6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434" name="Straight Connector 433"/>
          <p:cNvCxnSpPr/>
          <p:nvPr/>
        </p:nvCxnSpPr>
        <p:spPr bwMode="auto">
          <a:xfrm>
            <a:off x="10603691" y="2610170"/>
            <a:ext cx="0" cy="513817"/>
          </a:xfrm>
          <a:prstGeom prst="line">
            <a:avLst/>
          </a:prstGeom>
          <a:solidFill>
            <a:schemeClr val="accent1"/>
          </a:solidFill>
          <a:ln w="57150" cap="rnd" cmpd="sng" algn="ctr">
            <a:solidFill>
              <a:schemeClr val="accent6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pic>
        <p:nvPicPr>
          <p:cNvPr id="189" name="Picture 188"/>
          <p:cNvPicPr>
            <a:picLocks noChangeAspect="1"/>
          </p:cNvPicPr>
          <p:nvPr/>
        </p:nvPicPr>
        <p:blipFill>
          <a:blip r:embed="rId7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745686" y="1067761"/>
            <a:ext cx="567343" cy="474984"/>
          </a:xfrm>
          <a:prstGeom prst="rect">
            <a:avLst/>
          </a:prstGeom>
        </p:spPr>
      </p:pic>
      <p:sp>
        <p:nvSpPr>
          <p:cNvPr id="211" name="Title 4"/>
          <p:cNvSpPr txBox="1">
            <a:spLocks/>
          </p:cNvSpPr>
          <p:nvPr/>
        </p:nvSpPr>
        <p:spPr>
          <a:xfrm>
            <a:off x="126492" y="-229134"/>
            <a:ext cx="533219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Propensity scores</a:t>
            </a:r>
          </a:p>
        </p:txBody>
      </p:sp>
    </p:spTree>
    <p:extLst>
      <p:ext uri="{BB962C8B-B14F-4D97-AF65-F5344CB8AC3E}">
        <p14:creationId xmlns:p14="http://schemas.microsoft.com/office/powerpoint/2010/main" val="1518204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6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7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22F779-5977-B245-BFB7-458B6EF35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Franklin Gothic Heavy" charset="0"/>
              </a:rPr>
              <a:t>Propensity Scores</a:t>
            </a:r>
            <a:endParaRPr lang="en-US" sz="6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F4C12F-5854-5644-A452-DF0DC920D3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Franklin Gothic Medium" panose="020B0603020102020204" pitchFamily="34" charset="0"/>
              </a:rPr>
              <a:t>Weighting</a:t>
            </a:r>
          </a:p>
          <a:p>
            <a:r>
              <a:rPr lang="en-US" dirty="0">
                <a:solidFill>
                  <a:schemeClr val="bg1"/>
                </a:solidFill>
                <a:latin typeface="Franklin Gothic Medium" panose="020B0603020102020204" pitchFamily="34" charset="0"/>
              </a:rPr>
              <a:t>Matching</a:t>
            </a:r>
          </a:p>
          <a:p>
            <a:r>
              <a:rPr lang="en-US" dirty="0">
                <a:solidFill>
                  <a:schemeClr val="bg1"/>
                </a:solidFill>
                <a:latin typeface="Franklin Gothic Medium" panose="020B0603020102020204" pitchFamily="34" charset="0"/>
              </a:rPr>
              <a:t>Stratification</a:t>
            </a:r>
          </a:p>
          <a:p>
            <a:r>
              <a:rPr lang="en-US" dirty="0">
                <a:solidFill>
                  <a:schemeClr val="bg1"/>
                </a:solidFill>
                <a:latin typeface="Franklin Gothic Medium" panose="020B0603020102020204" pitchFamily="34" charset="0"/>
              </a:rPr>
              <a:t>Direct Adjustment</a:t>
            </a:r>
          </a:p>
          <a:p>
            <a:r>
              <a:rPr lang="en-US" dirty="0">
                <a:solidFill>
                  <a:schemeClr val="bg1"/>
                </a:solidFill>
                <a:latin typeface="Franklin Gothic Medium" panose="020B0603020102020204" pitchFamily="34" charset="0"/>
              </a:rPr>
              <a:t>…</a:t>
            </a:r>
          </a:p>
          <a:p>
            <a:endParaRPr lang="en-US" dirty="0">
              <a:solidFill>
                <a:schemeClr val="bg1"/>
              </a:solidFill>
              <a:latin typeface="Franklin Gothic Medium" panose="020B06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81005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22F779-5977-B245-BFB7-458B6EF35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Franklin Gothic Heavy" charset="0"/>
              </a:rPr>
              <a:t>Propensity Scores</a:t>
            </a:r>
            <a:endParaRPr lang="en-US" sz="6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F4C12F-5854-5644-A452-DF0DC920D3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4"/>
                </a:solidFill>
                <a:latin typeface="Franklin Gothic Medium" panose="020B0603020102020204" pitchFamily="34" charset="0"/>
              </a:rPr>
              <a:t>Weighting</a:t>
            </a:r>
          </a:p>
          <a:p>
            <a:r>
              <a:rPr lang="en-US" dirty="0">
                <a:solidFill>
                  <a:schemeClr val="bg1"/>
                </a:solidFill>
                <a:latin typeface="Franklin Gothic Medium" panose="020B0603020102020204" pitchFamily="34" charset="0"/>
              </a:rPr>
              <a:t>Matching</a:t>
            </a:r>
          </a:p>
          <a:p>
            <a:r>
              <a:rPr lang="en-US" dirty="0">
                <a:solidFill>
                  <a:schemeClr val="bg1"/>
                </a:solidFill>
                <a:latin typeface="Franklin Gothic Medium" panose="020B0603020102020204" pitchFamily="34" charset="0"/>
              </a:rPr>
              <a:t>Stratification</a:t>
            </a:r>
          </a:p>
          <a:p>
            <a:r>
              <a:rPr lang="en-US" dirty="0">
                <a:solidFill>
                  <a:schemeClr val="bg1"/>
                </a:solidFill>
                <a:latin typeface="Franklin Gothic Medium" panose="020B0603020102020204" pitchFamily="34" charset="0"/>
              </a:rPr>
              <a:t>Direct Adjustment</a:t>
            </a:r>
          </a:p>
          <a:p>
            <a:r>
              <a:rPr lang="en-US" dirty="0">
                <a:solidFill>
                  <a:schemeClr val="bg1"/>
                </a:solidFill>
                <a:latin typeface="Franklin Gothic Medium" panose="020B0603020102020204" pitchFamily="34" charset="0"/>
              </a:rPr>
              <a:t>…</a:t>
            </a:r>
          </a:p>
          <a:p>
            <a:endParaRPr lang="en-US" dirty="0">
              <a:solidFill>
                <a:schemeClr val="bg1"/>
              </a:solidFill>
              <a:latin typeface="Franklin Gothic Medium" panose="020B06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16782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CF4E8DCD-1B5E-4F45-95F2-75DF0274A8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6800" y="1835150"/>
            <a:ext cx="7518400" cy="3187700"/>
          </a:xfrm>
          <a:prstGeom prst="rect">
            <a:avLst/>
          </a:prstGeom>
          <a:effectLst>
            <a:outerShdw blurRad="50800" dist="38100" dir="7080000" algn="bl" rotWithShape="0">
              <a:schemeClr val="tx2">
                <a:alpha val="40000"/>
              </a:schemeClr>
            </a:outerShdw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174342779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8F871-119A-D74F-94E7-21BFC5545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Weighting</a:t>
            </a:r>
            <a:endParaRPr lang="en-US" sz="6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E590E94-767E-DE43-ADC2-416F22FD4F07}"/>
                  </a:ext>
                </a:extLst>
              </p:cNvPr>
              <p:cNvSpPr txBox="1"/>
              <p:nvPr/>
            </p:nvSpPr>
            <p:spPr>
              <a:xfrm>
                <a:off x="997460" y="2833745"/>
                <a:ext cx="8946745" cy="16032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5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5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sz="5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𝐴𝑇𝑀</m:t>
                          </m:r>
                        </m:sub>
                      </m:sSub>
                      <m:r>
                        <a:rPr lang="en-US" sz="50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5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sz="5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5000" b="0" i="0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min</m:t>
                              </m:r>
                            </m:fName>
                            <m:e>
                              <m:r>
                                <a:rPr lang="en-US" sz="50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{</m:t>
                              </m:r>
                              <m:sSub>
                                <m:sSubPr>
                                  <m:ctrlPr>
                                    <a:rPr lang="en-US" sz="5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5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5000" b="0" i="1" smtClean="0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50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, 1−</m:t>
                              </m:r>
                              <m:sSub>
                                <m:sSubPr>
                                  <m:ctrlPr>
                                    <a:rPr lang="en-US" sz="5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5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5000" b="0" i="1" smtClean="0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50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}</m:t>
                              </m:r>
                            </m:e>
                          </m:func>
                        </m:num>
                        <m:den>
                          <m:sSub>
                            <m:sSubPr>
                              <m:ctrlPr>
                                <a:rPr lang="en-US" sz="5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50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sz="50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5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5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50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5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+(1−</m:t>
                          </m:r>
                          <m:sSub>
                            <m:sSubPr>
                              <m:ctrlPr>
                                <a:rPr lang="en-US" sz="5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50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sz="50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5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)(1−</m:t>
                          </m:r>
                          <m:sSub>
                            <m:sSubPr>
                              <m:ctrlPr>
                                <a:rPr lang="en-US" sz="5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5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50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5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50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E590E94-767E-DE43-ADC2-416F22FD4F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7460" y="2833745"/>
                <a:ext cx="8946745" cy="1603259"/>
              </a:xfrm>
              <a:prstGeom prst="rect">
                <a:avLst/>
              </a:prstGeom>
              <a:blipFill>
                <a:blip r:embed="rId2"/>
                <a:stretch>
                  <a:fillRect t="-3150" r="-851" b="-181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C24CDCE-458F-2C45-AFF7-2084748A20D3}"/>
              </a:ext>
            </a:extLst>
          </p:cNvPr>
          <p:cNvSpPr/>
          <p:nvPr/>
        </p:nvSpPr>
        <p:spPr>
          <a:xfrm>
            <a:off x="5765800" y="2928994"/>
            <a:ext cx="734716" cy="627005"/>
          </a:xfrm>
          <a:prstGeom prst="round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A095C1A-220D-0C4D-9779-853AA41BA2D7}"/>
              </a:ext>
            </a:extLst>
          </p:cNvPr>
          <p:cNvSpPr/>
          <p:nvPr/>
        </p:nvSpPr>
        <p:spPr>
          <a:xfrm>
            <a:off x="7721600" y="2928994"/>
            <a:ext cx="734716" cy="627005"/>
          </a:xfrm>
          <a:prstGeom prst="round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8BE99202-453C-A74E-A9EB-6AA82713618F}"/>
              </a:ext>
            </a:extLst>
          </p:cNvPr>
          <p:cNvSpPr/>
          <p:nvPr/>
        </p:nvSpPr>
        <p:spPr>
          <a:xfrm>
            <a:off x="8775700" y="3873498"/>
            <a:ext cx="734716" cy="627005"/>
          </a:xfrm>
          <a:prstGeom prst="round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4114C5EA-D9A6-3B41-9DE2-4D742E31B071}"/>
              </a:ext>
            </a:extLst>
          </p:cNvPr>
          <p:cNvSpPr/>
          <p:nvPr/>
        </p:nvSpPr>
        <p:spPr>
          <a:xfrm>
            <a:off x="3975100" y="3873497"/>
            <a:ext cx="734716" cy="627005"/>
          </a:xfrm>
          <a:prstGeom prst="round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043416AD-E3B2-BD42-816A-626A2C873316}"/>
              </a:ext>
            </a:extLst>
          </p:cNvPr>
          <p:cNvSpPr/>
          <p:nvPr/>
        </p:nvSpPr>
        <p:spPr>
          <a:xfrm>
            <a:off x="3314700" y="3746501"/>
            <a:ext cx="749300" cy="690504"/>
          </a:xfrm>
          <a:prstGeom prst="round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0297EA65-93C9-0949-9B21-608EE8F684CB}"/>
              </a:ext>
            </a:extLst>
          </p:cNvPr>
          <p:cNvSpPr/>
          <p:nvPr/>
        </p:nvSpPr>
        <p:spPr>
          <a:xfrm>
            <a:off x="5293910" y="3776598"/>
            <a:ext cx="2313389" cy="690504"/>
          </a:xfrm>
          <a:prstGeom prst="round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298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8F871-119A-D74F-94E7-21BFC5545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Weighting</a:t>
            </a:r>
            <a:endParaRPr lang="en-US" sz="6000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56DD2EA1-59C6-0C4D-BF87-ABC718697254}"/>
              </a:ext>
            </a:extLst>
          </p:cNvPr>
          <p:cNvSpPr/>
          <p:nvPr/>
        </p:nvSpPr>
        <p:spPr>
          <a:xfrm>
            <a:off x="778468" y="2012950"/>
            <a:ext cx="10635063" cy="2114550"/>
          </a:xfrm>
          <a:prstGeom prst="roundRect">
            <a:avLst>
              <a:gd name="adj" fmla="val 5346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p_0 &lt;- 1 - p</a:t>
            </a:r>
          </a:p>
          <a:p>
            <a:r>
              <a:rPr lang="en-US" sz="2500" dirty="0" err="1">
                <a:solidFill>
                  <a:schemeClr val="tx1"/>
                </a:solidFill>
                <a:latin typeface="Monaco" pitchFamily="2" charset="77"/>
              </a:rPr>
              <a:t>df$weight</a:t>
            </a:r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 &lt;- </a:t>
            </a:r>
            <a:r>
              <a:rPr lang="en-US" sz="2500" dirty="0" err="1">
                <a:solidFill>
                  <a:schemeClr val="tx1"/>
                </a:solidFill>
                <a:latin typeface="Monaco" pitchFamily="2" charset="77"/>
              </a:rPr>
              <a:t>pmin</a:t>
            </a:r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(p, p_0) / </a:t>
            </a:r>
          </a:p>
          <a:p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             </a:t>
            </a:r>
            <a:r>
              <a:rPr lang="en-US" sz="2500" dirty="0" err="1">
                <a:solidFill>
                  <a:schemeClr val="tx1"/>
                </a:solidFill>
                <a:latin typeface="Monaco" pitchFamily="2" charset="77"/>
              </a:rPr>
              <a:t>ifelse</a:t>
            </a:r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(exposure == 1, p, p_0) 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818319D-7D49-FF4B-B84E-48DCDC5CFF1E}"/>
              </a:ext>
            </a:extLst>
          </p:cNvPr>
          <p:cNvSpPr/>
          <p:nvPr/>
        </p:nvSpPr>
        <p:spPr>
          <a:xfrm>
            <a:off x="3340100" y="2438401"/>
            <a:ext cx="2400300" cy="469900"/>
          </a:xfrm>
          <a:prstGeom prst="round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80FE7EE-503F-E544-9B29-971041D43B63}"/>
              </a:ext>
            </a:extLst>
          </p:cNvPr>
          <p:cNvSpPr/>
          <p:nvPr/>
        </p:nvSpPr>
        <p:spPr>
          <a:xfrm>
            <a:off x="5740400" y="2438401"/>
            <a:ext cx="495300" cy="469900"/>
          </a:xfrm>
          <a:prstGeom prst="round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8875A31-8F06-1943-B5E5-47A85E18362D}"/>
              </a:ext>
            </a:extLst>
          </p:cNvPr>
          <p:cNvSpPr/>
          <p:nvPr/>
        </p:nvSpPr>
        <p:spPr>
          <a:xfrm>
            <a:off x="3340100" y="2825752"/>
            <a:ext cx="5626100" cy="469900"/>
          </a:xfrm>
          <a:prstGeom prst="round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369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  <p:bldP spid="8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8" name="Group 317"/>
          <p:cNvGrpSpPr/>
          <p:nvPr/>
        </p:nvGrpSpPr>
        <p:grpSpPr>
          <a:xfrm>
            <a:off x="1248734" y="1194457"/>
            <a:ext cx="586767" cy="1309512"/>
            <a:chOff x="1986246" y="1325314"/>
            <a:chExt cx="440075" cy="982134"/>
          </a:xfrm>
        </p:grpSpPr>
        <p:grpSp>
          <p:nvGrpSpPr>
            <p:cNvPr id="319" name="Group 318"/>
            <p:cNvGrpSpPr/>
            <p:nvPr/>
          </p:nvGrpSpPr>
          <p:grpSpPr>
            <a:xfrm>
              <a:off x="2092152" y="1325314"/>
              <a:ext cx="274320" cy="982134"/>
              <a:chOff x="2092152" y="1325314"/>
              <a:chExt cx="274320" cy="982134"/>
            </a:xfrm>
          </p:grpSpPr>
          <p:grpSp>
            <p:nvGrpSpPr>
              <p:cNvPr id="321" name="Group 320"/>
              <p:cNvGrpSpPr/>
              <p:nvPr/>
            </p:nvGrpSpPr>
            <p:grpSpPr>
              <a:xfrm>
                <a:off x="2092152" y="1325314"/>
                <a:ext cx="274320" cy="982134"/>
                <a:chOff x="2692399" y="2184397"/>
                <a:chExt cx="274320" cy="982134"/>
              </a:xfrm>
            </p:grpSpPr>
            <p:sp>
              <p:nvSpPr>
                <p:cNvPr id="323" name="Oval 322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24" name="Rectangle 323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322" name="Heart 321"/>
              <p:cNvSpPr/>
              <p:nvPr/>
            </p:nvSpPr>
            <p:spPr bwMode="auto">
              <a:xfrm>
                <a:off x="2195831" y="1732032"/>
                <a:ext cx="130205" cy="128094"/>
              </a:xfrm>
              <a:prstGeom prst="hear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320" name="TextBox 319"/>
            <p:cNvSpPr txBox="1"/>
            <p:nvPr/>
          </p:nvSpPr>
          <p:spPr>
            <a:xfrm>
              <a:off x="1986246" y="1896566"/>
              <a:ext cx="440075" cy="34624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0.1</a:t>
              </a:r>
            </a:p>
          </p:txBody>
        </p:sp>
      </p:grpSp>
      <p:grpSp>
        <p:nvGrpSpPr>
          <p:cNvPr id="325" name="Group 324"/>
          <p:cNvGrpSpPr/>
          <p:nvPr/>
        </p:nvGrpSpPr>
        <p:grpSpPr>
          <a:xfrm>
            <a:off x="2550589" y="1194457"/>
            <a:ext cx="642079" cy="1309512"/>
            <a:chOff x="2443590" y="1046266"/>
            <a:chExt cx="481559" cy="982134"/>
          </a:xfrm>
        </p:grpSpPr>
        <p:grpSp>
          <p:nvGrpSpPr>
            <p:cNvPr id="326" name="Group 325"/>
            <p:cNvGrpSpPr/>
            <p:nvPr/>
          </p:nvGrpSpPr>
          <p:grpSpPr>
            <a:xfrm>
              <a:off x="2443590" y="1046266"/>
              <a:ext cx="440075" cy="982134"/>
              <a:chOff x="2443590" y="1046266"/>
              <a:chExt cx="440075" cy="982134"/>
            </a:xfrm>
          </p:grpSpPr>
          <p:grpSp>
            <p:nvGrpSpPr>
              <p:cNvPr id="328" name="Group 327"/>
              <p:cNvGrpSpPr/>
              <p:nvPr/>
            </p:nvGrpSpPr>
            <p:grpSpPr>
              <a:xfrm>
                <a:off x="2538850" y="1046266"/>
                <a:ext cx="274320" cy="982134"/>
                <a:chOff x="2692399" y="2184397"/>
                <a:chExt cx="274320" cy="982134"/>
              </a:xfrm>
            </p:grpSpPr>
            <p:sp>
              <p:nvSpPr>
                <p:cNvPr id="330" name="Oval 329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31" name="Rectangle 330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329" name="TextBox 328"/>
              <p:cNvSpPr txBox="1"/>
              <p:nvPr/>
            </p:nvSpPr>
            <p:spPr>
              <a:xfrm>
                <a:off x="2443590" y="1527056"/>
                <a:ext cx="440075" cy="346249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accent6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accent6">
                        <a:lumMod val="40000"/>
                        <a:lumOff val="60000"/>
                      </a:schemeClr>
                    </a:solidFill>
                  </a:rPr>
                  <a:t>0.2</a:t>
                </a:r>
              </a:p>
            </p:txBody>
          </p:sp>
        </p:grpSp>
        <p:pic>
          <p:nvPicPr>
            <p:cNvPr id="327" name="Picture 326"/>
            <p:cNvPicPr>
              <a:picLocks noChangeAspect="1"/>
            </p:cNvPicPr>
            <p:nvPr/>
          </p:nvPicPr>
          <p:blipFill>
            <a:blip r:embed="rId3">
              <a:lum bright="70000" contrast="-70000"/>
            </a:blip>
            <a:stretch>
              <a:fillRect/>
            </a:stretch>
          </p:blipFill>
          <p:spPr>
            <a:xfrm>
              <a:off x="2725668" y="1134639"/>
              <a:ext cx="199481" cy="199481"/>
            </a:xfrm>
            <a:prstGeom prst="rect">
              <a:avLst/>
            </a:prstGeom>
          </p:spPr>
        </p:pic>
      </p:grpSp>
      <p:grpSp>
        <p:nvGrpSpPr>
          <p:cNvPr id="332" name="Group 331"/>
          <p:cNvGrpSpPr/>
          <p:nvPr/>
        </p:nvGrpSpPr>
        <p:grpSpPr>
          <a:xfrm>
            <a:off x="3801100" y="1019829"/>
            <a:ext cx="606810" cy="1484139"/>
            <a:chOff x="1046783" y="2062413"/>
            <a:chExt cx="455108" cy="1113104"/>
          </a:xfrm>
        </p:grpSpPr>
        <p:grpSp>
          <p:nvGrpSpPr>
            <p:cNvPr id="333" name="Group 332"/>
            <p:cNvGrpSpPr/>
            <p:nvPr/>
          </p:nvGrpSpPr>
          <p:grpSpPr>
            <a:xfrm>
              <a:off x="1072446" y="2193383"/>
              <a:ext cx="429445" cy="982134"/>
              <a:chOff x="1072446" y="2193383"/>
              <a:chExt cx="429445" cy="982134"/>
            </a:xfrm>
          </p:grpSpPr>
          <p:grpSp>
            <p:nvGrpSpPr>
              <p:cNvPr id="335" name="Group 334"/>
              <p:cNvGrpSpPr/>
              <p:nvPr/>
            </p:nvGrpSpPr>
            <p:grpSpPr>
              <a:xfrm>
                <a:off x="1152243" y="2193383"/>
                <a:ext cx="274320" cy="982134"/>
                <a:chOff x="2692399" y="2184397"/>
                <a:chExt cx="274320" cy="982134"/>
              </a:xfrm>
            </p:grpSpPr>
            <p:sp>
              <p:nvSpPr>
                <p:cNvPr id="337" name="Oval 336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38" name="Rectangle 337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336" name="TextBox 335"/>
              <p:cNvSpPr txBox="1"/>
              <p:nvPr/>
            </p:nvSpPr>
            <p:spPr>
              <a:xfrm>
                <a:off x="1072446" y="2673073"/>
                <a:ext cx="429445" cy="346249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accent6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0.2</a:t>
                </a:r>
              </a:p>
            </p:txBody>
          </p:sp>
        </p:grpSp>
        <p:pic>
          <p:nvPicPr>
            <p:cNvPr id="334" name="Picture 333"/>
            <p:cNvPicPr>
              <a:picLocks noChangeAspect="1"/>
            </p:cNvPicPr>
            <p:nvPr/>
          </p:nvPicPr>
          <p:blipFill>
            <a:blip r:embed="rId4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40000" contras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046783" y="2062413"/>
              <a:ext cx="393016" cy="309936"/>
            </a:xfrm>
            <a:prstGeom prst="rect">
              <a:avLst/>
            </a:prstGeom>
          </p:spPr>
        </p:pic>
      </p:grpSp>
      <p:grpSp>
        <p:nvGrpSpPr>
          <p:cNvPr id="339" name="Group 338"/>
          <p:cNvGrpSpPr/>
          <p:nvPr/>
        </p:nvGrpSpPr>
        <p:grpSpPr>
          <a:xfrm>
            <a:off x="5146328" y="1194458"/>
            <a:ext cx="621293" cy="1309512"/>
            <a:chOff x="2369299" y="2282762"/>
            <a:chExt cx="465970" cy="982134"/>
          </a:xfrm>
        </p:grpSpPr>
        <p:grpSp>
          <p:nvGrpSpPr>
            <p:cNvPr id="340" name="Group 339"/>
            <p:cNvGrpSpPr/>
            <p:nvPr/>
          </p:nvGrpSpPr>
          <p:grpSpPr>
            <a:xfrm>
              <a:off x="2460869" y="2282762"/>
              <a:ext cx="374400" cy="982134"/>
              <a:chOff x="587671" y="2548983"/>
              <a:chExt cx="374400" cy="982134"/>
            </a:xfrm>
          </p:grpSpPr>
          <p:grpSp>
            <p:nvGrpSpPr>
              <p:cNvPr id="342" name="Group 341"/>
              <p:cNvGrpSpPr/>
              <p:nvPr/>
            </p:nvGrpSpPr>
            <p:grpSpPr>
              <a:xfrm>
                <a:off x="587671" y="2548983"/>
                <a:ext cx="274320" cy="982134"/>
                <a:chOff x="2692399" y="2184397"/>
                <a:chExt cx="274320" cy="982134"/>
              </a:xfrm>
            </p:grpSpPr>
            <p:sp>
              <p:nvSpPr>
                <p:cNvPr id="346" name="Oval 345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47" name="Rectangle 346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pic>
            <p:nvPicPr>
              <p:cNvPr id="343" name="Picture 342"/>
              <p:cNvPicPr>
                <a:picLocks noChangeAspect="1"/>
              </p:cNvPicPr>
              <p:nvPr/>
            </p:nvPicPr>
            <p:blipFill>
              <a:blip r:embed="rId3">
                <a:lum bright="70000" contrast="-70000"/>
              </a:blip>
              <a:stretch>
                <a:fillRect/>
              </a:stretch>
            </p:blipFill>
            <p:spPr>
              <a:xfrm>
                <a:off x="762590" y="2650430"/>
                <a:ext cx="199481" cy="199481"/>
              </a:xfrm>
              <a:prstGeom prst="rect">
                <a:avLst/>
              </a:prstGeom>
            </p:spPr>
          </p:pic>
          <p:sp>
            <p:nvSpPr>
              <p:cNvPr id="344" name="Rounded Rectangle 343"/>
              <p:cNvSpPr/>
              <p:nvPr/>
            </p:nvSpPr>
            <p:spPr bwMode="auto">
              <a:xfrm>
                <a:off x="741028" y="2633271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345" name="Rounded Rectangle 344"/>
              <p:cNvSpPr/>
              <p:nvPr/>
            </p:nvSpPr>
            <p:spPr bwMode="auto">
              <a:xfrm>
                <a:off x="618909" y="2633271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341" name="TextBox 340"/>
            <p:cNvSpPr txBox="1"/>
            <p:nvPr/>
          </p:nvSpPr>
          <p:spPr>
            <a:xfrm>
              <a:off x="2369299" y="2750694"/>
              <a:ext cx="440075" cy="34624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40000"/>
                      <a:lumOff val="60000"/>
                    </a:schemeClr>
                  </a:solidFill>
                </a:rPr>
                <a:t>0.3</a:t>
              </a:r>
            </a:p>
          </p:txBody>
        </p:sp>
      </p:grpSp>
      <p:grpSp>
        <p:nvGrpSpPr>
          <p:cNvPr id="348" name="Group 347"/>
          <p:cNvGrpSpPr/>
          <p:nvPr/>
        </p:nvGrpSpPr>
        <p:grpSpPr>
          <a:xfrm>
            <a:off x="6443706" y="1135656"/>
            <a:ext cx="586767" cy="1368312"/>
            <a:chOff x="1351526" y="1571676"/>
            <a:chExt cx="440075" cy="1026234"/>
          </a:xfrm>
        </p:grpSpPr>
        <p:grpSp>
          <p:nvGrpSpPr>
            <p:cNvPr id="349" name="Group 348"/>
            <p:cNvGrpSpPr/>
            <p:nvPr/>
          </p:nvGrpSpPr>
          <p:grpSpPr>
            <a:xfrm>
              <a:off x="1414123" y="1571676"/>
              <a:ext cx="353568" cy="1026234"/>
              <a:chOff x="1414123" y="1571676"/>
              <a:chExt cx="353568" cy="1026234"/>
            </a:xfrm>
          </p:grpSpPr>
          <p:grpSp>
            <p:nvGrpSpPr>
              <p:cNvPr id="351" name="Group 350"/>
              <p:cNvGrpSpPr/>
              <p:nvPr/>
            </p:nvGrpSpPr>
            <p:grpSpPr>
              <a:xfrm>
                <a:off x="1446433" y="1615776"/>
                <a:ext cx="274320" cy="982134"/>
                <a:chOff x="2692399" y="2184397"/>
                <a:chExt cx="274320" cy="982134"/>
              </a:xfrm>
            </p:grpSpPr>
            <p:sp>
              <p:nvSpPr>
                <p:cNvPr id="356" name="Oval 355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57" name="Rectangle 356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352" name="Teardrop 351"/>
              <p:cNvSpPr/>
              <p:nvPr/>
            </p:nvSpPr>
            <p:spPr bwMode="auto">
              <a:xfrm>
                <a:off x="1414123" y="1571676"/>
                <a:ext cx="175524" cy="127198"/>
              </a:xfrm>
              <a:prstGeom prst="teardrop">
                <a:avLst>
                  <a:gd name="adj" fmla="val 89157"/>
                </a:avLst>
              </a:prstGeom>
              <a:solidFill>
                <a:schemeClr val="tx2">
                  <a:lumMod val="10000"/>
                  <a:lumOff val="90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353" name="Teardrop 352"/>
              <p:cNvSpPr/>
              <p:nvPr/>
            </p:nvSpPr>
            <p:spPr bwMode="auto">
              <a:xfrm rot="16200000">
                <a:off x="1601742" y="1532925"/>
                <a:ext cx="127198" cy="204700"/>
              </a:xfrm>
              <a:prstGeom prst="teardrop">
                <a:avLst>
                  <a:gd name="adj" fmla="val 89157"/>
                </a:avLst>
              </a:prstGeom>
              <a:solidFill>
                <a:schemeClr val="tx2">
                  <a:lumMod val="10000"/>
                  <a:lumOff val="90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354" name="Rounded Rectangle 353"/>
              <p:cNvSpPr/>
              <p:nvPr/>
            </p:nvSpPr>
            <p:spPr bwMode="auto">
              <a:xfrm>
                <a:off x="1597000" y="1703314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355" name="Rounded Rectangle 354"/>
              <p:cNvSpPr/>
              <p:nvPr/>
            </p:nvSpPr>
            <p:spPr bwMode="auto">
              <a:xfrm>
                <a:off x="1474881" y="1703314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350" name="TextBox 349"/>
            <p:cNvSpPr txBox="1"/>
            <p:nvPr/>
          </p:nvSpPr>
          <p:spPr>
            <a:xfrm>
              <a:off x="1351526" y="2117189"/>
              <a:ext cx="440075" cy="34624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0.6</a:t>
              </a:r>
            </a:p>
          </p:txBody>
        </p:sp>
      </p:grpSp>
      <p:grpSp>
        <p:nvGrpSpPr>
          <p:cNvPr id="358" name="Group 357"/>
          <p:cNvGrpSpPr/>
          <p:nvPr/>
        </p:nvGrpSpPr>
        <p:grpSpPr>
          <a:xfrm>
            <a:off x="7760827" y="1194456"/>
            <a:ext cx="586767" cy="1309512"/>
            <a:chOff x="1735907" y="2460562"/>
            <a:chExt cx="440075" cy="982134"/>
          </a:xfrm>
        </p:grpSpPr>
        <p:grpSp>
          <p:nvGrpSpPr>
            <p:cNvPr id="359" name="Group 358"/>
            <p:cNvGrpSpPr/>
            <p:nvPr/>
          </p:nvGrpSpPr>
          <p:grpSpPr>
            <a:xfrm>
              <a:off x="1826164" y="2460562"/>
              <a:ext cx="274320" cy="982134"/>
              <a:chOff x="2368178" y="2124654"/>
              <a:chExt cx="274320" cy="982134"/>
            </a:xfrm>
          </p:grpSpPr>
          <p:grpSp>
            <p:nvGrpSpPr>
              <p:cNvPr id="361" name="Group 360"/>
              <p:cNvGrpSpPr/>
              <p:nvPr/>
            </p:nvGrpSpPr>
            <p:grpSpPr>
              <a:xfrm>
                <a:off x="2368178" y="2124654"/>
                <a:ext cx="274320" cy="982134"/>
                <a:chOff x="2692399" y="2184397"/>
                <a:chExt cx="274320" cy="982134"/>
              </a:xfrm>
            </p:grpSpPr>
            <p:sp>
              <p:nvSpPr>
                <p:cNvPr id="374" name="Oval 373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75" name="Rectangle 374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362" name="Group 361"/>
              <p:cNvGrpSpPr/>
              <p:nvPr/>
            </p:nvGrpSpPr>
            <p:grpSpPr>
              <a:xfrm>
                <a:off x="2368178" y="2240639"/>
                <a:ext cx="274320" cy="113533"/>
                <a:chOff x="1237102" y="1657048"/>
                <a:chExt cx="1598445" cy="433900"/>
              </a:xfrm>
            </p:grpSpPr>
            <p:grpSp>
              <p:nvGrpSpPr>
                <p:cNvPr id="363" name="Group 362"/>
                <p:cNvGrpSpPr/>
                <p:nvPr/>
              </p:nvGrpSpPr>
              <p:grpSpPr>
                <a:xfrm>
                  <a:off x="1517980" y="1688757"/>
                  <a:ext cx="1070783" cy="402191"/>
                  <a:chOff x="1517980" y="1688757"/>
                  <a:chExt cx="1070783" cy="402191"/>
                </a:xfrm>
              </p:grpSpPr>
              <p:sp>
                <p:nvSpPr>
                  <p:cNvPr id="368" name="Oval 367"/>
                  <p:cNvSpPr/>
                  <p:nvPr/>
                </p:nvSpPr>
                <p:spPr bwMode="auto">
                  <a:xfrm>
                    <a:off x="1577545" y="1688757"/>
                    <a:ext cx="955589" cy="39475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1867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69" name="Rectangle 368"/>
                  <p:cNvSpPr/>
                  <p:nvPr/>
                </p:nvSpPr>
                <p:spPr bwMode="auto">
                  <a:xfrm>
                    <a:off x="2399539" y="1688757"/>
                    <a:ext cx="189224" cy="394750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1867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70" name="Rectangle 369"/>
                  <p:cNvSpPr/>
                  <p:nvPr/>
                </p:nvSpPr>
                <p:spPr bwMode="auto">
                  <a:xfrm>
                    <a:off x="1517980" y="1696198"/>
                    <a:ext cx="189224" cy="394750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1867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cxnSp>
                <p:nvCxnSpPr>
                  <p:cNvPr id="371" name="Straight Connector 370"/>
                  <p:cNvCxnSpPr/>
                  <p:nvPr/>
                </p:nvCxnSpPr>
                <p:spPr bwMode="auto">
                  <a:xfrm>
                    <a:off x="1820562" y="182056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3">
                        <a:lumMod val="20000"/>
                        <a:lumOff val="80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372" name="Straight Connector 371"/>
                  <p:cNvCxnSpPr/>
                  <p:nvPr/>
                </p:nvCxnSpPr>
                <p:spPr bwMode="auto">
                  <a:xfrm>
                    <a:off x="1820562" y="188613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3">
                        <a:lumMod val="20000"/>
                        <a:lumOff val="80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373" name="Straight Connector 372"/>
                  <p:cNvCxnSpPr/>
                  <p:nvPr/>
                </p:nvCxnSpPr>
                <p:spPr bwMode="auto">
                  <a:xfrm>
                    <a:off x="1820562" y="1956487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3">
                        <a:lumMod val="20000"/>
                        <a:lumOff val="80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cxnSp>
              <p:nvCxnSpPr>
                <p:cNvPr id="364" name="Straight Connector 363"/>
                <p:cNvCxnSpPr/>
                <p:nvPr/>
              </p:nvCxnSpPr>
              <p:spPr bwMode="auto">
                <a:xfrm flipV="1">
                  <a:off x="2327280" y="1688757"/>
                  <a:ext cx="508267" cy="65902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65" name="Straight Connector 364"/>
                <p:cNvCxnSpPr/>
                <p:nvPr/>
              </p:nvCxnSpPr>
              <p:spPr bwMode="auto">
                <a:xfrm flipV="1">
                  <a:off x="2347874" y="1750301"/>
                  <a:ext cx="487673" cy="27353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66" name="Straight Connector 365"/>
                <p:cNvCxnSpPr/>
                <p:nvPr/>
              </p:nvCxnSpPr>
              <p:spPr bwMode="auto">
                <a:xfrm flipH="1" flipV="1">
                  <a:off x="1237102" y="1657048"/>
                  <a:ext cx="524826" cy="9325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67" name="Straight Connector 366"/>
                <p:cNvCxnSpPr/>
                <p:nvPr/>
              </p:nvCxnSpPr>
              <p:spPr bwMode="auto">
                <a:xfrm flipH="1" flipV="1">
                  <a:off x="1237102" y="1750301"/>
                  <a:ext cx="533063" cy="26917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</p:grpSp>
        <p:sp>
          <p:nvSpPr>
            <p:cNvPr id="360" name="TextBox 359"/>
            <p:cNvSpPr txBox="1"/>
            <p:nvPr/>
          </p:nvSpPr>
          <p:spPr>
            <a:xfrm>
              <a:off x="1735907" y="2944992"/>
              <a:ext cx="440075" cy="34624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0.7</a:t>
              </a:r>
            </a:p>
          </p:txBody>
        </p:sp>
      </p:grpSp>
      <p:grpSp>
        <p:nvGrpSpPr>
          <p:cNvPr id="376" name="Group 375"/>
          <p:cNvGrpSpPr/>
          <p:nvPr/>
        </p:nvGrpSpPr>
        <p:grpSpPr>
          <a:xfrm>
            <a:off x="9011813" y="1194456"/>
            <a:ext cx="586767" cy="1309512"/>
            <a:chOff x="504793" y="2548983"/>
            <a:chExt cx="440075" cy="982134"/>
          </a:xfrm>
        </p:grpSpPr>
        <p:grpSp>
          <p:nvGrpSpPr>
            <p:cNvPr id="377" name="Group 376"/>
            <p:cNvGrpSpPr/>
            <p:nvPr/>
          </p:nvGrpSpPr>
          <p:grpSpPr>
            <a:xfrm>
              <a:off x="504793" y="2548983"/>
              <a:ext cx="440075" cy="982134"/>
              <a:chOff x="504793" y="2548983"/>
              <a:chExt cx="440075" cy="982134"/>
            </a:xfrm>
          </p:grpSpPr>
          <p:grpSp>
            <p:nvGrpSpPr>
              <p:cNvPr id="379" name="Group 378"/>
              <p:cNvGrpSpPr/>
              <p:nvPr/>
            </p:nvGrpSpPr>
            <p:grpSpPr>
              <a:xfrm>
                <a:off x="587671" y="2548983"/>
                <a:ext cx="274320" cy="982134"/>
                <a:chOff x="2692399" y="2184397"/>
                <a:chExt cx="274320" cy="982134"/>
              </a:xfrm>
            </p:grpSpPr>
            <p:sp>
              <p:nvSpPr>
                <p:cNvPr id="381" name="Oval 380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82" name="Rectangle 381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380" name="TextBox 379"/>
              <p:cNvSpPr txBox="1"/>
              <p:nvPr/>
            </p:nvSpPr>
            <p:spPr>
              <a:xfrm>
                <a:off x="504793" y="3025115"/>
                <a:ext cx="440075" cy="346249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accent6">
                        <a:lumMod val="50000"/>
                      </a:schemeClr>
                    </a:solidFill>
                  </a:rPr>
                  <a:t>0.8</a:t>
                </a:r>
              </a:p>
            </p:txBody>
          </p:sp>
        </p:grpSp>
        <p:pic>
          <p:nvPicPr>
            <p:cNvPr id="378" name="Picture 377"/>
            <p:cNvPicPr>
              <a:picLocks noChangeAspect="1"/>
            </p:cNvPicPr>
            <p:nvPr/>
          </p:nvPicPr>
          <p:blipFill>
            <a:blip r:embed="rId6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flipH="1">
              <a:off x="559622" y="2646386"/>
              <a:ext cx="311724" cy="140065"/>
            </a:xfrm>
            <a:prstGeom prst="rect">
              <a:avLst/>
            </a:prstGeom>
          </p:spPr>
        </p:pic>
      </p:grpSp>
      <p:grpSp>
        <p:nvGrpSpPr>
          <p:cNvPr id="384" name="Group 383"/>
          <p:cNvGrpSpPr/>
          <p:nvPr/>
        </p:nvGrpSpPr>
        <p:grpSpPr>
          <a:xfrm>
            <a:off x="10432097" y="1194456"/>
            <a:ext cx="365760" cy="1309512"/>
            <a:chOff x="2692399" y="2184397"/>
            <a:chExt cx="274320" cy="982134"/>
          </a:xfrm>
        </p:grpSpPr>
        <p:sp>
          <p:nvSpPr>
            <p:cNvPr id="398" name="Oval 397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399" name="Rectangle 398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sp>
        <p:nvSpPr>
          <p:cNvPr id="392" name="Oval 391"/>
          <p:cNvSpPr/>
          <p:nvPr/>
        </p:nvSpPr>
        <p:spPr bwMode="auto">
          <a:xfrm>
            <a:off x="10509998" y="1360166"/>
            <a:ext cx="218660" cy="13771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sp>
        <p:nvSpPr>
          <p:cNvPr id="393" name="Rectangle 392"/>
          <p:cNvSpPr/>
          <p:nvPr/>
        </p:nvSpPr>
        <p:spPr bwMode="auto">
          <a:xfrm>
            <a:off x="10698088" y="1360166"/>
            <a:ext cx="43299" cy="1377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sp>
        <p:nvSpPr>
          <p:cNvPr id="394" name="Rectangle 393"/>
          <p:cNvSpPr/>
          <p:nvPr/>
        </p:nvSpPr>
        <p:spPr bwMode="auto">
          <a:xfrm>
            <a:off x="10496368" y="1362762"/>
            <a:ext cx="43299" cy="1377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cxnSp>
        <p:nvCxnSpPr>
          <p:cNvPr id="395" name="Straight Connector 394"/>
          <p:cNvCxnSpPr/>
          <p:nvPr/>
        </p:nvCxnSpPr>
        <p:spPr bwMode="auto">
          <a:xfrm>
            <a:off x="10565606" y="1406149"/>
            <a:ext cx="102732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accent3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96" name="Straight Connector 395"/>
          <p:cNvCxnSpPr/>
          <p:nvPr/>
        </p:nvCxnSpPr>
        <p:spPr bwMode="auto">
          <a:xfrm>
            <a:off x="10565606" y="1429025"/>
            <a:ext cx="102732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accent3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97" name="Straight Connector 396"/>
          <p:cNvCxnSpPr/>
          <p:nvPr/>
        </p:nvCxnSpPr>
        <p:spPr bwMode="auto">
          <a:xfrm>
            <a:off x="10565606" y="1453569"/>
            <a:ext cx="102732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accent3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86" name="Straight Connector 385"/>
          <p:cNvCxnSpPr/>
          <p:nvPr/>
        </p:nvCxnSpPr>
        <p:spPr bwMode="auto">
          <a:xfrm flipV="1">
            <a:off x="10681555" y="1360165"/>
            <a:ext cx="116303" cy="22992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387" name="Picture 386"/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10671790" y="1327755"/>
            <a:ext cx="265975" cy="265975"/>
          </a:xfrm>
          <a:prstGeom prst="rect">
            <a:avLst/>
          </a:prstGeom>
        </p:spPr>
      </p:pic>
      <p:cxnSp>
        <p:nvCxnSpPr>
          <p:cNvPr id="388" name="Straight Connector 387"/>
          <p:cNvCxnSpPr/>
          <p:nvPr/>
        </p:nvCxnSpPr>
        <p:spPr bwMode="auto">
          <a:xfrm flipV="1">
            <a:off x="10686267" y="1381636"/>
            <a:ext cx="111591" cy="95429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89" name="Straight Connector 388"/>
          <p:cNvCxnSpPr/>
          <p:nvPr/>
        </p:nvCxnSpPr>
        <p:spPr bwMode="auto">
          <a:xfrm flipH="1" flipV="1">
            <a:off x="10432098" y="1349103"/>
            <a:ext cx="120092" cy="32535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90" name="Straight Connector 389"/>
          <p:cNvCxnSpPr/>
          <p:nvPr/>
        </p:nvCxnSpPr>
        <p:spPr bwMode="auto">
          <a:xfrm flipH="1" flipV="1">
            <a:off x="10432098" y="1381637"/>
            <a:ext cx="121977" cy="93908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91" name="TextBox 390"/>
          <p:cNvSpPr txBox="1"/>
          <p:nvPr/>
        </p:nvSpPr>
        <p:spPr>
          <a:xfrm>
            <a:off x="10318274" y="1814399"/>
            <a:ext cx="586767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0.9</a:t>
            </a:r>
          </a:p>
        </p:txBody>
      </p:sp>
      <p:grpSp>
        <p:nvGrpSpPr>
          <p:cNvPr id="400" name="Group 399"/>
          <p:cNvGrpSpPr/>
          <p:nvPr/>
        </p:nvGrpSpPr>
        <p:grpSpPr>
          <a:xfrm>
            <a:off x="1303644" y="3170581"/>
            <a:ext cx="572593" cy="1309512"/>
            <a:chOff x="6123576" y="2289538"/>
            <a:chExt cx="429445" cy="982134"/>
          </a:xfrm>
        </p:grpSpPr>
        <p:grpSp>
          <p:nvGrpSpPr>
            <p:cNvPr id="401" name="Group 400"/>
            <p:cNvGrpSpPr/>
            <p:nvPr/>
          </p:nvGrpSpPr>
          <p:grpSpPr>
            <a:xfrm>
              <a:off x="6187190" y="2289538"/>
              <a:ext cx="274320" cy="982134"/>
              <a:chOff x="2692399" y="2184397"/>
              <a:chExt cx="274320" cy="982134"/>
            </a:xfrm>
            <a:solidFill>
              <a:schemeClr val="accent4"/>
            </a:solidFill>
          </p:grpSpPr>
          <p:sp>
            <p:nvSpPr>
              <p:cNvPr id="406" name="Oval 405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407" name="Rectangle 406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402" name="Lightning Bolt 401"/>
            <p:cNvSpPr/>
            <p:nvPr/>
          </p:nvSpPr>
          <p:spPr bwMode="auto">
            <a:xfrm>
              <a:off x="6297928" y="2322183"/>
              <a:ext cx="57556" cy="81810"/>
            </a:xfrm>
            <a:prstGeom prst="lightningBol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2700" cap="flat" cmpd="sng" algn="ctr">
              <a:solidFill>
                <a:schemeClr val="accent3">
                  <a:lumMod val="20000"/>
                  <a:lumOff val="8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403" name="TextBox 402"/>
            <p:cNvSpPr txBox="1"/>
            <p:nvPr/>
          </p:nvSpPr>
          <p:spPr>
            <a:xfrm>
              <a:off x="6123576" y="2790693"/>
              <a:ext cx="429445" cy="34624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0.1</a:t>
              </a:r>
            </a:p>
          </p:txBody>
        </p:sp>
        <p:sp>
          <p:nvSpPr>
            <p:cNvPr id="404" name="Oval 403"/>
            <p:cNvSpPr/>
            <p:nvPr/>
          </p:nvSpPr>
          <p:spPr bwMode="auto">
            <a:xfrm>
              <a:off x="6341991" y="2385857"/>
              <a:ext cx="91440" cy="91440"/>
            </a:xfrm>
            <a:prstGeom prst="ellipse">
              <a:avLst/>
            </a:prstGeom>
            <a:noFill/>
            <a:ln w="12700" cap="flat" cmpd="sng" algn="ctr">
              <a:solidFill>
                <a:schemeClr val="accent3">
                  <a:lumMod val="20000"/>
                  <a:lumOff val="8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405" name="Oval 404"/>
            <p:cNvSpPr/>
            <p:nvPr/>
          </p:nvSpPr>
          <p:spPr bwMode="auto">
            <a:xfrm>
              <a:off x="6224679" y="2385857"/>
              <a:ext cx="91440" cy="91440"/>
            </a:xfrm>
            <a:prstGeom prst="ellipse">
              <a:avLst/>
            </a:prstGeom>
            <a:noFill/>
            <a:ln w="12700" cap="flat" cmpd="sng" algn="ctr">
              <a:solidFill>
                <a:schemeClr val="accent3">
                  <a:lumMod val="20000"/>
                  <a:lumOff val="8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408" name="Group 407"/>
          <p:cNvGrpSpPr/>
          <p:nvPr/>
        </p:nvGrpSpPr>
        <p:grpSpPr>
          <a:xfrm>
            <a:off x="2602055" y="3170581"/>
            <a:ext cx="586767" cy="1309512"/>
            <a:chOff x="6493470" y="3205812"/>
            <a:chExt cx="440075" cy="982134"/>
          </a:xfrm>
        </p:grpSpPr>
        <p:grpSp>
          <p:nvGrpSpPr>
            <p:cNvPr id="409" name="Group 408"/>
            <p:cNvGrpSpPr/>
            <p:nvPr/>
          </p:nvGrpSpPr>
          <p:grpSpPr>
            <a:xfrm>
              <a:off x="6493470" y="3205812"/>
              <a:ext cx="440075" cy="982134"/>
              <a:chOff x="6493470" y="3205812"/>
              <a:chExt cx="440075" cy="982134"/>
            </a:xfrm>
          </p:grpSpPr>
          <p:grpSp>
            <p:nvGrpSpPr>
              <p:cNvPr id="413" name="Group 412"/>
              <p:cNvGrpSpPr/>
              <p:nvPr/>
            </p:nvGrpSpPr>
            <p:grpSpPr>
              <a:xfrm>
                <a:off x="6552961" y="3205812"/>
                <a:ext cx="274320" cy="982134"/>
                <a:chOff x="2692399" y="2184397"/>
                <a:chExt cx="274320" cy="982134"/>
              </a:xfrm>
              <a:solidFill>
                <a:schemeClr val="accent4"/>
              </a:solidFill>
            </p:grpSpPr>
            <p:sp>
              <p:nvSpPr>
                <p:cNvPr id="415" name="Oval 414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416" name="Rectangle 415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414" name="TextBox 413"/>
              <p:cNvSpPr txBox="1"/>
              <p:nvPr/>
            </p:nvSpPr>
            <p:spPr>
              <a:xfrm>
                <a:off x="6493470" y="3670227"/>
                <a:ext cx="440075" cy="346249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accent6">
                        <a:lumMod val="50000"/>
                      </a:schemeClr>
                    </a:solidFill>
                  </a:rPr>
                  <a:t>0.2</a:t>
                </a:r>
              </a:p>
            </p:txBody>
          </p:sp>
        </p:grpSp>
        <p:pic>
          <p:nvPicPr>
            <p:cNvPr id="410" name="Picture 409"/>
            <p:cNvPicPr>
              <a:picLocks noChangeAspect="1"/>
            </p:cNvPicPr>
            <p:nvPr/>
          </p:nvPicPr>
          <p:blipFill>
            <a:blip r:embed="rId6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flipH="1">
              <a:off x="6534259" y="3315536"/>
              <a:ext cx="311724" cy="140065"/>
            </a:xfrm>
            <a:prstGeom prst="rect">
              <a:avLst/>
            </a:prstGeom>
            <a:ln>
              <a:noFill/>
            </a:ln>
          </p:spPr>
        </p:pic>
        <p:sp>
          <p:nvSpPr>
            <p:cNvPr id="411" name="Rounded Rectangle 410"/>
            <p:cNvSpPr/>
            <p:nvPr/>
          </p:nvSpPr>
          <p:spPr bwMode="auto">
            <a:xfrm>
              <a:off x="6698589" y="3241160"/>
              <a:ext cx="98700" cy="61674"/>
            </a:xfrm>
            <a:prstGeom prst="roundRect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412" name="Rounded Rectangle 411"/>
            <p:cNvSpPr/>
            <p:nvPr/>
          </p:nvSpPr>
          <p:spPr bwMode="auto">
            <a:xfrm>
              <a:off x="6576470" y="3241160"/>
              <a:ext cx="98700" cy="61674"/>
            </a:xfrm>
            <a:prstGeom prst="roundRect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417" name="Group 416"/>
          <p:cNvGrpSpPr/>
          <p:nvPr/>
        </p:nvGrpSpPr>
        <p:grpSpPr>
          <a:xfrm>
            <a:off x="3793105" y="3080378"/>
            <a:ext cx="613177" cy="1399714"/>
            <a:chOff x="6966521" y="2595951"/>
            <a:chExt cx="459883" cy="1049786"/>
          </a:xfrm>
        </p:grpSpPr>
        <p:grpSp>
          <p:nvGrpSpPr>
            <p:cNvPr id="418" name="Group 417"/>
            <p:cNvGrpSpPr/>
            <p:nvPr/>
          </p:nvGrpSpPr>
          <p:grpSpPr>
            <a:xfrm>
              <a:off x="6986329" y="2663603"/>
              <a:ext cx="440075" cy="982134"/>
              <a:chOff x="6986329" y="2663603"/>
              <a:chExt cx="440075" cy="982134"/>
            </a:xfrm>
          </p:grpSpPr>
          <p:grpSp>
            <p:nvGrpSpPr>
              <p:cNvPr id="420" name="Group 419"/>
              <p:cNvGrpSpPr/>
              <p:nvPr/>
            </p:nvGrpSpPr>
            <p:grpSpPr>
              <a:xfrm>
                <a:off x="7070554" y="2663603"/>
                <a:ext cx="274320" cy="982134"/>
                <a:chOff x="2692399" y="2184397"/>
                <a:chExt cx="274320" cy="982134"/>
              </a:xfrm>
              <a:solidFill>
                <a:schemeClr val="accent4"/>
              </a:solidFill>
            </p:grpSpPr>
            <p:sp>
              <p:nvSpPr>
                <p:cNvPr id="422" name="Oval 421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423" name="Rectangle 422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421" name="TextBox 420"/>
              <p:cNvSpPr txBox="1"/>
              <p:nvPr/>
            </p:nvSpPr>
            <p:spPr>
              <a:xfrm>
                <a:off x="6986329" y="3160744"/>
                <a:ext cx="440075" cy="346249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accent6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0.2</a:t>
                </a:r>
                <a:endParaRPr lang="en-US" sz="2400" dirty="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</p:txBody>
          </p:sp>
        </p:grpSp>
        <p:pic>
          <p:nvPicPr>
            <p:cNvPr id="419" name="Picture 418"/>
            <p:cNvPicPr>
              <a:picLocks noChangeAspect="1"/>
            </p:cNvPicPr>
            <p:nvPr/>
          </p:nvPicPr>
          <p:blipFill>
            <a:blip r:embed="rId7">
              <a:lum bright="70000" contrast="-70000"/>
            </a:blip>
            <a:stretch>
              <a:fillRect/>
            </a:stretch>
          </p:blipFill>
          <p:spPr>
            <a:xfrm>
              <a:off x="6966521" y="2595951"/>
              <a:ext cx="425507" cy="356238"/>
            </a:xfrm>
            <a:prstGeom prst="rect">
              <a:avLst/>
            </a:prstGeom>
          </p:spPr>
        </p:pic>
      </p:grpSp>
      <p:grpSp>
        <p:nvGrpSpPr>
          <p:cNvPr id="424" name="Group 423"/>
          <p:cNvGrpSpPr/>
          <p:nvPr/>
        </p:nvGrpSpPr>
        <p:grpSpPr>
          <a:xfrm>
            <a:off x="5131249" y="3170582"/>
            <a:ext cx="592275" cy="1309512"/>
            <a:chOff x="7105323" y="1332018"/>
            <a:chExt cx="444206" cy="982134"/>
          </a:xfrm>
        </p:grpSpPr>
        <p:grpSp>
          <p:nvGrpSpPr>
            <p:cNvPr id="425" name="Group 424"/>
            <p:cNvGrpSpPr/>
            <p:nvPr/>
          </p:nvGrpSpPr>
          <p:grpSpPr>
            <a:xfrm>
              <a:off x="7175129" y="1332018"/>
              <a:ext cx="374400" cy="982134"/>
              <a:chOff x="587671" y="2548983"/>
              <a:chExt cx="374400" cy="982134"/>
            </a:xfrm>
          </p:grpSpPr>
          <p:grpSp>
            <p:nvGrpSpPr>
              <p:cNvPr id="427" name="Group 426"/>
              <p:cNvGrpSpPr/>
              <p:nvPr/>
            </p:nvGrpSpPr>
            <p:grpSpPr>
              <a:xfrm>
                <a:off x="587671" y="2548983"/>
                <a:ext cx="274320" cy="982134"/>
                <a:chOff x="2692399" y="2184397"/>
                <a:chExt cx="274320" cy="982134"/>
              </a:xfrm>
            </p:grpSpPr>
            <p:sp>
              <p:nvSpPr>
                <p:cNvPr id="431" name="Oval 430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432" name="Rectangle 431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pic>
            <p:nvPicPr>
              <p:cNvPr id="428" name="Picture 427"/>
              <p:cNvPicPr>
                <a:picLocks noChangeAspect="1"/>
              </p:cNvPicPr>
              <p:nvPr/>
            </p:nvPicPr>
            <p:blipFill>
              <a:blip r:embed="rId3">
                <a:lum bright="70000" contrast="-70000"/>
              </a:blip>
              <a:stretch>
                <a:fillRect/>
              </a:stretch>
            </p:blipFill>
            <p:spPr>
              <a:xfrm>
                <a:off x="762590" y="2650430"/>
                <a:ext cx="199481" cy="199481"/>
              </a:xfrm>
              <a:prstGeom prst="rect">
                <a:avLst/>
              </a:prstGeom>
            </p:spPr>
          </p:pic>
          <p:sp>
            <p:nvSpPr>
              <p:cNvPr id="429" name="Rounded Rectangle 428"/>
              <p:cNvSpPr/>
              <p:nvPr/>
            </p:nvSpPr>
            <p:spPr bwMode="auto">
              <a:xfrm>
                <a:off x="741028" y="2633271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430" name="Rounded Rectangle 429"/>
              <p:cNvSpPr/>
              <p:nvPr/>
            </p:nvSpPr>
            <p:spPr bwMode="auto">
              <a:xfrm>
                <a:off x="618909" y="2633271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426" name="TextBox 425"/>
            <p:cNvSpPr txBox="1"/>
            <p:nvPr/>
          </p:nvSpPr>
          <p:spPr>
            <a:xfrm>
              <a:off x="7105323" y="1815606"/>
              <a:ext cx="440075" cy="34624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40000"/>
                      <a:lumOff val="60000"/>
                    </a:schemeClr>
                  </a:solidFill>
                </a:rPr>
                <a:t>0.3</a:t>
              </a:r>
            </a:p>
          </p:txBody>
        </p:sp>
      </p:grpSp>
      <p:grpSp>
        <p:nvGrpSpPr>
          <p:cNvPr id="433" name="Group 432"/>
          <p:cNvGrpSpPr/>
          <p:nvPr/>
        </p:nvGrpSpPr>
        <p:grpSpPr>
          <a:xfrm>
            <a:off x="6474763" y="3111781"/>
            <a:ext cx="586767" cy="1368312"/>
            <a:chOff x="5275665" y="1375098"/>
            <a:chExt cx="440075" cy="1026234"/>
          </a:xfrm>
        </p:grpSpPr>
        <p:grpSp>
          <p:nvGrpSpPr>
            <p:cNvPr id="434" name="Group 433"/>
            <p:cNvGrpSpPr/>
            <p:nvPr/>
          </p:nvGrpSpPr>
          <p:grpSpPr>
            <a:xfrm>
              <a:off x="5305142" y="1375098"/>
              <a:ext cx="353568" cy="1026234"/>
              <a:chOff x="1414123" y="1571676"/>
              <a:chExt cx="353568" cy="1026234"/>
            </a:xfrm>
          </p:grpSpPr>
          <p:grpSp>
            <p:nvGrpSpPr>
              <p:cNvPr id="436" name="Group 435"/>
              <p:cNvGrpSpPr/>
              <p:nvPr/>
            </p:nvGrpSpPr>
            <p:grpSpPr>
              <a:xfrm>
                <a:off x="1446433" y="1615776"/>
                <a:ext cx="274320" cy="982134"/>
                <a:chOff x="2692399" y="2184397"/>
                <a:chExt cx="274320" cy="982134"/>
              </a:xfrm>
            </p:grpSpPr>
            <p:sp>
              <p:nvSpPr>
                <p:cNvPr id="441" name="Oval 440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442" name="Rectangle 441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437" name="Teardrop 436"/>
              <p:cNvSpPr/>
              <p:nvPr/>
            </p:nvSpPr>
            <p:spPr bwMode="auto">
              <a:xfrm>
                <a:off x="1414123" y="1571676"/>
                <a:ext cx="175524" cy="127198"/>
              </a:xfrm>
              <a:prstGeom prst="teardrop">
                <a:avLst>
                  <a:gd name="adj" fmla="val 89157"/>
                </a:avLst>
              </a:prstGeom>
              <a:solidFill>
                <a:schemeClr val="bg2">
                  <a:lumMod val="20000"/>
                  <a:lumOff val="80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438" name="Teardrop 437"/>
              <p:cNvSpPr/>
              <p:nvPr/>
            </p:nvSpPr>
            <p:spPr bwMode="auto">
              <a:xfrm rot="16200000">
                <a:off x="1601742" y="1532925"/>
                <a:ext cx="127198" cy="204700"/>
              </a:xfrm>
              <a:prstGeom prst="teardrop">
                <a:avLst>
                  <a:gd name="adj" fmla="val 89157"/>
                </a:avLst>
              </a:prstGeom>
              <a:solidFill>
                <a:schemeClr val="bg2">
                  <a:lumMod val="20000"/>
                  <a:lumOff val="80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439" name="Rounded Rectangle 438"/>
              <p:cNvSpPr/>
              <p:nvPr/>
            </p:nvSpPr>
            <p:spPr bwMode="auto">
              <a:xfrm>
                <a:off x="1597000" y="1703314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440" name="Rounded Rectangle 439"/>
              <p:cNvSpPr/>
              <p:nvPr/>
            </p:nvSpPr>
            <p:spPr bwMode="auto">
              <a:xfrm>
                <a:off x="1474881" y="1703314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435" name="TextBox 434"/>
            <p:cNvSpPr txBox="1"/>
            <p:nvPr/>
          </p:nvSpPr>
          <p:spPr>
            <a:xfrm>
              <a:off x="5275665" y="1920693"/>
              <a:ext cx="440075" cy="34624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0.6</a:t>
              </a:r>
            </a:p>
          </p:txBody>
        </p:sp>
      </p:grpSp>
      <p:grpSp>
        <p:nvGrpSpPr>
          <p:cNvPr id="443" name="Group 442"/>
          <p:cNvGrpSpPr/>
          <p:nvPr/>
        </p:nvGrpSpPr>
        <p:grpSpPr>
          <a:xfrm>
            <a:off x="7755749" y="3170580"/>
            <a:ext cx="586767" cy="1309512"/>
            <a:chOff x="5527235" y="2492898"/>
            <a:chExt cx="440075" cy="982134"/>
          </a:xfrm>
        </p:grpSpPr>
        <p:grpSp>
          <p:nvGrpSpPr>
            <p:cNvPr id="444" name="Group 443"/>
            <p:cNvGrpSpPr/>
            <p:nvPr/>
          </p:nvGrpSpPr>
          <p:grpSpPr>
            <a:xfrm>
              <a:off x="5600427" y="2492898"/>
              <a:ext cx="274320" cy="982134"/>
              <a:chOff x="2368178" y="2124654"/>
              <a:chExt cx="274320" cy="982134"/>
            </a:xfrm>
          </p:grpSpPr>
          <p:grpSp>
            <p:nvGrpSpPr>
              <p:cNvPr id="446" name="Group 445"/>
              <p:cNvGrpSpPr/>
              <p:nvPr/>
            </p:nvGrpSpPr>
            <p:grpSpPr>
              <a:xfrm>
                <a:off x="2368178" y="2124654"/>
                <a:ext cx="274320" cy="982134"/>
                <a:chOff x="2692399" y="2184397"/>
                <a:chExt cx="274320" cy="982134"/>
              </a:xfrm>
            </p:grpSpPr>
            <p:sp>
              <p:nvSpPr>
                <p:cNvPr id="459" name="Oval 458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460" name="Rectangle 459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447" name="Group 446"/>
              <p:cNvGrpSpPr/>
              <p:nvPr/>
            </p:nvGrpSpPr>
            <p:grpSpPr>
              <a:xfrm>
                <a:off x="2368178" y="2240639"/>
                <a:ext cx="274320" cy="113533"/>
                <a:chOff x="1237102" y="1657048"/>
                <a:chExt cx="1598445" cy="433900"/>
              </a:xfrm>
            </p:grpSpPr>
            <p:grpSp>
              <p:nvGrpSpPr>
                <p:cNvPr id="448" name="Group 447"/>
                <p:cNvGrpSpPr/>
                <p:nvPr/>
              </p:nvGrpSpPr>
              <p:grpSpPr>
                <a:xfrm>
                  <a:off x="1517980" y="1688757"/>
                  <a:ext cx="1070783" cy="402191"/>
                  <a:chOff x="1517980" y="1688757"/>
                  <a:chExt cx="1070783" cy="402191"/>
                </a:xfrm>
              </p:grpSpPr>
              <p:sp>
                <p:nvSpPr>
                  <p:cNvPr id="453" name="Oval 452"/>
                  <p:cNvSpPr/>
                  <p:nvPr/>
                </p:nvSpPr>
                <p:spPr bwMode="auto">
                  <a:xfrm>
                    <a:off x="1577545" y="1688757"/>
                    <a:ext cx="955589" cy="39475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1867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454" name="Rectangle 453"/>
                  <p:cNvSpPr/>
                  <p:nvPr/>
                </p:nvSpPr>
                <p:spPr bwMode="auto">
                  <a:xfrm>
                    <a:off x="2399539" y="1688757"/>
                    <a:ext cx="189224" cy="394750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1867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455" name="Rectangle 454"/>
                  <p:cNvSpPr/>
                  <p:nvPr/>
                </p:nvSpPr>
                <p:spPr bwMode="auto">
                  <a:xfrm>
                    <a:off x="1517980" y="1696198"/>
                    <a:ext cx="189224" cy="394750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1867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cxnSp>
                <p:nvCxnSpPr>
                  <p:cNvPr id="456" name="Straight Connector 455"/>
                  <p:cNvCxnSpPr/>
                  <p:nvPr/>
                </p:nvCxnSpPr>
                <p:spPr bwMode="auto">
                  <a:xfrm>
                    <a:off x="1820562" y="182056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3">
                        <a:lumMod val="20000"/>
                        <a:lumOff val="80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457" name="Straight Connector 456"/>
                  <p:cNvCxnSpPr/>
                  <p:nvPr/>
                </p:nvCxnSpPr>
                <p:spPr bwMode="auto">
                  <a:xfrm>
                    <a:off x="1820562" y="188613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3">
                        <a:lumMod val="20000"/>
                        <a:lumOff val="80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458" name="Straight Connector 457"/>
                  <p:cNvCxnSpPr/>
                  <p:nvPr/>
                </p:nvCxnSpPr>
                <p:spPr bwMode="auto">
                  <a:xfrm>
                    <a:off x="1820562" y="1956487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3">
                        <a:lumMod val="20000"/>
                        <a:lumOff val="80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cxnSp>
              <p:nvCxnSpPr>
                <p:cNvPr id="449" name="Straight Connector 448"/>
                <p:cNvCxnSpPr/>
                <p:nvPr/>
              </p:nvCxnSpPr>
              <p:spPr bwMode="auto">
                <a:xfrm flipV="1">
                  <a:off x="2327280" y="1688757"/>
                  <a:ext cx="508267" cy="65902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450" name="Straight Connector 449"/>
                <p:cNvCxnSpPr/>
                <p:nvPr/>
              </p:nvCxnSpPr>
              <p:spPr bwMode="auto">
                <a:xfrm flipV="1">
                  <a:off x="2347874" y="1750301"/>
                  <a:ext cx="487673" cy="27353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451" name="Straight Connector 450"/>
                <p:cNvCxnSpPr/>
                <p:nvPr/>
              </p:nvCxnSpPr>
              <p:spPr bwMode="auto">
                <a:xfrm flipH="1" flipV="1">
                  <a:off x="1237102" y="1657048"/>
                  <a:ext cx="524826" cy="9325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452" name="Straight Connector 451"/>
                <p:cNvCxnSpPr/>
                <p:nvPr/>
              </p:nvCxnSpPr>
              <p:spPr bwMode="auto">
                <a:xfrm flipH="1" flipV="1">
                  <a:off x="1237102" y="1750301"/>
                  <a:ext cx="533063" cy="26917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</p:grpSp>
        <p:sp>
          <p:nvSpPr>
            <p:cNvPr id="445" name="TextBox 444"/>
            <p:cNvSpPr txBox="1"/>
            <p:nvPr/>
          </p:nvSpPr>
          <p:spPr>
            <a:xfrm>
              <a:off x="5527235" y="2966933"/>
              <a:ext cx="440075" cy="34624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0.7</a:t>
              </a:r>
            </a:p>
          </p:txBody>
        </p:sp>
      </p:grpSp>
      <p:grpSp>
        <p:nvGrpSpPr>
          <p:cNvPr id="461" name="Group 460"/>
          <p:cNvGrpSpPr/>
          <p:nvPr/>
        </p:nvGrpSpPr>
        <p:grpSpPr>
          <a:xfrm>
            <a:off x="8993615" y="3170580"/>
            <a:ext cx="586767" cy="1309512"/>
            <a:chOff x="4886854" y="2700228"/>
            <a:chExt cx="440075" cy="982134"/>
          </a:xfrm>
        </p:grpSpPr>
        <p:grpSp>
          <p:nvGrpSpPr>
            <p:cNvPr id="462" name="Group 461"/>
            <p:cNvGrpSpPr/>
            <p:nvPr/>
          </p:nvGrpSpPr>
          <p:grpSpPr>
            <a:xfrm>
              <a:off x="4970918" y="2700228"/>
              <a:ext cx="274320" cy="982134"/>
              <a:chOff x="2692399" y="2184397"/>
              <a:chExt cx="274320" cy="982134"/>
            </a:xfrm>
            <a:solidFill>
              <a:schemeClr val="accent4"/>
            </a:solidFill>
          </p:grpSpPr>
          <p:sp>
            <p:nvSpPr>
              <p:cNvPr id="465" name="Oval 464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466" name="Rectangle 465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463" name="Chord 462"/>
            <p:cNvSpPr/>
            <p:nvPr/>
          </p:nvSpPr>
          <p:spPr bwMode="auto">
            <a:xfrm rot="17528077">
              <a:off x="5043014" y="2752290"/>
              <a:ext cx="169420" cy="155677"/>
            </a:xfrm>
            <a:prstGeom prst="chord">
              <a:avLst>
                <a:gd name="adj1" fmla="val 5544771"/>
                <a:gd name="adj2" fmla="val 13532001"/>
              </a:avLst>
            </a:prstGeom>
            <a:solidFill>
              <a:schemeClr val="accent3">
                <a:lumMod val="20000"/>
                <a:lumOff val="80000"/>
              </a:schemeClr>
            </a:solidFill>
            <a:ln w="28575" cap="flat" cmpd="sng" algn="ctr">
              <a:solidFill>
                <a:schemeClr val="accent3">
                  <a:lumMod val="20000"/>
                  <a:lumOff val="8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464" name="TextBox 463"/>
            <p:cNvSpPr txBox="1"/>
            <p:nvPr/>
          </p:nvSpPr>
          <p:spPr>
            <a:xfrm>
              <a:off x="4886854" y="3189083"/>
              <a:ext cx="440075" cy="34624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0.8</a:t>
              </a:r>
            </a:p>
          </p:txBody>
        </p:sp>
      </p:grpSp>
      <p:sp>
        <p:nvSpPr>
          <p:cNvPr id="482" name="Oval 481"/>
          <p:cNvSpPr/>
          <p:nvPr/>
        </p:nvSpPr>
        <p:spPr bwMode="auto">
          <a:xfrm>
            <a:off x="10403845" y="3170581"/>
            <a:ext cx="365760" cy="36576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sp>
        <p:nvSpPr>
          <p:cNvPr id="483" name="Rectangle 482"/>
          <p:cNvSpPr/>
          <p:nvPr/>
        </p:nvSpPr>
        <p:spPr bwMode="auto">
          <a:xfrm>
            <a:off x="10428682" y="3644715"/>
            <a:ext cx="316089" cy="83537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sp>
        <p:nvSpPr>
          <p:cNvPr id="476" name="Oval 475"/>
          <p:cNvSpPr/>
          <p:nvPr/>
        </p:nvSpPr>
        <p:spPr bwMode="auto">
          <a:xfrm>
            <a:off x="10481746" y="3336291"/>
            <a:ext cx="218660" cy="13771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sp>
        <p:nvSpPr>
          <p:cNvPr id="477" name="Rectangle 476"/>
          <p:cNvSpPr/>
          <p:nvPr/>
        </p:nvSpPr>
        <p:spPr bwMode="auto">
          <a:xfrm>
            <a:off x="10669836" y="3336291"/>
            <a:ext cx="43299" cy="1377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sp>
        <p:nvSpPr>
          <p:cNvPr id="478" name="Rectangle 477"/>
          <p:cNvSpPr/>
          <p:nvPr/>
        </p:nvSpPr>
        <p:spPr bwMode="auto">
          <a:xfrm>
            <a:off x="10468116" y="3338887"/>
            <a:ext cx="43299" cy="1377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cxnSp>
        <p:nvCxnSpPr>
          <p:cNvPr id="479" name="Straight Connector 478"/>
          <p:cNvCxnSpPr/>
          <p:nvPr/>
        </p:nvCxnSpPr>
        <p:spPr bwMode="auto">
          <a:xfrm>
            <a:off x="10537354" y="3382275"/>
            <a:ext cx="102732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accent3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80" name="Straight Connector 479"/>
          <p:cNvCxnSpPr/>
          <p:nvPr/>
        </p:nvCxnSpPr>
        <p:spPr bwMode="auto">
          <a:xfrm>
            <a:off x="10537354" y="3405151"/>
            <a:ext cx="102732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accent3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81" name="Straight Connector 480"/>
          <p:cNvCxnSpPr/>
          <p:nvPr/>
        </p:nvCxnSpPr>
        <p:spPr bwMode="auto">
          <a:xfrm>
            <a:off x="10537354" y="3429695"/>
            <a:ext cx="102732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accent3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70" name="Straight Connector 469"/>
          <p:cNvCxnSpPr/>
          <p:nvPr/>
        </p:nvCxnSpPr>
        <p:spPr bwMode="auto">
          <a:xfrm flipV="1">
            <a:off x="10653303" y="3336291"/>
            <a:ext cx="116303" cy="22992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471" name="Picture 470"/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10643538" y="3303881"/>
            <a:ext cx="265975" cy="265975"/>
          </a:xfrm>
          <a:prstGeom prst="rect">
            <a:avLst/>
          </a:prstGeom>
        </p:spPr>
      </p:pic>
      <p:cxnSp>
        <p:nvCxnSpPr>
          <p:cNvPr id="472" name="Straight Connector 471"/>
          <p:cNvCxnSpPr/>
          <p:nvPr/>
        </p:nvCxnSpPr>
        <p:spPr bwMode="auto">
          <a:xfrm flipV="1">
            <a:off x="10658015" y="3357762"/>
            <a:ext cx="111591" cy="95429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73" name="Straight Connector 472"/>
          <p:cNvCxnSpPr/>
          <p:nvPr/>
        </p:nvCxnSpPr>
        <p:spPr bwMode="auto">
          <a:xfrm flipH="1" flipV="1">
            <a:off x="10403846" y="3325229"/>
            <a:ext cx="120092" cy="32535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74" name="Straight Connector 473"/>
          <p:cNvCxnSpPr/>
          <p:nvPr/>
        </p:nvCxnSpPr>
        <p:spPr bwMode="auto">
          <a:xfrm flipH="1" flipV="1">
            <a:off x="10403846" y="3357762"/>
            <a:ext cx="121977" cy="93908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75" name="TextBox 474"/>
          <p:cNvSpPr txBox="1"/>
          <p:nvPr/>
        </p:nvSpPr>
        <p:spPr>
          <a:xfrm>
            <a:off x="10297358" y="3846266"/>
            <a:ext cx="586767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0.9</a:t>
            </a:r>
          </a:p>
        </p:txBody>
      </p:sp>
      <p:cxnSp>
        <p:nvCxnSpPr>
          <p:cNvPr id="484" name="Straight Connector 483"/>
          <p:cNvCxnSpPr/>
          <p:nvPr/>
        </p:nvCxnSpPr>
        <p:spPr bwMode="auto">
          <a:xfrm>
            <a:off x="1571343" y="2610170"/>
            <a:ext cx="0" cy="513817"/>
          </a:xfrm>
          <a:prstGeom prst="line">
            <a:avLst/>
          </a:prstGeom>
          <a:solidFill>
            <a:schemeClr val="accent1"/>
          </a:solidFill>
          <a:ln w="57150" cap="rnd" cmpd="sng" algn="ctr">
            <a:solidFill>
              <a:schemeClr val="accent6">
                <a:lumMod val="40000"/>
                <a:lumOff val="60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485" name="Straight Connector 484"/>
          <p:cNvCxnSpPr/>
          <p:nvPr/>
        </p:nvCxnSpPr>
        <p:spPr bwMode="auto">
          <a:xfrm>
            <a:off x="2863336" y="2610170"/>
            <a:ext cx="0" cy="513817"/>
          </a:xfrm>
          <a:prstGeom prst="line">
            <a:avLst/>
          </a:prstGeom>
          <a:solidFill>
            <a:schemeClr val="accent1"/>
          </a:solidFill>
          <a:ln w="57150" cap="rnd" cmpd="sng" algn="ctr">
            <a:solidFill>
              <a:schemeClr val="accent6">
                <a:lumMod val="40000"/>
                <a:lumOff val="60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486" name="Straight Connector 485"/>
          <p:cNvCxnSpPr/>
          <p:nvPr/>
        </p:nvCxnSpPr>
        <p:spPr bwMode="auto">
          <a:xfrm>
            <a:off x="4103765" y="2610170"/>
            <a:ext cx="0" cy="513817"/>
          </a:xfrm>
          <a:prstGeom prst="line">
            <a:avLst/>
          </a:prstGeom>
          <a:solidFill>
            <a:schemeClr val="accent1"/>
          </a:solidFill>
          <a:ln w="57150" cap="rnd" cmpd="sng" algn="ctr">
            <a:solidFill>
              <a:schemeClr val="accent6">
                <a:lumMod val="40000"/>
                <a:lumOff val="60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487" name="Straight Connector 486"/>
          <p:cNvCxnSpPr/>
          <p:nvPr/>
        </p:nvCxnSpPr>
        <p:spPr bwMode="auto">
          <a:xfrm>
            <a:off x="5420040" y="2610170"/>
            <a:ext cx="0" cy="513817"/>
          </a:xfrm>
          <a:prstGeom prst="line">
            <a:avLst/>
          </a:prstGeom>
          <a:solidFill>
            <a:schemeClr val="accent1"/>
          </a:solidFill>
          <a:ln w="57150" cap="rnd" cmpd="sng" algn="ctr">
            <a:solidFill>
              <a:schemeClr val="accent6">
                <a:lumMod val="40000"/>
                <a:lumOff val="60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488" name="Straight Connector 487"/>
          <p:cNvCxnSpPr/>
          <p:nvPr/>
        </p:nvCxnSpPr>
        <p:spPr bwMode="auto">
          <a:xfrm>
            <a:off x="6725659" y="2610170"/>
            <a:ext cx="0" cy="513817"/>
          </a:xfrm>
          <a:prstGeom prst="line">
            <a:avLst/>
          </a:prstGeom>
          <a:solidFill>
            <a:schemeClr val="accent1"/>
          </a:solidFill>
          <a:ln w="57150" cap="rnd" cmpd="sng" algn="ctr">
            <a:solidFill>
              <a:schemeClr val="accent6">
                <a:lumMod val="40000"/>
                <a:lumOff val="60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489" name="Straight Connector 488"/>
          <p:cNvCxnSpPr/>
          <p:nvPr/>
        </p:nvCxnSpPr>
        <p:spPr bwMode="auto">
          <a:xfrm>
            <a:off x="8051649" y="2610170"/>
            <a:ext cx="0" cy="513817"/>
          </a:xfrm>
          <a:prstGeom prst="line">
            <a:avLst/>
          </a:prstGeom>
          <a:solidFill>
            <a:schemeClr val="accent1"/>
          </a:solidFill>
          <a:ln w="57150" cap="rnd" cmpd="sng" algn="ctr">
            <a:solidFill>
              <a:schemeClr val="accent6">
                <a:lumMod val="40000"/>
                <a:lumOff val="60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490" name="Straight Connector 489"/>
          <p:cNvCxnSpPr/>
          <p:nvPr/>
        </p:nvCxnSpPr>
        <p:spPr bwMode="auto">
          <a:xfrm>
            <a:off x="9303463" y="2610170"/>
            <a:ext cx="0" cy="513817"/>
          </a:xfrm>
          <a:prstGeom prst="line">
            <a:avLst/>
          </a:prstGeom>
          <a:solidFill>
            <a:schemeClr val="accent1"/>
          </a:solidFill>
          <a:ln w="57150" cap="rnd" cmpd="sng" algn="ctr">
            <a:solidFill>
              <a:schemeClr val="accent6">
                <a:lumMod val="40000"/>
                <a:lumOff val="60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491" name="Straight Connector 490"/>
          <p:cNvCxnSpPr/>
          <p:nvPr/>
        </p:nvCxnSpPr>
        <p:spPr bwMode="auto">
          <a:xfrm>
            <a:off x="10603691" y="2610170"/>
            <a:ext cx="0" cy="513817"/>
          </a:xfrm>
          <a:prstGeom prst="line">
            <a:avLst/>
          </a:prstGeom>
          <a:solidFill>
            <a:schemeClr val="accent1"/>
          </a:solidFill>
          <a:ln w="57150" cap="rnd" cmpd="sng" algn="ctr">
            <a:solidFill>
              <a:schemeClr val="accent6">
                <a:lumMod val="40000"/>
                <a:lumOff val="60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pic>
        <p:nvPicPr>
          <p:cNvPr id="171" name="Picture 170"/>
          <p:cNvPicPr>
            <a:picLocks noChangeAspect="1"/>
          </p:cNvPicPr>
          <p:nvPr/>
        </p:nvPicPr>
        <p:blipFill>
          <a:blip r:embed="rId7">
            <a:lum bright="70000" contrast="-70000"/>
          </a:blip>
          <a:stretch>
            <a:fillRect/>
          </a:stretch>
        </p:blipFill>
        <p:spPr>
          <a:xfrm>
            <a:off x="7745686" y="1067761"/>
            <a:ext cx="567343" cy="474984"/>
          </a:xfrm>
          <a:prstGeom prst="rect">
            <a:avLst/>
          </a:prstGeom>
        </p:spPr>
      </p:pic>
      <p:sp>
        <p:nvSpPr>
          <p:cNvPr id="177" name="Title 4"/>
          <p:cNvSpPr txBox="1">
            <a:spLocks/>
          </p:cNvSpPr>
          <p:nvPr/>
        </p:nvSpPr>
        <p:spPr>
          <a:xfrm>
            <a:off x="126492" y="-229134"/>
            <a:ext cx="533219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Imbalance between exposures</a:t>
            </a:r>
          </a:p>
        </p:txBody>
      </p:sp>
    </p:spTree>
    <p:extLst>
      <p:ext uri="{BB962C8B-B14F-4D97-AF65-F5344CB8AC3E}">
        <p14:creationId xmlns:p14="http://schemas.microsoft.com/office/powerpoint/2010/main" val="206047076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8" name="Group 317"/>
          <p:cNvGrpSpPr/>
          <p:nvPr/>
        </p:nvGrpSpPr>
        <p:grpSpPr>
          <a:xfrm>
            <a:off x="1248734" y="1194457"/>
            <a:ext cx="586767" cy="1309512"/>
            <a:chOff x="1986246" y="1325314"/>
            <a:chExt cx="440075" cy="982134"/>
          </a:xfrm>
        </p:grpSpPr>
        <p:grpSp>
          <p:nvGrpSpPr>
            <p:cNvPr id="319" name="Group 318"/>
            <p:cNvGrpSpPr/>
            <p:nvPr/>
          </p:nvGrpSpPr>
          <p:grpSpPr>
            <a:xfrm>
              <a:off x="2092152" y="1325314"/>
              <a:ext cx="274320" cy="982134"/>
              <a:chOff x="2092152" y="1325314"/>
              <a:chExt cx="274320" cy="982134"/>
            </a:xfrm>
          </p:grpSpPr>
          <p:grpSp>
            <p:nvGrpSpPr>
              <p:cNvPr id="321" name="Group 320"/>
              <p:cNvGrpSpPr/>
              <p:nvPr/>
            </p:nvGrpSpPr>
            <p:grpSpPr>
              <a:xfrm>
                <a:off x="2092152" y="1325314"/>
                <a:ext cx="274320" cy="982134"/>
                <a:chOff x="2692399" y="2184397"/>
                <a:chExt cx="274320" cy="982134"/>
              </a:xfrm>
            </p:grpSpPr>
            <p:sp>
              <p:nvSpPr>
                <p:cNvPr id="323" name="Oval 322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24" name="Rectangle 323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322" name="Heart 321"/>
              <p:cNvSpPr/>
              <p:nvPr/>
            </p:nvSpPr>
            <p:spPr bwMode="auto">
              <a:xfrm>
                <a:off x="2195831" y="1732032"/>
                <a:ext cx="130205" cy="128094"/>
              </a:xfrm>
              <a:prstGeom prst="hear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320" name="TextBox 319"/>
            <p:cNvSpPr txBox="1"/>
            <p:nvPr/>
          </p:nvSpPr>
          <p:spPr>
            <a:xfrm>
              <a:off x="1986246" y="1896566"/>
              <a:ext cx="440075" cy="34624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0.1</a:t>
              </a:r>
            </a:p>
          </p:txBody>
        </p:sp>
      </p:grpSp>
      <p:grpSp>
        <p:nvGrpSpPr>
          <p:cNvPr id="325" name="Group 324"/>
          <p:cNvGrpSpPr/>
          <p:nvPr/>
        </p:nvGrpSpPr>
        <p:grpSpPr>
          <a:xfrm>
            <a:off x="2550589" y="1194457"/>
            <a:ext cx="642079" cy="1309512"/>
            <a:chOff x="2443590" y="1046266"/>
            <a:chExt cx="481559" cy="982134"/>
          </a:xfrm>
        </p:grpSpPr>
        <p:grpSp>
          <p:nvGrpSpPr>
            <p:cNvPr id="326" name="Group 325"/>
            <p:cNvGrpSpPr/>
            <p:nvPr/>
          </p:nvGrpSpPr>
          <p:grpSpPr>
            <a:xfrm>
              <a:off x="2443590" y="1046266"/>
              <a:ext cx="440075" cy="982134"/>
              <a:chOff x="2443590" y="1046266"/>
              <a:chExt cx="440075" cy="982134"/>
            </a:xfrm>
          </p:grpSpPr>
          <p:grpSp>
            <p:nvGrpSpPr>
              <p:cNvPr id="328" name="Group 327"/>
              <p:cNvGrpSpPr/>
              <p:nvPr/>
            </p:nvGrpSpPr>
            <p:grpSpPr>
              <a:xfrm>
                <a:off x="2538850" y="1046266"/>
                <a:ext cx="274320" cy="982134"/>
                <a:chOff x="2692399" y="2184397"/>
                <a:chExt cx="274320" cy="982134"/>
              </a:xfrm>
            </p:grpSpPr>
            <p:sp>
              <p:nvSpPr>
                <p:cNvPr id="330" name="Oval 329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31" name="Rectangle 330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329" name="TextBox 328"/>
              <p:cNvSpPr txBox="1"/>
              <p:nvPr/>
            </p:nvSpPr>
            <p:spPr>
              <a:xfrm>
                <a:off x="2443590" y="1527056"/>
                <a:ext cx="440075" cy="346249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accent6">
                        <a:lumMod val="50000"/>
                      </a:schemeClr>
                    </a:solidFill>
                  </a:rPr>
                  <a:t>0.2</a:t>
                </a:r>
              </a:p>
            </p:txBody>
          </p:sp>
        </p:grpSp>
        <p:pic>
          <p:nvPicPr>
            <p:cNvPr id="327" name="Picture 326"/>
            <p:cNvPicPr>
              <a:picLocks noChangeAspect="1"/>
            </p:cNvPicPr>
            <p:nvPr/>
          </p:nvPicPr>
          <p:blipFill>
            <a:blip r:embed="rId3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2725668" y="1134639"/>
              <a:ext cx="199481" cy="199481"/>
            </a:xfrm>
            <a:prstGeom prst="rect">
              <a:avLst/>
            </a:prstGeom>
          </p:spPr>
        </p:pic>
      </p:grpSp>
      <p:grpSp>
        <p:nvGrpSpPr>
          <p:cNvPr id="332" name="Group 331"/>
          <p:cNvGrpSpPr/>
          <p:nvPr/>
        </p:nvGrpSpPr>
        <p:grpSpPr>
          <a:xfrm>
            <a:off x="3801100" y="1019829"/>
            <a:ext cx="606810" cy="1484139"/>
            <a:chOff x="1046783" y="2062413"/>
            <a:chExt cx="455108" cy="1113104"/>
          </a:xfrm>
        </p:grpSpPr>
        <p:grpSp>
          <p:nvGrpSpPr>
            <p:cNvPr id="333" name="Group 332"/>
            <p:cNvGrpSpPr/>
            <p:nvPr/>
          </p:nvGrpSpPr>
          <p:grpSpPr>
            <a:xfrm>
              <a:off x="1072446" y="2193383"/>
              <a:ext cx="429445" cy="982134"/>
              <a:chOff x="1072446" y="2193383"/>
              <a:chExt cx="429445" cy="982134"/>
            </a:xfrm>
          </p:grpSpPr>
          <p:grpSp>
            <p:nvGrpSpPr>
              <p:cNvPr id="335" name="Group 334"/>
              <p:cNvGrpSpPr/>
              <p:nvPr/>
            </p:nvGrpSpPr>
            <p:grpSpPr>
              <a:xfrm>
                <a:off x="1152243" y="2193383"/>
                <a:ext cx="274320" cy="982134"/>
                <a:chOff x="2692399" y="2184397"/>
                <a:chExt cx="274320" cy="982134"/>
              </a:xfrm>
            </p:grpSpPr>
            <p:sp>
              <p:nvSpPr>
                <p:cNvPr id="337" name="Oval 336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38" name="Rectangle 337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336" name="TextBox 335"/>
              <p:cNvSpPr txBox="1"/>
              <p:nvPr/>
            </p:nvSpPr>
            <p:spPr>
              <a:xfrm>
                <a:off x="1072446" y="2673073"/>
                <a:ext cx="429445" cy="346249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accent6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0.2</a:t>
                </a:r>
              </a:p>
            </p:txBody>
          </p:sp>
        </p:grpSp>
        <p:pic>
          <p:nvPicPr>
            <p:cNvPr id="334" name="Picture 333"/>
            <p:cNvPicPr>
              <a:picLocks noChangeAspect="1"/>
            </p:cNvPicPr>
            <p:nvPr/>
          </p:nvPicPr>
          <p:blipFill>
            <a:blip r:embed="rId4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40000" contras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046783" y="2062413"/>
              <a:ext cx="393016" cy="309936"/>
            </a:xfrm>
            <a:prstGeom prst="rect">
              <a:avLst/>
            </a:prstGeom>
          </p:spPr>
        </p:pic>
      </p:grpSp>
      <p:grpSp>
        <p:nvGrpSpPr>
          <p:cNvPr id="339" name="Group 338"/>
          <p:cNvGrpSpPr/>
          <p:nvPr/>
        </p:nvGrpSpPr>
        <p:grpSpPr>
          <a:xfrm>
            <a:off x="5146328" y="1194458"/>
            <a:ext cx="621293" cy="1309512"/>
            <a:chOff x="2369299" y="2282762"/>
            <a:chExt cx="465970" cy="982134"/>
          </a:xfrm>
        </p:grpSpPr>
        <p:grpSp>
          <p:nvGrpSpPr>
            <p:cNvPr id="340" name="Group 339"/>
            <p:cNvGrpSpPr/>
            <p:nvPr/>
          </p:nvGrpSpPr>
          <p:grpSpPr>
            <a:xfrm>
              <a:off x="2460869" y="2282762"/>
              <a:ext cx="374400" cy="982134"/>
              <a:chOff x="587671" y="2548983"/>
              <a:chExt cx="374400" cy="982134"/>
            </a:xfrm>
          </p:grpSpPr>
          <p:grpSp>
            <p:nvGrpSpPr>
              <p:cNvPr id="342" name="Group 341"/>
              <p:cNvGrpSpPr/>
              <p:nvPr/>
            </p:nvGrpSpPr>
            <p:grpSpPr>
              <a:xfrm>
                <a:off x="587671" y="2548983"/>
                <a:ext cx="274320" cy="982134"/>
                <a:chOff x="2692399" y="2184397"/>
                <a:chExt cx="274320" cy="982134"/>
              </a:xfrm>
            </p:grpSpPr>
            <p:sp>
              <p:nvSpPr>
                <p:cNvPr id="346" name="Oval 345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47" name="Rectangle 346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pic>
            <p:nvPicPr>
              <p:cNvPr id="343" name="Picture 342"/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762590" y="2650430"/>
                <a:ext cx="199481" cy="199481"/>
              </a:xfrm>
              <a:prstGeom prst="rect">
                <a:avLst/>
              </a:prstGeom>
            </p:spPr>
          </p:pic>
          <p:sp>
            <p:nvSpPr>
              <p:cNvPr id="344" name="Rounded Rectangle 343"/>
              <p:cNvSpPr/>
              <p:nvPr/>
            </p:nvSpPr>
            <p:spPr bwMode="auto">
              <a:xfrm>
                <a:off x="741028" y="2633271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345" name="Rounded Rectangle 344"/>
              <p:cNvSpPr/>
              <p:nvPr/>
            </p:nvSpPr>
            <p:spPr bwMode="auto">
              <a:xfrm>
                <a:off x="618909" y="2633271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341" name="TextBox 340"/>
            <p:cNvSpPr txBox="1"/>
            <p:nvPr/>
          </p:nvSpPr>
          <p:spPr>
            <a:xfrm>
              <a:off x="2369299" y="2750694"/>
              <a:ext cx="440075" cy="34624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50000"/>
                    </a:schemeClr>
                  </a:solidFill>
                </a:rPr>
                <a:t>0.3</a:t>
              </a:r>
            </a:p>
          </p:txBody>
        </p:sp>
      </p:grpSp>
      <p:grpSp>
        <p:nvGrpSpPr>
          <p:cNvPr id="348" name="Group 347"/>
          <p:cNvGrpSpPr/>
          <p:nvPr/>
        </p:nvGrpSpPr>
        <p:grpSpPr>
          <a:xfrm>
            <a:off x="6443706" y="1135656"/>
            <a:ext cx="586767" cy="1368312"/>
            <a:chOff x="1351526" y="1571676"/>
            <a:chExt cx="440075" cy="1026234"/>
          </a:xfrm>
        </p:grpSpPr>
        <p:grpSp>
          <p:nvGrpSpPr>
            <p:cNvPr id="349" name="Group 348"/>
            <p:cNvGrpSpPr/>
            <p:nvPr/>
          </p:nvGrpSpPr>
          <p:grpSpPr>
            <a:xfrm>
              <a:off x="1414123" y="1571676"/>
              <a:ext cx="353568" cy="1026234"/>
              <a:chOff x="1414123" y="1571676"/>
              <a:chExt cx="353568" cy="1026234"/>
            </a:xfrm>
          </p:grpSpPr>
          <p:grpSp>
            <p:nvGrpSpPr>
              <p:cNvPr id="351" name="Group 350"/>
              <p:cNvGrpSpPr/>
              <p:nvPr/>
            </p:nvGrpSpPr>
            <p:grpSpPr>
              <a:xfrm>
                <a:off x="1446433" y="1615776"/>
                <a:ext cx="274320" cy="982134"/>
                <a:chOff x="2692399" y="2184397"/>
                <a:chExt cx="274320" cy="982134"/>
              </a:xfrm>
            </p:grpSpPr>
            <p:sp>
              <p:nvSpPr>
                <p:cNvPr id="356" name="Oval 355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57" name="Rectangle 356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352" name="Teardrop 351"/>
              <p:cNvSpPr/>
              <p:nvPr/>
            </p:nvSpPr>
            <p:spPr bwMode="auto">
              <a:xfrm>
                <a:off x="1414123" y="1571676"/>
                <a:ext cx="175524" cy="127198"/>
              </a:xfrm>
              <a:prstGeom prst="teardrop">
                <a:avLst>
                  <a:gd name="adj" fmla="val 89157"/>
                </a:avLst>
              </a:prstGeom>
              <a:solidFill>
                <a:schemeClr val="tx2">
                  <a:lumMod val="10000"/>
                  <a:lumOff val="90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353" name="Teardrop 352"/>
              <p:cNvSpPr/>
              <p:nvPr/>
            </p:nvSpPr>
            <p:spPr bwMode="auto">
              <a:xfrm rot="16200000">
                <a:off x="1601742" y="1532925"/>
                <a:ext cx="127198" cy="204700"/>
              </a:xfrm>
              <a:prstGeom prst="teardrop">
                <a:avLst>
                  <a:gd name="adj" fmla="val 89157"/>
                </a:avLst>
              </a:prstGeom>
              <a:solidFill>
                <a:schemeClr val="tx2">
                  <a:lumMod val="10000"/>
                  <a:lumOff val="90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354" name="Rounded Rectangle 353"/>
              <p:cNvSpPr/>
              <p:nvPr/>
            </p:nvSpPr>
            <p:spPr bwMode="auto">
              <a:xfrm>
                <a:off x="1597000" y="1703314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355" name="Rounded Rectangle 354"/>
              <p:cNvSpPr/>
              <p:nvPr/>
            </p:nvSpPr>
            <p:spPr bwMode="auto">
              <a:xfrm>
                <a:off x="1474881" y="1703314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350" name="TextBox 349"/>
            <p:cNvSpPr txBox="1"/>
            <p:nvPr/>
          </p:nvSpPr>
          <p:spPr>
            <a:xfrm>
              <a:off x="1351526" y="2117189"/>
              <a:ext cx="440075" cy="34624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0.6</a:t>
              </a:r>
            </a:p>
          </p:txBody>
        </p:sp>
      </p:grpSp>
      <p:grpSp>
        <p:nvGrpSpPr>
          <p:cNvPr id="358" name="Group 357"/>
          <p:cNvGrpSpPr/>
          <p:nvPr/>
        </p:nvGrpSpPr>
        <p:grpSpPr>
          <a:xfrm>
            <a:off x="7760827" y="1194456"/>
            <a:ext cx="586767" cy="1309512"/>
            <a:chOff x="1735907" y="2460562"/>
            <a:chExt cx="440075" cy="982134"/>
          </a:xfrm>
        </p:grpSpPr>
        <p:grpSp>
          <p:nvGrpSpPr>
            <p:cNvPr id="359" name="Group 358"/>
            <p:cNvGrpSpPr/>
            <p:nvPr/>
          </p:nvGrpSpPr>
          <p:grpSpPr>
            <a:xfrm>
              <a:off x="1826164" y="2460562"/>
              <a:ext cx="274320" cy="982134"/>
              <a:chOff x="2368178" y="2124654"/>
              <a:chExt cx="274320" cy="982134"/>
            </a:xfrm>
          </p:grpSpPr>
          <p:grpSp>
            <p:nvGrpSpPr>
              <p:cNvPr id="361" name="Group 360"/>
              <p:cNvGrpSpPr/>
              <p:nvPr/>
            </p:nvGrpSpPr>
            <p:grpSpPr>
              <a:xfrm>
                <a:off x="2368178" y="2124654"/>
                <a:ext cx="274320" cy="982134"/>
                <a:chOff x="2692399" y="2184397"/>
                <a:chExt cx="274320" cy="982134"/>
              </a:xfrm>
            </p:grpSpPr>
            <p:sp>
              <p:nvSpPr>
                <p:cNvPr id="374" name="Oval 373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75" name="Rectangle 374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362" name="Group 361"/>
              <p:cNvGrpSpPr/>
              <p:nvPr/>
            </p:nvGrpSpPr>
            <p:grpSpPr>
              <a:xfrm>
                <a:off x="2368178" y="2240639"/>
                <a:ext cx="274320" cy="113533"/>
                <a:chOff x="1237102" y="1657048"/>
                <a:chExt cx="1598445" cy="433900"/>
              </a:xfrm>
            </p:grpSpPr>
            <p:grpSp>
              <p:nvGrpSpPr>
                <p:cNvPr id="363" name="Group 362"/>
                <p:cNvGrpSpPr/>
                <p:nvPr/>
              </p:nvGrpSpPr>
              <p:grpSpPr>
                <a:xfrm>
                  <a:off x="1517980" y="1688757"/>
                  <a:ext cx="1070783" cy="402191"/>
                  <a:chOff x="1517980" y="1688757"/>
                  <a:chExt cx="1070783" cy="402191"/>
                </a:xfrm>
              </p:grpSpPr>
              <p:sp>
                <p:nvSpPr>
                  <p:cNvPr id="368" name="Oval 367"/>
                  <p:cNvSpPr/>
                  <p:nvPr/>
                </p:nvSpPr>
                <p:spPr bwMode="auto">
                  <a:xfrm>
                    <a:off x="1577545" y="1688757"/>
                    <a:ext cx="955589" cy="39475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1867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69" name="Rectangle 368"/>
                  <p:cNvSpPr/>
                  <p:nvPr/>
                </p:nvSpPr>
                <p:spPr bwMode="auto">
                  <a:xfrm>
                    <a:off x="2399539" y="1688757"/>
                    <a:ext cx="189224" cy="394750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1867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70" name="Rectangle 369"/>
                  <p:cNvSpPr/>
                  <p:nvPr/>
                </p:nvSpPr>
                <p:spPr bwMode="auto">
                  <a:xfrm>
                    <a:off x="1517980" y="1696198"/>
                    <a:ext cx="189224" cy="394750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1867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cxnSp>
                <p:nvCxnSpPr>
                  <p:cNvPr id="371" name="Straight Connector 370"/>
                  <p:cNvCxnSpPr/>
                  <p:nvPr/>
                </p:nvCxnSpPr>
                <p:spPr bwMode="auto">
                  <a:xfrm>
                    <a:off x="1820562" y="182056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3">
                        <a:lumMod val="20000"/>
                        <a:lumOff val="80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372" name="Straight Connector 371"/>
                  <p:cNvCxnSpPr/>
                  <p:nvPr/>
                </p:nvCxnSpPr>
                <p:spPr bwMode="auto">
                  <a:xfrm>
                    <a:off x="1820562" y="188613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3">
                        <a:lumMod val="20000"/>
                        <a:lumOff val="80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373" name="Straight Connector 372"/>
                  <p:cNvCxnSpPr/>
                  <p:nvPr/>
                </p:nvCxnSpPr>
                <p:spPr bwMode="auto">
                  <a:xfrm>
                    <a:off x="1820562" y="1956487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3">
                        <a:lumMod val="20000"/>
                        <a:lumOff val="80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cxnSp>
              <p:nvCxnSpPr>
                <p:cNvPr id="364" name="Straight Connector 363"/>
                <p:cNvCxnSpPr/>
                <p:nvPr/>
              </p:nvCxnSpPr>
              <p:spPr bwMode="auto">
                <a:xfrm flipV="1">
                  <a:off x="2327280" y="1688757"/>
                  <a:ext cx="508267" cy="65902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65" name="Straight Connector 364"/>
                <p:cNvCxnSpPr/>
                <p:nvPr/>
              </p:nvCxnSpPr>
              <p:spPr bwMode="auto">
                <a:xfrm flipV="1">
                  <a:off x="2347874" y="1750301"/>
                  <a:ext cx="487673" cy="27353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66" name="Straight Connector 365"/>
                <p:cNvCxnSpPr/>
                <p:nvPr/>
              </p:nvCxnSpPr>
              <p:spPr bwMode="auto">
                <a:xfrm flipH="1" flipV="1">
                  <a:off x="1237102" y="1657048"/>
                  <a:ext cx="524826" cy="9325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67" name="Straight Connector 366"/>
                <p:cNvCxnSpPr/>
                <p:nvPr/>
              </p:nvCxnSpPr>
              <p:spPr bwMode="auto">
                <a:xfrm flipH="1" flipV="1">
                  <a:off x="1237102" y="1750301"/>
                  <a:ext cx="533063" cy="26917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</p:grpSp>
        <p:sp>
          <p:nvSpPr>
            <p:cNvPr id="360" name="TextBox 359"/>
            <p:cNvSpPr txBox="1"/>
            <p:nvPr/>
          </p:nvSpPr>
          <p:spPr>
            <a:xfrm>
              <a:off x="1735907" y="2944992"/>
              <a:ext cx="440075" cy="34624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0.7</a:t>
              </a:r>
            </a:p>
          </p:txBody>
        </p:sp>
      </p:grpSp>
      <p:grpSp>
        <p:nvGrpSpPr>
          <p:cNvPr id="376" name="Group 375"/>
          <p:cNvGrpSpPr/>
          <p:nvPr/>
        </p:nvGrpSpPr>
        <p:grpSpPr>
          <a:xfrm>
            <a:off x="9011813" y="1194456"/>
            <a:ext cx="586767" cy="1309512"/>
            <a:chOff x="504793" y="2548983"/>
            <a:chExt cx="440075" cy="982134"/>
          </a:xfrm>
        </p:grpSpPr>
        <p:grpSp>
          <p:nvGrpSpPr>
            <p:cNvPr id="377" name="Group 376"/>
            <p:cNvGrpSpPr/>
            <p:nvPr/>
          </p:nvGrpSpPr>
          <p:grpSpPr>
            <a:xfrm>
              <a:off x="504793" y="2548983"/>
              <a:ext cx="440075" cy="982134"/>
              <a:chOff x="504793" y="2548983"/>
              <a:chExt cx="440075" cy="982134"/>
            </a:xfrm>
          </p:grpSpPr>
          <p:grpSp>
            <p:nvGrpSpPr>
              <p:cNvPr id="379" name="Group 378"/>
              <p:cNvGrpSpPr/>
              <p:nvPr/>
            </p:nvGrpSpPr>
            <p:grpSpPr>
              <a:xfrm>
                <a:off x="587671" y="2548983"/>
                <a:ext cx="274320" cy="982134"/>
                <a:chOff x="2692399" y="2184397"/>
                <a:chExt cx="274320" cy="982134"/>
              </a:xfrm>
            </p:grpSpPr>
            <p:sp>
              <p:nvSpPr>
                <p:cNvPr id="381" name="Oval 380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82" name="Rectangle 381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380" name="TextBox 379"/>
              <p:cNvSpPr txBox="1"/>
              <p:nvPr/>
            </p:nvSpPr>
            <p:spPr>
              <a:xfrm>
                <a:off x="504793" y="3025115"/>
                <a:ext cx="440075" cy="346249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accent6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0.8</a:t>
                </a:r>
              </a:p>
            </p:txBody>
          </p:sp>
        </p:grpSp>
        <p:pic>
          <p:nvPicPr>
            <p:cNvPr id="378" name="Picture 377"/>
            <p:cNvPicPr>
              <a:picLocks noChangeAspect="1"/>
            </p:cNvPicPr>
            <p:nvPr/>
          </p:nvPicPr>
          <p:blipFill>
            <a:blip r:embed="rId6">
              <a:lum bright="70000" contrast="-70000"/>
            </a:blip>
            <a:stretch>
              <a:fillRect/>
            </a:stretch>
          </p:blipFill>
          <p:spPr>
            <a:xfrm flipH="1">
              <a:off x="559622" y="2646386"/>
              <a:ext cx="311724" cy="140065"/>
            </a:xfrm>
            <a:prstGeom prst="rect">
              <a:avLst/>
            </a:prstGeom>
          </p:spPr>
        </p:pic>
      </p:grpSp>
      <p:grpSp>
        <p:nvGrpSpPr>
          <p:cNvPr id="383" name="Group 382"/>
          <p:cNvGrpSpPr/>
          <p:nvPr/>
        </p:nvGrpSpPr>
        <p:grpSpPr>
          <a:xfrm>
            <a:off x="10318273" y="1194456"/>
            <a:ext cx="619491" cy="1309512"/>
            <a:chOff x="574479" y="1141172"/>
            <a:chExt cx="464618" cy="982134"/>
          </a:xfrm>
        </p:grpSpPr>
        <p:grpSp>
          <p:nvGrpSpPr>
            <p:cNvPr id="384" name="Group 383"/>
            <p:cNvGrpSpPr/>
            <p:nvPr/>
          </p:nvGrpSpPr>
          <p:grpSpPr>
            <a:xfrm>
              <a:off x="659847" y="1141172"/>
              <a:ext cx="274320" cy="982134"/>
              <a:chOff x="2692399" y="2184397"/>
              <a:chExt cx="274320" cy="982134"/>
            </a:xfrm>
          </p:grpSpPr>
          <p:sp>
            <p:nvSpPr>
              <p:cNvPr id="398" name="Oval 397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399" name="Rectangle 398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grpSp>
          <p:nvGrpSpPr>
            <p:cNvPr id="385" name="Group 384"/>
            <p:cNvGrpSpPr/>
            <p:nvPr/>
          </p:nvGrpSpPr>
          <p:grpSpPr>
            <a:xfrm>
              <a:off x="708050" y="1265454"/>
              <a:ext cx="183764" cy="105236"/>
              <a:chOff x="1517980" y="1688757"/>
              <a:chExt cx="1070783" cy="402191"/>
            </a:xfrm>
          </p:grpSpPr>
          <p:sp>
            <p:nvSpPr>
              <p:cNvPr id="392" name="Oval 391"/>
              <p:cNvSpPr/>
              <p:nvPr/>
            </p:nvSpPr>
            <p:spPr bwMode="auto">
              <a:xfrm>
                <a:off x="1577545" y="1688757"/>
                <a:ext cx="955589" cy="39475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393" name="Rectangle 392"/>
              <p:cNvSpPr/>
              <p:nvPr/>
            </p:nvSpPr>
            <p:spPr bwMode="auto">
              <a:xfrm>
                <a:off x="2399539" y="1688757"/>
                <a:ext cx="189224" cy="394750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394" name="Rectangle 393"/>
              <p:cNvSpPr/>
              <p:nvPr/>
            </p:nvSpPr>
            <p:spPr bwMode="auto">
              <a:xfrm>
                <a:off x="1517980" y="1696198"/>
                <a:ext cx="189224" cy="394750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cxnSp>
            <p:nvCxnSpPr>
              <p:cNvPr id="395" name="Straight Connector 394"/>
              <p:cNvCxnSpPr/>
              <p:nvPr/>
            </p:nvCxnSpPr>
            <p:spPr bwMode="auto">
              <a:xfrm>
                <a:off x="1820562" y="1820562"/>
                <a:ext cx="448962" cy="0"/>
              </a:xfrm>
              <a:prstGeom prst="line">
                <a:avLst/>
              </a:prstGeom>
              <a:solidFill>
                <a:schemeClr val="accent1"/>
              </a:solidFill>
              <a:ln w="6350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96" name="Straight Connector 395"/>
              <p:cNvCxnSpPr/>
              <p:nvPr/>
            </p:nvCxnSpPr>
            <p:spPr bwMode="auto">
              <a:xfrm>
                <a:off x="1820562" y="1886132"/>
                <a:ext cx="448962" cy="0"/>
              </a:xfrm>
              <a:prstGeom prst="line">
                <a:avLst/>
              </a:prstGeom>
              <a:solidFill>
                <a:schemeClr val="accent1"/>
              </a:solidFill>
              <a:ln w="6350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97" name="Straight Connector 396"/>
              <p:cNvCxnSpPr/>
              <p:nvPr/>
            </p:nvCxnSpPr>
            <p:spPr bwMode="auto">
              <a:xfrm>
                <a:off x="1820562" y="1956487"/>
                <a:ext cx="448962" cy="0"/>
              </a:xfrm>
              <a:prstGeom prst="line">
                <a:avLst/>
              </a:prstGeom>
              <a:solidFill>
                <a:schemeClr val="accent1"/>
              </a:solidFill>
              <a:ln w="6350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cxnSp>
          <p:nvCxnSpPr>
            <p:cNvPr id="386" name="Straight Connector 385"/>
            <p:cNvCxnSpPr/>
            <p:nvPr/>
          </p:nvCxnSpPr>
          <p:spPr bwMode="auto">
            <a:xfrm flipV="1">
              <a:off x="846940" y="1265454"/>
              <a:ext cx="87227" cy="17244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pic>
          <p:nvPicPr>
            <p:cNvPr id="387" name="Picture 386"/>
            <p:cNvPicPr>
              <a:picLocks noChangeAspect="1"/>
            </p:cNvPicPr>
            <p:nvPr/>
          </p:nvPicPr>
          <p:blipFill>
            <a:blip r:embed="rId3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839616" y="1241146"/>
              <a:ext cx="199481" cy="199481"/>
            </a:xfrm>
            <a:prstGeom prst="rect">
              <a:avLst/>
            </a:prstGeom>
          </p:spPr>
        </p:pic>
        <p:cxnSp>
          <p:nvCxnSpPr>
            <p:cNvPr id="388" name="Straight Connector 387"/>
            <p:cNvCxnSpPr/>
            <p:nvPr/>
          </p:nvCxnSpPr>
          <p:spPr bwMode="auto">
            <a:xfrm flipV="1">
              <a:off x="850474" y="1281557"/>
              <a:ext cx="83693" cy="71572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89" name="Straight Connector 388"/>
            <p:cNvCxnSpPr/>
            <p:nvPr/>
          </p:nvCxnSpPr>
          <p:spPr bwMode="auto">
            <a:xfrm flipH="1" flipV="1">
              <a:off x="659847" y="1257157"/>
              <a:ext cx="90069" cy="24401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90" name="Straight Connector 389"/>
            <p:cNvCxnSpPr/>
            <p:nvPr/>
          </p:nvCxnSpPr>
          <p:spPr bwMode="auto">
            <a:xfrm flipH="1" flipV="1">
              <a:off x="659847" y="1281557"/>
              <a:ext cx="91483" cy="70431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91" name="TextBox 390"/>
            <p:cNvSpPr txBox="1"/>
            <p:nvPr/>
          </p:nvSpPr>
          <p:spPr>
            <a:xfrm>
              <a:off x="574479" y="1606129"/>
              <a:ext cx="440075" cy="34624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50000"/>
                    </a:schemeClr>
                  </a:solidFill>
                </a:rPr>
                <a:t>0.9</a:t>
              </a:r>
            </a:p>
          </p:txBody>
        </p:sp>
      </p:grpSp>
      <p:grpSp>
        <p:nvGrpSpPr>
          <p:cNvPr id="400" name="Group 399"/>
          <p:cNvGrpSpPr/>
          <p:nvPr/>
        </p:nvGrpSpPr>
        <p:grpSpPr>
          <a:xfrm>
            <a:off x="1303644" y="3170581"/>
            <a:ext cx="572593" cy="1309512"/>
            <a:chOff x="6123576" y="2289538"/>
            <a:chExt cx="429445" cy="982134"/>
          </a:xfrm>
        </p:grpSpPr>
        <p:grpSp>
          <p:nvGrpSpPr>
            <p:cNvPr id="401" name="Group 400"/>
            <p:cNvGrpSpPr/>
            <p:nvPr/>
          </p:nvGrpSpPr>
          <p:grpSpPr>
            <a:xfrm>
              <a:off x="6187190" y="2289538"/>
              <a:ext cx="274320" cy="982134"/>
              <a:chOff x="2692399" y="2184397"/>
              <a:chExt cx="274320" cy="982134"/>
            </a:xfrm>
            <a:solidFill>
              <a:schemeClr val="accent4"/>
            </a:solidFill>
          </p:grpSpPr>
          <p:sp>
            <p:nvSpPr>
              <p:cNvPr id="406" name="Oval 405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407" name="Rectangle 406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402" name="Lightning Bolt 401"/>
            <p:cNvSpPr/>
            <p:nvPr/>
          </p:nvSpPr>
          <p:spPr bwMode="auto">
            <a:xfrm>
              <a:off x="6297928" y="2322183"/>
              <a:ext cx="57556" cy="81810"/>
            </a:xfrm>
            <a:prstGeom prst="lightningBol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2700" cap="flat" cmpd="sng" algn="ctr">
              <a:solidFill>
                <a:schemeClr val="accent3">
                  <a:lumMod val="20000"/>
                  <a:lumOff val="8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403" name="TextBox 402"/>
            <p:cNvSpPr txBox="1"/>
            <p:nvPr/>
          </p:nvSpPr>
          <p:spPr>
            <a:xfrm>
              <a:off x="6123576" y="2790693"/>
              <a:ext cx="429445" cy="34624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0.1</a:t>
              </a:r>
            </a:p>
          </p:txBody>
        </p:sp>
        <p:sp>
          <p:nvSpPr>
            <p:cNvPr id="404" name="Oval 403"/>
            <p:cNvSpPr/>
            <p:nvPr/>
          </p:nvSpPr>
          <p:spPr bwMode="auto">
            <a:xfrm>
              <a:off x="6341991" y="2385857"/>
              <a:ext cx="91440" cy="91440"/>
            </a:xfrm>
            <a:prstGeom prst="ellipse">
              <a:avLst/>
            </a:prstGeom>
            <a:noFill/>
            <a:ln w="12700" cap="flat" cmpd="sng" algn="ctr">
              <a:solidFill>
                <a:schemeClr val="accent3">
                  <a:lumMod val="20000"/>
                  <a:lumOff val="8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405" name="Oval 404"/>
            <p:cNvSpPr/>
            <p:nvPr/>
          </p:nvSpPr>
          <p:spPr bwMode="auto">
            <a:xfrm>
              <a:off x="6224679" y="2385857"/>
              <a:ext cx="91440" cy="91440"/>
            </a:xfrm>
            <a:prstGeom prst="ellipse">
              <a:avLst/>
            </a:prstGeom>
            <a:noFill/>
            <a:ln w="12700" cap="flat" cmpd="sng" algn="ctr">
              <a:solidFill>
                <a:schemeClr val="accent3">
                  <a:lumMod val="20000"/>
                  <a:lumOff val="8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408" name="Group 407"/>
          <p:cNvGrpSpPr/>
          <p:nvPr/>
        </p:nvGrpSpPr>
        <p:grpSpPr>
          <a:xfrm>
            <a:off x="2602055" y="3170581"/>
            <a:ext cx="586767" cy="1309512"/>
            <a:chOff x="6493470" y="3205812"/>
            <a:chExt cx="440075" cy="982134"/>
          </a:xfrm>
        </p:grpSpPr>
        <p:grpSp>
          <p:nvGrpSpPr>
            <p:cNvPr id="409" name="Group 408"/>
            <p:cNvGrpSpPr/>
            <p:nvPr/>
          </p:nvGrpSpPr>
          <p:grpSpPr>
            <a:xfrm>
              <a:off x="6493470" y="3205812"/>
              <a:ext cx="440075" cy="982134"/>
              <a:chOff x="6493470" y="3205812"/>
              <a:chExt cx="440075" cy="982134"/>
            </a:xfrm>
          </p:grpSpPr>
          <p:grpSp>
            <p:nvGrpSpPr>
              <p:cNvPr id="413" name="Group 412"/>
              <p:cNvGrpSpPr/>
              <p:nvPr/>
            </p:nvGrpSpPr>
            <p:grpSpPr>
              <a:xfrm>
                <a:off x="6552961" y="3205812"/>
                <a:ext cx="274320" cy="982134"/>
                <a:chOff x="2692399" y="2184397"/>
                <a:chExt cx="274320" cy="982134"/>
              </a:xfrm>
              <a:solidFill>
                <a:schemeClr val="accent4"/>
              </a:solidFill>
            </p:grpSpPr>
            <p:sp>
              <p:nvSpPr>
                <p:cNvPr id="415" name="Oval 414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416" name="Rectangle 415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414" name="TextBox 413"/>
              <p:cNvSpPr txBox="1"/>
              <p:nvPr/>
            </p:nvSpPr>
            <p:spPr>
              <a:xfrm>
                <a:off x="6493470" y="3670227"/>
                <a:ext cx="440075" cy="346249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accent6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0.2</a:t>
                </a:r>
              </a:p>
            </p:txBody>
          </p:sp>
        </p:grpSp>
        <p:pic>
          <p:nvPicPr>
            <p:cNvPr id="410" name="Picture 409"/>
            <p:cNvPicPr>
              <a:picLocks noChangeAspect="1"/>
            </p:cNvPicPr>
            <p:nvPr/>
          </p:nvPicPr>
          <p:blipFill>
            <a:blip r:embed="rId6">
              <a:lum bright="70000" contrast="-70000"/>
            </a:blip>
            <a:stretch>
              <a:fillRect/>
            </a:stretch>
          </p:blipFill>
          <p:spPr>
            <a:xfrm flipH="1">
              <a:off x="6534259" y="3315536"/>
              <a:ext cx="311724" cy="140065"/>
            </a:xfrm>
            <a:prstGeom prst="rect">
              <a:avLst/>
            </a:prstGeom>
            <a:ln>
              <a:noFill/>
            </a:ln>
          </p:spPr>
        </p:pic>
        <p:sp>
          <p:nvSpPr>
            <p:cNvPr id="411" name="Rounded Rectangle 410"/>
            <p:cNvSpPr/>
            <p:nvPr/>
          </p:nvSpPr>
          <p:spPr bwMode="auto">
            <a:xfrm>
              <a:off x="6698589" y="3241160"/>
              <a:ext cx="98700" cy="61674"/>
            </a:xfrm>
            <a:prstGeom prst="roundRect">
              <a:avLst/>
            </a:prstGeom>
            <a:noFill/>
            <a:ln w="12700" cap="flat" cmpd="sng" algn="ctr">
              <a:solidFill>
                <a:schemeClr val="accent3">
                  <a:lumMod val="20000"/>
                  <a:lumOff val="8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412" name="Rounded Rectangle 411"/>
            <p:cNvSpPr/>
            <p:nvPr/>
          </p:nvSpPr>
          <p:spPr bwMode="auto">
            <a:xfrm>
              <a:off x="6576470" y="3241160"/>
              <a:ext cx="98700" cy="61674"/>
            </a:xfrm>
            <a:prstGeom prst="roundRect">
              <a:avLst/>
            </a:prstGeom>
            <a:noFill/>
            <a:ln w="12700" cap="flat" cmpd="sng" algn="ctr">
              <a:solidFill>
                <a:schemeClr val="accent3">
                  <a:lumMod val="20000"/>
                  <a:lumOff val="8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417" name="Group 416"/>
          <p:cNvGrpSpPr/>
          <p:nvPr/>
        </p:nvGrpSpPr>
        <p:grpSpPr>
          <a:xfrm>
            <a:off x="3793105" y="3080378"/>
            <a:ext cx="613177" cy="1399714"/>
            <a:chOff x="6966521" y="2595951"/>
            <a:chExt cx="459883" cy="1049786"/>
          </a:xfrm>
        </p:grpSpPr>
        <p:grpSp>
          <p:nvGrpSpPr>
            <p:cNvPr id="418" name="Group 417"/>
            <p:cNvGrpSpPr/>
            <p:nvPr/>
          </p:nvGrpSpPr>
          <p:grpSpPr>
            <a:xfrm>
              <a:off x="6986329" y="2663603"/>
              <a:ext cx="440075" cy="982134"/>
              <a:chOff x="6986329" y="2663603"/>
              <a:chExt cx="440075" cy="982134"/>
            </a:xfrm>
          </p:grpSpPr>
          <p:grpSp>
            <p:nvGrpSpPr>
              <p:cNvPr id="420" name="Group 419"/>
              <p:cNvGrpSpPr/>
              <p:nvPr/>
            </p:nvGrpSpPr>
            <p:grpSpPr>
              <a:xfrm>
                <a:off x="7070554" y="2663603"/>
                <a:ext cx="274320" cy="982134"/>
                <a:chOff x="2692399" y="2184397"/>
                <a:chExt cx="274320" cy="982134"/>
              </a:xfrm>
              <a:solidFill>
                <a:schemeClr val="accent4"/>
              </a:solidFill>
            </p:grpSpPr>
            <p:sp>
              <p:nvSpPr>
                <p:cNvPr id="422" name="Oval 421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423" name="Rectangle 422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421" name="TextBox 420"/>
              <p:cNvSpPr txBox="1"/>
              <p:nvPr/>
            </p:nvSpPr>
            <p:spPr>
              <a:xfrm>
                <a:off x="6986329" y="3160744"/>
                <a:ext cx="440075" cy="346249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accent6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0.2</a:t>
                </a:r>
                <a:endParaRPr lang="en-US" sz="2400" dirty="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</p:txBody>
          </p:sp>
        </p:grpSp>
        <p:pic>
          <p:nvPicPr>
            <p:cNvPr id="419" name="Picture 418"/>
            <p:cNvPicPr>
              <a:picLocks noChangeAspect="1"/>
            </p:cNvPicPr>
            <p:nvPr/>
          </p:nvPicPr>
          <p:blipFill>
            <a:blip r:embed="rId7">
              <a:lum bright="70000" contrast="-70000"/>
            </a:blip>
            <a:stretch>
              <a:fillRect/>
            </a:stretch>
          </p:blipFill>
          <p:spPr>
            <a:xfrm>
              <a:off x="6966521" y="2595951"/>
              <a:ext cx="425507" cy="356238"/>
            </a:xfrm>
            <a:prstGeom prst="rect">
              <a:avLst/>
            </a:prstGeom>
          </p:spPr>
        </p:pic>
      </p:grpSp>
      <p:grpSp>
        <p:nvGrpSpPr>
          <p:cNvPr id="424" name="Group 423"/>
          <p:cNvGrpSpPr/>
          <p:nvPr/>
        </p:nvGrpSpPr>
        <p:grpSpPr>
          <a:xfrm>
            <a:off x="5131249" y="3170582"/>
            <a:ext cx="592275" cy="1309512"/>
            <a:chOff x="7105323" y="1332018"/>
            <a:chExt cx="444206" cy="982134"/>
          </a:xfrm>
        </p:grpSpPr>
        <p:grpSp>
          <p:nvGrpSpPr>
            <p:cNvPr id="425" name="Group 424"/>
            <p:cNvGrpSpPr/>
            <p:nvPr/>
          </p:nvGrpSpPr>
          <p:grpSpPr>
            <a:xfrm>
              <a:off x="7175129" y="1332018"/>
              <a:ext cx="374400" cy="982134"/>
              <a:chOff x="587671" y="2548983"/>
              <a:chExt cx="374400" cy="982134"/>
            </a:xfrm>
          </p:grpSpPr>
          <p:grpSp>
            <p:nvGrpSpPr>
              <p:cNvPr id="427" name="Group 426"/>
              <p:cNvGrpSpPr/>
              <p:nvPr/>
            </p:nvGrpSpPr>
            <p:grpSpPr>
              <a:xfrm>
                <a:off x="587671" y="2548983"/>
                <a:ext cx="274320" cy="982134"/>
                <a:chOff x="2692399" y="2184397"/>
                <a:chExt cx="274320" cy="982134"/>
              </a:xfrm>
            </p:grpSpPr>
            <p:sp>
              <p:nvSpPr>
                <p:cNvPr id="431" name="Oval 430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432" name="Rectangle 431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pic>
            <p:nvPicPr>
              <p:cNvPr id="428" name="Picture 427"/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762590" y="2650430"/>
                <a:ext cx="199481" cy="199481"/>
              </a:xfrm>
              <a:prstGeom prst="rect">
                <a:avLst/>
              </a:prstGeom>
            </p:spPr>
          </p:pic>
          <p:sp>
            <p:nvSpPr>
              <p:cNvPr id="429" name="Rounded Rectangle 428"/>
              <p:cNvSpPr/>
              <p:nvPr/>
            </p:nvSpPr>
            <p:spPr bwMode="auto">
              <a:xfrm>
                <a:off x="741028" y="2633271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430" name="Rounded Rectangle 429"/>
              <p:cNvSpPr/>
              <p:nvPr/>
            </p:nvSpPr>
            <p:spPr bwMode="auto">
              <a:xfrm>
                <a:off x="618909" y="2633271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426" name="TextBox 425"/>
            <p:cNvSpPr txBox="1"/>
            <p:nvPr/>
          </p:nvSpPr>
          <p:spPr>
            <a:xfrm>
              <a:off x="7105323" y="1815606"/>
              <a:ext cx="440075" cy="34624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50000"/>
                    </a:schemeClr>
                  </a:solidFill>
                </a:rPr>
                <a:t>0.3</a:t>
              </a:r>
            </a:p>
          </p:txBody>
        </p:sp>
      </p:grpSp>
      <p:grpSp>
        <p:nvGrpSpPr>
          <p:cNvPr id="433" name="Group 432"/>
          <p:cNvGrpSpPr/>
          <p:nvPr/>
        </p:nvGrpSpPr>
        <p:grpSpPr>
          <a:xfrm>
            <a:off x="6474763" y="3111781"/>
            <a:ext cx="586767" cy="1368312"/>
            <a:chOff x="5275665" y="1375098"/>
            <a:chExt cx="440075" cy="1026234"/>
          </a:xfrm>
        </p:grpSpPr>
        <p:grpSp>
          <p:nvGrpSpPr>
            <p:cNvPr id="434" name="Group 433"/>
            <p:cNvGrpSpPr/>
            <p:nvPr/>
          </p:nvGrpSpPr>
          <p:grpSpPr>
            <a:xfrm>
              <a:off x="5305142" y="1375098"/>
              <a:ext cx="353568" cy="1026234"/>
              <a:chOff x="1414123" y="1571676"/>
              <a:chExt cx="353568" cy="1026234"/>
            </a:xfrm>
          </p:grpSpPr>
          <p:grpSp>
            <p:nvGrpSpPr>
              <p:cNvPr id="436" name="Group 435"/>
              <p:cNvGrpSpPr/>
              <p:nvPr/>
            </p:nvGrpSpPr>
            <p:grpSpPr>
              <a:xfrm>
                <a:off x="1446433" y="1615776"/>
                <a:ext cx="274320" cy="982134"/>
                <a:chOff x="2692399" y="2184397"/>
                <a:chExt cx="274320" cy="982134"/>
              </a:xfrm>
            </p:grpSpPr>
            <p:sp>
              <p:nvSpPr>
                <p:cNvPr id="441" name="Oval 440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442" name="Rectangle 441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437" name="Teardrop 436"/>
              <p:cNvSpPr/>
              <p:nvPr/>
            </p:nvSpPr>
            <p:spPr bwMode="auto">
              <a:xfrm>
                <a:off x="1414123" y="1571676"/>
                <a:ext cx="175524" cy="127198"/>
              </a:xfrm>
              <a:prstGeom prst="teardrop">
                <a:avLst>
                  <a:gd name="adj" fmla="val 89157"/>
                </a:avLst>
              </a:prstGeom>
              <a:solidFill>
                <a:schemeClr val="bg2">
                  <a:lumMod val="20000"/>
                  <a:lumOff val="80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438" name="Teardrop 437"/>
              <p:cNvSpPr/>
              <p:nvPr/>
            </p:nvSpPr>
            <p:spPr bwMode="auto">
              <a:xfrm rot="16200000">
                <a:off x="1601742" y="1532925"/>
                <a:ext cx="127198" cy="204700"/>
              </a:xfrm>
              <a:prstGeom prst="teardrop">
                <a:avLst>
                  <a:gd name="adj" fmla="val 89157"/>
                </a:avLst>
              </a:prstGeom>
              <a:solidFill>
                <a:schemeClr val="bg2">
                  <a:lumMod val="20000"/>
                  <a:lumOff val="80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439" name="Rounded Rectangle 438"/>
              <p:cNvSpPr/>
              <p:nvPr/>
            </p:nvSpPr>
            <p:spPr bwMode="auto">
              <a:xfrm>
                <a:off x="1597000" y="1703314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440" name="Rounded Rectangle 439"/>
              <p:cNvSpPr/>
              <p:nvPr/>
            </p:nvSpPr>
            <p:spPr bwMode="auto">
              <a:xfrm>
                <a:off x="1474881" y="1703314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435" name="TextBox 434"/>
            <p:cNvSpPr txBox="1"/>
            <p:nvPr/>
          </p:nvSpPr>
          <p:spPr>
            <a:xfrm>
              <a:off x="5275665" y="1920693"/>
              <a:ext cx="440075" cy="34624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0.6</a:t>
              </a:r>
            </a:p>
          </p:txBody>
        </p:sp>
      </p:grpSp>
      <p:grpSp>
        <p:nvGrpSpPr>
          <p:cNvPr id="443" name="Group 442"/>
          <p:cNvGrpSpPr/>
          <p:nvPr/>
        </p:nvGrpSpPr>
        <p:grpSpPr>
          <a:xfrm>
            <a:off x="7755749" y="3170580"/>
            <a:ext cx="586767" cy="1309512"/>
            <a:chOff x="5527235" y="2492898"/>
            <a:chExt cx="440075" cy="982134"/>
          </a:xfrm>
        </p:grpSpPr>
        <p:grpSp>
          <p:nvGrpSpPr>
            <p:cNvPr id="444" name="Group 443"/>
            <p:cNvGrpSpPr/>
            <p:nvPr/>
          </p:nvGrpSpPr>
          <p:grpSpPr>
            <a:xfrm>
              <a:off x="5600427" y="2492898"/>
              <a:ext cx="274320" cy="982134"/>
              <a:chOff x="2368178" y="2124654"/>
              <a:chExt cx="274320" cy="982134"/>
            </a:xfrm>
          </p:grpSpPr>
          <p:grpSp>
            <p:nvGrpSpPr>
              <p:cNvPr id="446" name="Group 445"/>
              <p:cNvGrpSpPr/>
              <p:nvPr/>
            </p:nvGrpSpPr>
            <p:grpSpPr>
              <a:xfrm>
                <a:off x="2368178" y="2124654"/>
                <a:ext cx="274320" cy="982134"/>
                <a:chOff x="2692399" y="2184397"/>
                <a:chExt cx="274320" cy="982134"/>
              </a:xfrm>
            </p:grpSpPr>
            <p:sp>
              <p:nvSpPr>
                <p:cNvPr id="459" name="Oval 458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460" name="Rectangle 459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447" name="Group 446"/>
              <p:cNvGrpSpPr/>
              <p:nvPr/>
            </p:nvGrpSpPr>
            <p:grpSpPr>
              <a:xfrm>
                <a:off x="2368178" y="2240639"/>
                <a:ext cx="274320" cy="113533"/>
                <a:chOff x="1237102" y="1657048"/>
                <a:chExt cx="1598445" cy="433900"/>
              </a:xfrm>
            </p:grpSpPr>
            <p:grpSp>
              <p:nvGrpSpPr>
                <p:cNvPr id="448" name="Group 447"/>
                <p:cNvGrpSpPr/>
                <p:nvPr/>
              </p:nvGrpSpPr>
              <p:grpSpPr>
                <a:xfrm>
                  <a:off x="1517980" y="1688757"/>
                  <a:ext cx="1070783" cy="402191"/>
                  <a:chOff x="1517980" y="1688757"/>
                  <a:chExt cx="1070783" cy="402191"/>
                </a:xfrm>
              </p:grpSpPr>
              <p:sp>
                <p:nvSpPr>
                  <p:cNvPr id="453" name="Oval 452"/>
                  <p:cNvSpPr/>
                  <p:nvPr/>
                </p:nvSpPr>
                <p:spPr bwMode="auto">
                  <a:xfrm>
                    <a:off x="1577545" y="1688757"/>
                    <a:ext cx="955589" cy="39475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1867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454" name="Rectangle 453"/>
                  <p:cNvSpPr/>
                  <p:nvPr/>
                </p:nvSpPr>
                <p:spPr bwMode="auto">
                  <a:xfrm>
                    <a:off x="2399539" y="1688757"/>
                    <a:ext cx="189224" cy="394750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1867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455" name="Rectangle 454"/>
                  <p:cNvSpPr/>
                  <p:nvPr/>
                </p:nvSpPr>
                <p:spPr bwMode="auto">
                  <a:xfrm>
                    <a:off x="1517980" y="1696198"/>
                    <a:ext cx="189224" cy="394750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1867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cxnSp>
                <p:nvCxnSpPr>
                  <p:cNvPr id="456" name="Straight Connector 455"/>
                  <p:cNvCxnSpPr/>
                  <p:nvPr/>
                </p:nvCxnSpPr>
                <p:spPr bwMode="auto">
                  <a:xfrm>
                    <a:off x="1820562" y="182056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3">
                        <a:lumMod val="20000"/>
                        <a:lumOff val="80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457" name="Straight Connector 456"/>
                  <p:cNvCxnSpPr/>
                  <p:nvPr/>
                </p:nvCxnSpPr>
                <p:spPr bwMode="auto">
                  <a:xfrm>
                    <a:off x="1820562" y="188613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3">
                        <a:lumMod val="20000"/>
                        <a:lumOff val="80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458" name="Straight Connector 457"/>
                  <p:cNvCxnSpPr/>
                  <p:nvPr/>
                </p:nvCxnSpPr>
                <p:spPr bwMode="auto">
                  <a:xfrm>
                    <a:off x="1820562" y="1956487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3">
                        <a:lumMod val="20000"/>
                        <a:lumOff val="80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cxnSp>
              <p:nvCxnSpPr>
                <p:cNvPr id="449" name="Straight Connector 448"/>
                <p:cNvCxnSpPr/>
                <p:nvPr/>
              </p:nvCxnSpPr>
              <p:spPr bwMode="auto">
                <a:xfrm flipV="1">
                  <a:off x="2327280" y="1688757"/>
                  <a:ext cx="508267" cy="65902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450" name="Straight Connector 449"/>
                <p:cNvCxnSpPr/>
                <p:nvPr/>
              </p:nvCxnSpPr>
              <p:spPr bwMode="auto">
                <a:xfrm flipV="1">
                  <a:off x="2347874" y="1750301"/>
                  <a:ext cx="487673" cy="27353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451" name="Straight Connector 450"/>
                <p:cNvCxnSpPr/>
                <p:nvPr/>
              </p:nvCxnSpPr>
              <p:spPr bwMode="auto">
                <a:xfrm flipH="1" flipV="1">
                  <a:off x="1237102" y="1657048"/>
                  <a:ext cx="524826" cy="9325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452" name="Straight Connector 451"/>
                <p:cNvCxnSpPr/>
                <p:nvPr/>
              </p:nvCxnSpPr>
              <p:spPr bwMode="auto">
                <a:xfrm flipH="1" flipV="1">
                  <a:off x="1237102" y="1750301"/>
                  <a:ext cx="533063" cy="26917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</p:grpSp>
        <p:sp>
          <p:nvSpPr>
            <p:cNvPr id="445" name="TextBox 444"/>
            <p:cNvSpPr txBox="1"/>
            <p:nvPr/>
          </p:nvSpPr>
          <p:spPr>
            <a:xfrm>
              <a:off x="5527235" y="2966933"/>
              <a:ext cx="440075" cy="34624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0.7</a:t>
              </a:r>
            </a:p>
          </p:txBody>
        </p:sp>
      </p:grpSp>
      <p:grpSp>
        <p:nvGrpSpPr>
          <p:cNvPr id="461" name="Group 460"/>
          <p:cNvGrpSpPr/>
          <p:nvPr/>
        </p:nvGrpSpPr>
        <p:grpSpPr>
          <a:xfrm>
            <a:off x="8993615" y="3170580"/>
            <a:ext cx="586767" cy="1309512"/>
            <a:chOff x="4886854" y="2700228"/>
            <a:chExt cx="440075" cy="982134"/>
          </a:xfrm>
        </p:grpSpPr>
        <p:grpSp>
          <p:nvGrpSpPr>
            <p:cNvPr id="462" name="Group 461"/>
            <p:cNvGrpSpPr/>
            <p:nvPr/>
          </p:nvGrpSpPr>
          <p:grpSpPr>
            <a:xfrm>
              <a:off x="4970918" y="2700228"/>
              <a:ext cx="274320" cy="982134"/>
              <a:chOff x="2692399" y="2184397"/>
              <a:chExt cx="274320" cy="982134"/>
            </a:xfrm>
            <a:solidFill>
              <a:schemeClr val="accent4"/>
            </a:solidFill>
          </p:grpSpPr>
          <p:sp>
            <p:nvSpPr>
              <p:cNvPr id="465" name="Oval 464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466" name="Rectangle 465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463" name="Chord 462"/>
            <p:cNvSpPr/>
            <p:nvPr/>
          </p:nvSpPr>
          <p:spPr bwMode="auto">
            <a:xfrm rot="17528077">
              <a:off x="5043014" y="2752290"/>
              <a:ext cx="169420" cy="155677"/>
            </a:xfrm>
            <a:prstGeom prst="chord">
              <a:avLst>
                <a:gd name="adj1" fmla="val 5544771"/>
                <a:gd name="adj2" fmla="val 13532001"/>
              </a:avLst>
            </a:prstGeom>
            <a:solidFill>
              <a:schemeClr val="accent3">
                <a:lumMod val="20000"/>
                <a:lumOff val="80000"/>
              </a:schemeClr>
            </a:solidFill>
            <a:ln w="28575" cap="flat" cmpd="sng" algn="ctr">
              <a:solidFill>
                <a:schemeClr val="accent3">
                  <a:lumMod val="20000"/>
                  <a:lumOff val="8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464" name="TextBox 463"/>
            <p:cNvSpPr txBox="1"/>
            <p:nvPr/>
          </p:nvSpPr>
          <p:spPr>
            <a:xfrm>
              <a:off x="4886854" y="3189083"/>
              <a:ext cx="440075" cy="34624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0.8</a:t>
              </a:r>
            </a:p>
          </p:txBody>
        </p:sp>
      </p:grpSp>
      <p:grpSp>
        <p:nvGrpSpPr>
          <p:cNvPr id="467" name="Group 466"/>
          <p:cNvGrpSpPr/>
          <p:nvPr/>
        </p:nvGrpSpPr>
        <p:grpSpPr>
          <a:xfrm>
            <a:off x="10297357" y="3170581"/>
            <a:ext cx="612155" cy="1309512"/>
            <a:chOff x="6615479" y="1619954"/>
            <a:chExt cx="459116" cy="982134"/>
          </a:xfrm>
        </p:grpSpPr>
        <p:grpSp>
          <p:nvGrpSpPr>
            <p:cNvPr id="468" name="Group 467"/>
            <p:cNvGrpSpPr/>
            <p:nvPr/>
          </p:nvGrpSpPr>
          <p:grpSpPr>
            <a:xfrm>
              <a:off x="6695345" y="1619954"/>
              <a:ext cx="274320" cy="982134"/>
              <a:chOff x="2692399" y="2184397"/>
              <a:chExt cx="274320" cy="982134"/>
            </a:xfrm>
          </p:grpSpPr>
          <p:sp>
            <p:nvSpPr>
              <p:cNvPr id="482" name="Oval 481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483" name="Rectangle 482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grpSp>
          <p:nvGrpSpPr>
            <p:cNvPr id="469" name="Group 468"/>
            <p:cNvGrpSpPr/>
            <p:nvPr/>
          </p:nvGrpSpPr>
          <p:grpSpPr>
            <a:xfrm>
              <a:off x="6743548" y="1744236"/>
              <a:ext cx="183764" cy="105236"/>
              <a:chOff x="1517980" y="1688757"/>
              <a:chExt cx="1070783" cy="402191"/>
            </a:xfrm>
          </p:grpSpPr>
          <p:sp>
            <p:nvSpPr>
              <p:cNvPr id="476" name="Oval 475"/>
              <p:cNvSpPr/>
              <p:nvPr/>
            </p:nvSpPr>
            <p:spPr bwMode="auto">
              <a:xfrm>
                <a:off x="1577545" y="1688757"/>
                <a:ext cx="955589" cy="39475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477" name="Rectangle 476"/>
              <p:cNvSpPr/>
              <p:nvPr/>
            </p:nvSpPr>
            <p:spPr bwMode="auto">
              <a:xfrm>
                <a:off x="2399539" y="1688757"/>
                <a:ext cx="189224" cy="394750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478" name="Rectangle 477"/>
              <p:cNvSpPr/>
              <p:nvPr/>
            </p:nvSpPr>
            <p:spPr bwMode="auto">
              <a:xfrm>
                <a:off x="1517980" y="1696198"/>
                <a:ext cx="189224" cy="394750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cxnSp>
            <p:nvCxnSpPr>
              <p:cNvPr id="479" name="Straight Connector 478"/>
              <p:cNvCxnSpPr/>
              <p:nvPr/>
            </p:nvCxnSpPr>
            <p:spPr bwMode="auto">
              <a:xfrm>
                <a:off x="1820562" y="1820562"/>
                <a:ext cx="448962" cy="0"/>
              </a:xfrm>
              <a:prstGeom prst="line">
                <a:avLst/>
              </a:prstGeom>
              <a:solidFill>
                <a:schemeClr val="accent1"/>
              </a:solidFill>
              <a:ln w="6350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80" name="Straight Connector 479"/>
              <p:cNvCxnSpPr/>
              <p:nvPr/>
            </p:nvCxnSpPr>
            <p:spPr bwMode="auto">
              <a:xfrm>
                <a:off x="1820562" y="1886132"/>
                <a:ext cx="448962" cy="0"/>
              </a:xfrm>
              <a:prstGeom prst="line">
                <a:avLst/>
              </a:prstGeom>
              <a:solidFill>
                <a:schemeClr val="accent1"/>
              </a:solidFill>
              <a:ln w="6350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81" name="Straight Connector 480"/>
              <p:cNvCxnSpPr/>
              <p:nvPr/>
            </p:nvCxnSpPr>
            <p:spPr bwMode="auto">
              <a:xfrm>
                <a:off x="1820562" y="1956487"/>
                <a:ext cx="448962" cy="0"/>
              </a:xfrm>
              <a:prstGeom prst="line">
                <a:avLst/>
              </a:prstGeom>
              <a:solidFill>
                <a:schemeClr val="accent1"/>
              </a:solidFill>
              <a:ln w="6350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cxnSp>
          <p:nvCxnSpPr>
            <p:cNvPr id="470" name="Straight Connector 469"/>
            <p:cNvCxnSpPr/>
            <p:nvPr/>
          </p:nvCxnSpPr>
          <p:spPr bwMode="auto">
            <a:xfrm flipV="1">
              <a:off x="6882438" y="1744236"/>
              <a:ext cx="87227" cy="17244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pic>
          <p:nvPicPr>
            <p:cNvPr id="471" name="Picture 470"/>
            <p:cNvPicPr>
              <a:picLocks noChangeAspect="1"/>
            </p:cNvPicPr>
            <p:nvPr/>
          </p:nvPicPr>
          <p:blipFill>
            <a:blip r:embed="rId3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6875114" y="1719928"/>
              <a:ext cx="199481" cy="199481"/>
            </a:xfrm>
            <a:prstGeom prst="rect">
              <a:avLst/>
            </a:prstGeom>
          </p:spPr>
        </p:pic>
        <p:cxnSp>
          <p:nvCxnSpPr>
            <p:cNvPr id="472" name="Straight Connector 471"/>
            <p:cNvCxnSpPr/>
            <p:nvPr/>
          </p:nvCxnSpPr>
          <p:spPr bwMode="auto">
            <a:xfrm flipV="1">
              <a:off x="6885972" y="1760339"/>
              <a:ext cx="83693" cy="71572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73" name="Straight Connector 472"/>
            <p:cNvCxnSpPr/>
            <p:nvPr/>
          </p:nvCxnSpPr>
          <p:spPr bwMode="auto">
            <a:xfrm flipH="1" flipV="1">
              <a:off x="6695345" y="1735939"/>
              <a:ext cx="90069" cy="24401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74" name="Straight Connector 473"/>
            <p:cNvCxnSpPr/>
            <p:nvPr/>
          </p:nvCxnSpPr>
          <p:spPr bwMode="auto">
            <a:xfrm flipH="1" flipV="1">
              <a:off x="6695345" y="1760339"/>
              <a:ext cx="91483" cy="70431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75" name="TextBox 474"/>
            <p:cNvSpPr txBox="1"/>
            <p:nvPr/>
          </p:nvSpPr>
          <p:spPr>
            <a:xfrm>
              <a:off x="6615479" y="2126717"/>
              <a:ext cx="440075" cy="34624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50000"/>
                    </a:schemeClr>
                  </a:solidFill>
                </a:rPr>
                <a:t>0.9</a:t>
              </a:r>
            </a:p>
          </p:txBody>
        </p:sp>
      </p:grpSp>
      <p:cxnSp>
        <p:nvCxnSpPr>
          <p:cNvPr id="484" name="Straight Connector 483"/>
          <p:cNvCxnSpPr/>
          <p:nvPr/>
        </p:nvCxnSpPr>
        <p:spPr bwMode="auto">
          <a:xfrm>
            <a:off x="1571343" y="2610170"/>
            <a:ext cx="0" cy="513817"/>
          </a:xfrm>
          <a:prstGeom prst="line">
            <a:avLst/>
          </a:prstGeom>
          <a:solidFill>
            <a:schemeClr val="accent1"/>
          </a:solidFill>
          <a:ln w="57150" cap="rnd" cmpd="sng" algn="ctr">
            <a:solidFill>
              <a:schemeClr val="accent6">
                <a:lumMod val="40000"/>
                <a:lumOff val="60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485" name="Straight Connector 484"/>
          <p:cNvCxnSpPr/>
          <p:nvPr/>
        </p:nvCxnSpPr>
        <p:spPr bwMode="auto">
          <a:xfrm>
            <a:off x="2863336" y="2610170"/>
            <a:ext cx="0" cy="513817"/>
          </a:xfrm>
          <a:prstGeom prst="line">
            <a:avLst/>
          </a:prstGeom>
          <a:solidFill>
            <a:schemeClr val="accent1"/>
          </a:solidFill>
          <a:ln w="57150" cap="rnd" cmpd="sng" algn="ctr">
            <a:solidFill>
              <a:schemeClr val="accent6">
                <a:lumMod val="40000"/>
                <a:lumOff val="60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486" name="Straight Connector 485"/>
          <p:cNvCxnSpPr/>
          <p:nvPr/>
        </p:nvCxnSpPr>
        <p:spPr bwMode="auto">
          <a:xfrm>
            <a:off x="4103765" y="2610170"/>
            <a:ext cx="0" cy="513817"/>
          </a:xfrm>
          <a:prstGeom prst="line">
            <a:avLst/>
          </a:prstGeom>
          <a:solidFill>
            <a:schemeClr val="accent1"/>
          </a:solidFill>
          <a:ln w="57150" cap="rnd" cmpd="sng" algn="ctr">
            <a:solidFill>
              <a:schemeClr val="accent6">
                <a:lumMod val="40000"/>
                <a:lumOff val="60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487" name="Straight Connector 486"/>
          <p:cNvCxnSpPr/>
          <p:nvPr/>
        </p:nvCxnSpPr>
        <p:spPr bwMode="auto">
          <a:xfrm>
            <a:off x="5420040" y="2610170"/>
            <a:ext cx="0" cy="513817"/>
          </a:xfrm>
          <a:prstGeom prst="line">
            <a:avLst/>
          </a:prstGeom>
          <a:solidFill>
            <a:schemeClr val="accent1"/>
          </a:solidFill>
          <a:ln w="57150" cap="rnd" cmpd="sng" algn="ctr">
            <a:solidFill>
              <a:schemeClr val="accent6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488" name="Straight Connector 487"/>
          <p:cNvCxnSpPr/>
          <p:nvPr/>
        </p:nvCxnSpPr>
        <p:spPr bwMode="auto">
          <a:xfrm>
            <a:off x="6725659" y="2610170"/>
            <a:ext cx="0" cy="513817"/>
          </a:xfrm>
          <a:prstGeom prst="line">
            <a:avLst/>
          </a:prstGeom>
          <a:solidFill>
            <a:schemeClr val="accent1"/>
          </a:solidFill>
          <a:ln w="57150" cap="rnd" cmpd="sng" algn="ctr">
            <a:solidFill>
              <a:schemeClr val="accent6">
                <a:lumMod val="40000"/>
                <a:lumOff val="60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489" name="Straight Connector 488"/>
          <p:cNvCxnSpPr/>
          <p:nvPr/>
        </p:nvCxnSpPr>
        <p:spPr bwMode="auto">
          <a:xfrm>
            <a:off x="8051649" y="2610170"/>
            <a:ext cx="0" cy="513817"/>
          </a:xfrm>
          <a:prstGeom prst="line">
            <a:avLst/>
          </a:prstGeom>
          <a:solidFill>
            <a:schemeClr val="accent1"/>
          </a:solidFill>
          <a:ln w="57150" cap="rnd" cmpd="sng" algn="ctr">
            <a:solidFill>
              <a:schemeClr val="accent6">
                <a:lumMod val="40000"/>
                <a:lumOff val="60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490" name="Straight Connector 489"/>
          <p:cNvCxnSpPr/>
          <p:nvPr/>
        </p:nvCxnSpPr>
        <p:spPr bwMode="auto">
          <a:xfrm>
            <a:off x="9303463" y="2610170"/>
            <a:ext cx="0" cy="513817"/>
          </a:xfrm>
          <a:prstGeom prst="line">
            <a:avLst/>
          </a:prstGeom>
          <a:solidFill>
            <a:schemeClr val="accent1"/>
          </a:solidFill>
          <a:ln w="57150" cap="rnd" cmpd="sng" algn="ctr">
            <a:solidFill>
              <a:schemeClr val="accent6">
                <a:lumMod val="40000"/>
                <a:lumOff val="60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491" name="Straight Connector 490"/>
          <p:cNvCxnSpPr/>
          <p:nvPr/>
        </p:nvCxnSpPr>
        <p:spPr bwMode="auto">
          <a:xfrm>
            <a:off x="10603691" y="2610170"/>
            <a:ext cx="0" cy="513817"/>
          </a:xfrm>
          <a:prstGeom prst="line">
            <a:avLst/>
          </a:prstGeom>
          <a:solidFill>
            <a:schemeClr val="accent1"/>
          </a:solidFill>
          <a:ln w="57150" cap="rnd" cmpd="sng" algn="ctr">
            <a:solidFill>
              <a:schemeClr val="accent6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pic>
        <p:nvPicPr>
          <p:cNvPr id="176" name="Picture 175"/>
          <p:cNvPicPr>
            <a:picLocks noChangeAspect="1"/>
          </p:cNvPicPr>
          <p:nvPr/>
        </p:nvPicPr>
        <p:blipFill>
          <a:blip r:embed="rId7">
            <a:lum bright="70000" contrast="-70000"/>
          </a:blip>
          <a:stretch>
            <a:fillRect/>
          </a:stretch>
        </p:blipFill>
        <p:spPr>
          <a:xfrm>
            <a:off x="7745686" y="1067761"/>
            <a:ext cx="567343" cy="474984"/>
          </a:xfrm>
          <a:prstGeom prst="rect">
            <a:avLst/>
          </a:prstGeom>
        </p:spPr>
      </p:pic>
      <p:sp>
        <p:nvSpPr>
          <p:cNvPr id="177" name="Title 1"/>
          <p:cNvSpPr>
            <a:spLocks noGrp="1"/>
          </p:cNvSpPr>
          <p:nvPr>
            <p:ph type="title"/>
          </p:nvPr>
        </p:nvSpPr>
        <p:spPr>
          <a:xfrm>
            <a:off x="540937" y="177802"/>
            <a:ext cx="10941049" cy="719615"/>
          </a:xfrm>
        </p:spPr>
        <p:txBody>
          <a:bodyPr/>
          <a:lstStyle/>
          <a:p>
            <a:r>
              <a:rPr lang="en-US" dirty="0"/>
              <a:t>Propensity Scores</a:t>
            </a:r>
          </a:p>
        </p:txBody>
      </p:sp>
      <p:sp>
        <p:nvSpPr>
          <p:cNvPr id="181" name="Title 4"/>
          <p:cNvSpPr txBox="1">
            <a:spLocks/>
          </p:cNvSpPr>
          <p:nvPr/>
        </p:nvSpPr>
        <p:spPr>
          <a:xfrm>
            <a:off x="126492" y="-229134"/>
            <a:ext cx="533219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Imbalance between exposures</a:t>
            </a:r>
            <a:endParaRPr lang="en-US" sz="3600" dirty="0">
              <a:solidFill>
                <a:schemeClr val="bg1"/>
              </a:solidFill>
              <a:latin typeface="Franklin Gothic Heavy" charset="0"/>
              <a:ea typeface="Franklin Gothic Heavy" charset="0"/>
              <a:cs typeface="Franklin Gothic Heavy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47524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6" name="Group 185"/>
          <p:cNvGrpSpPr/>
          <p:nvPr/>
        </p:nvGrpSpPr>
        <p:grpSpPr>
          <a:xfrm>
            <a:off x="572732" y="3679658"/>
            <a:ext cx="5448032" cy="2090013"/>
            <a:chOff x="936550" y="764872"/>
            <a:chExt cx="7266773" cy="2595198"/>
          </a:xfrm>
        </p:grpSpPr>
        <p:grpSp>
          <p:nvGrpSpPr>
            <p:cNvPr id="3" name="Group 2"/>
            <p:cNvGrpSpPr/>
            <p:nvPr/>
          </p:nvGrpSpPr>
          <p:grpSpPr>
            <a:xfrm>
              <a:off x="936550" y="895842"/>
              <a:ext cx="440075" cy="982134"/>
              <a:chOff x="1986246" y="1325314"/>
              <a:chExt cx="440075" cy="982134"/>
            </a:xfrm>
          </p:grpSpPr>
          <p:grpSp>
            <p:nvGrpSpPr>
              <p:cNvPr id="4" name="Group 3"/>
              <p:cNvGrpSpPr/>
              <p:nvPr/>
            </p:nvGrpSpPr>
            <p:grpSpPr>
              <a:xfrm>
                <a:off x="2092152" y="1325314"/>
                <a:ext cx="274320" cy="982134"/>
                <a:chOff x="2092152" y="1325314"/>
                <a:chExt cx="274320" cy="982134"/>
              </a:xfrm>
            </p:grpSpPr>
            <p:grpSp>
              <p:nvGrpSpPr>
                <p:cNvPr id="6" name="Group 5"/>
                <p:cNvGrpSpPr/>
                <p:nvPr/>
              </p:nvGrpSpPr>
              <p:grpSpPr>
                <a:xfrm>
                  <a:off x="2092152" y="1325314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8" name="Oval 7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9" name="Rectangle 8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7" name="Heart 6"/>
                <p:cNvSpPr/>
                <p:nvPr/>
              </p:nvSpPr>
              <p:spPr bwMode="auto">
                <a:xfrm>
                  <a:off x="2195831" y="1732032"/>
                  <a:ext cx="130205" cy="128094"/>
                </a:xfrm>
                <a:prstGeom prst="heart">
                  <a:avLst/>
                </a:prstGeom>
                <a:solidFill>
                  <a:schemeClr val="accent3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5" name="TextBox 4"/>
              <p:cNvSpPr txBox="1"/>
              <p:nvPr/>
            </p:nvSpPr>
            <p:spPr>
              <a:xfrm>
                <a:off x="1986246" y="1896567"/>
                <a:ext cx="440075" cy="19108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chemeClr val="accent6">
                        <a:lumMod val="50000"/>
                      </a:schemeClr>
                    </a:solidFill>
                  </a:rPr>
                  <a:t>0.1</a:t>
                </a:r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1912941" y="895842"/>
              <a:ext cx="481559" cy="982134"/>
              <a:chOff x="2443590" y="1046266"/>
              <a:chExt cx="481559" cy="982134"/>
            </a:xfrm>
          </p:grpSpPr>
          <p:grpSp>
            <p:nvGrpSpPr>
              <p:cNvPr id="11" name="Group 10"/>
              <p:cNvGrpSpPr/>
              <p:nvPr/>
            </p:nvGrpSpPr>
            <p:grpSpPr>
              <a:xfrm>
                <a:off x="2443590" y="1046266"/>
                <a:ext cx="440075" cy="982134"/>
                <a:chOff x="2443590" y="1046266"/>
                <a:chExt cx="440075" cy="982134"/>
              </a:xfrm>
            </p:grpSpPr>
            <p:grpSp>
              <p:nvGrpSpPr>
                <p:cNvPr id="13" name="Group 12"/>
                <p:cNvGrpSpPr/>
                <p:nvPr/>
              </p:nvGrpSpPr>
              <p:grpSpPr>
                <a:xfrm>
                  <a:off x="2538850" y="1046266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15" name="Oval 14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6" name="Rectangle 15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14" name="TextBox 13"/>
                <p:cNvSpPr txBox="1"/>
                <p:nvPr/>
              </p:nvSpPr>
              <p:spPr>
                <a:xfrm>
                  <a:off x="2443590" y="1527057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0.2</a:t>
                  </a:r>
                </a:p>
              </p:txBody>
            </p:sp>
          </p:grpSp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2725668" y="1134639"/>
                <a:ext cx="199481" cy="199481"/>
              </a:xfrm>
              <a:prstGeom prst="rect">
                <a:avLst/>
              </a:prstGeom>
            </p:spPr>
          </p:pic>
        </p:grpSp>
        <p:grpSp>
          <p:nvGrpSpPr>
            <p:cNvPr id="17" name="Group 16"/>
            <p:cNvGrpSpPr/>
            <p:nvPr/>
          </p:nvGrpSpPr>
          <p:grpSpPr>
            <a:xfrm>
              <a:off x="2850825" y="764872"/>
              <a:ext cx="406301" cy="1113104"/>
              <a:chOff x="1046783" y="2062413"/>
              <a:chExt cx="406301" cy="1113104"/>
            </a:xfrm>
          </p:grpSpPr>
          <p:grpSp>
            <p:nvGrpSpPr>
              <p:cNvPr id="18" name="Group 17"/>
              <p:cNvGrpSpPr/>
              <p:nvPr/>
            </p:nvGrpSpPr>
            <p:grpSpPr>
              <a:xfrm>
                <a:off x="1121245" y="2193383"/>
                <a:ext cx="331839" cy="982134"/>
                <a:chOff x="1121245" y="2193383"/>
                <a:chExt cx="331839" cy="982134"/>
              </a:xfrm>
            </p:grpSpPr>
            <p:grpSp>
              <p:nvGrpSpPr>
                <p:cNvPr id="20" name="Group 19"/>
                <p:cNvGrpSpPr/>
                <p:nvPr/>
              </p:nvGrpSpPr>
              <p:grpSpPr>
                <a:xfrm>
                  <a:off x="1152243" y="2193383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22" name="Oval 21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3" name="Rectangle 22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1" name="TextBox 20"/>
                <p:cNvSpPr txBox="1"/>
                <p:nvPr/>
              </p:nvSpPr>
              <p:spPr>
                <a:xfrm>
                  <a:off x="1121245" y="2673073"/>
                  <a:ext cx="331839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0.2</a:t>
                  </a:r>
                </a:p>
              </p:txBody>
            </p:sp>
          </p:grpSp>
          <p:pic>
            <p:nvPicPr>
              <p:cNvPr id="19" name="Picture 18"/>
              <p:cNvPicPr>
                <a:picLocks noChangeAspect="1"/>
              </p:cNvPicPr>
              <p:nvPr/>
            </p:nvPicPr>
            <p:blipFill>
              <a:blip r:embed="rId4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-40000" contrast="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1046783" y="2062413"/>
                <a:ext cx="393016" cy="309936"/>
              </a:xfrm>
              <a:prstGeom prst="rect">
                <a:avLst/>
              </a:prstGeom>
            </p:spPr>
          </p:pic>
        </p:grpSp>
        <p:grpSp>
          <p:nvGrpSpPr>
            <p:cNvPr id="24" name="Group 23"/>
            <p:cNvGrpSpPr/>
            <p:nvPr/>
          </p:nvGrpSpPr>
          <p:grpSpPr>
            <a:xfrm>
              <a:off x="3859746" y="895842"/>
              <a:ext cx="465970" cy="982134"/>
              <a:chOff x="2369299" y="2282762"/>
              <a:chExt cx="465970" cy="982134"/>
            </a:xfrm>
          </p:grpSpPr>
          <p:grpSp>
            <p:nvGrpSpPr>
              <p:cNvPr id="25" name="Group 24"/>
              <p:cNvGrpSpPr/>
              <p:nvPr/>
            </p:nvGrpSpPr>
            <p:grpSpPr>
              <a:xfrm>
                <a:off x="2460869" y="2282762"/>
                <a:ext cx="374400" cy="982134"/>
                <a:chOff x="587671" y="2548983"/>
                <a:chExt cx="374400" cy="982134"/>
              </a:xfrm>
            </p:grpSpPr>
            <p:grpSp>
              <p:nvGrpSpPr>
                <p:cNvPr id="27" name="Group 26"/>
                <p:cNvGrpSpPr/>
                <p:nvPr/>
              </p:nvGrpSpPr>
              <p:grpSpPr>
                <a:xfrm>
                  <a:off x="587671" y="2548983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31" name="Oval 30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2" name="Rectangle 31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pic>
              <p:nvPicPr>
                <p:cNvPr id="28" name="Picture 27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762590" y="2650430"/>
                  <a:ext cx="199481" cy="199481"/>
                </a:xfrm>
                <a:prstGeom prst="rect">
                  <a:avLst/>
                </a:prstGeom>
              </p:spPr>
            </p:pic>
            <p:sp>
              <p:nvSpPr>
                <p:cNvPr id="29" name="Rounded Rectangle 28"/>
                <p:cNvSpPr/>
                <p:nvPr/>
              </p:nvSpPr>
              <p:spPr bwMode="auto">
                <a:xfrm>
                  <a:off x="741028" y="2633271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0" name="Rounded Rectangle 29"/>
                <p:cNvSpPr/>
                <p:nvPr/>
              </p:nvSpPr>
              <p:spPr bwMode="auto">
                <a:xfrm>
                  <a:off x="618909" y="2633271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26" name="TextBox 25"/>
              <p:cNvSpPr txBox="1"/>
              <p:nvPr/>
            </p:nvSpPr>
            <p:spPr>
              <a:xfrm>
                <a:off x="2369299" y="2750695"/>
                <a:ext cx="440076" cy="19108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chemeClr val="accent6">
                        <a:lumMod val="50000"/>
                      </a:schemeClr>
                    </a:solidFill>
                  </a:rPr>
                  <a:t>0.3</a:t>
                </a:r>
              </a:p>
            </p:txBody>
          </p:sp>
        </p:grpSp>
        <p:grpSp>
          <p:nvGrpSpPr>
            <p:cNvPr id="33" name="Group 32"/>
            <p:cNvGrpSpPr/>
            <p:nvPr/>
          </p:nvGrpSpPr>
          <p:grpSpPr>
            <a:xfrm>
              <a:off x="4832779" y="851742"/>
              <a:ext cx="440075" cy="1026234"/>
              <a:chOff x="1351526" y="1571676"/>
              <a:chExt cx="440075" cy="1026234"/>
            </a:xfrm>
          </p:grpSpPr>
          <p:grpSp>
            <p:nvGrpSpPr>
              <p:cNvPr id="34" name="Group 33"/>
              <p:cNvGrpSpPr/>
              <p:nvPr/>
            </p:nvGrpSpPr>
            <p:grpSpPr>
              <a:xfrm>
                <a:off x="1414123" y="1571676"/>
                <a:ext cx="353568" cy="1026234"/>
                <a:chOff x="1414123" y="1571676"/>
                <a:chExt cx="353568" cy="1026234"/>
              </a:xfrm>
            </p:grpSpPr>
            <p:grpSp>
              <p:nvGrpSpPr>
                <p:cNvPr id="36" name="Group 35"/>
                <p:cNvGrpSpPr/>
                <p:nvPr/>
              </p:nvGrpSpPr>
              <p:grpSpPr>
                <a:xfrm>
                  <a:off x="1446433" y="1615776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41" name="Oval 40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42" name="Rectangle 41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37" name="Teardrop 36"/>
                <p:cNvSpPr/>
                <p:nvPr/>
              </p:nvSpPr>
              <p:spPr bwMode="auto">
                <a:xfrm>
                  <a:off x="1414123" y="1571676"/>
                  <a:ext cx="175524" cy="127198"/>
                </a:xfrm>
                <a:prstGeom prst="teardrop">
                  <a:avLst>
                    <a:gd name="adj" fmla="val 89157"/>
                  </a:avLst>
                </a:prstGeom>
                <a:solidFill>
                  <a:schemeClr val="accent5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8" name="Teardrop 37"/>
                <p:cNvSpPr/>
                <p:nvPr/>
              </p:nvSpPr>
              <p:spPr bwMode="auto">
                <a:xfrm rot="16200000">
                  <a:off x="1601742" y="1532925"/>
                  <a:ext cx="127198" cy="204700"/>
                </a:xfrm>
                <a:prstGeom prst="teardrop">
                  <a:avLst>
                    <a:gd name="adj" fmla="val 89157"/>
                  </a:avLst>
                </a:prstGeom>
                <a:solidFill>
                  <a:schemeClr val="accent5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9" name="Rounded Rectangle 38"/>
                <p:cNvSpPr/>
                <p:nvPr/>
              </p:nvSpPr>
              <p:spPr bwMode="auto">
                <a:xfrm>
                  <a:off x="1597000" y="1703314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40" name="Rounded Rectangle 39"/>
                <p:cNvSpPr/>
                <p:nvPr/>
              </p:nvSpPr>
              <p:spPr bwMode="auto">
                <a:xfrm>
                  <a:off x="1474881" y="1703314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35" name="TextBox 34"/>
              <p:cNvSpPr txBox="1"/>
              <p:nvPr/>
            </p:nvSpPr>
            <p:spPr>
              <a:xfrm>
                <a:off x="1351526" y="2117189"/>
                <a:ext cx="440075" cy="19108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chemeClr val="accent6">
                        <a:lumMod val="50000"/>
                      </a:schemeClr>
                    </a:solidFill>
                  </a:rPr>
                  <a:t>0.6</a:t>
                </a:r>
              </a:p>
            </p:txBody>
          </p:sp>
        </p:grpSp>
        <p:grpSp>
          <p:nvGrpSpPr>
            <p:cNvPr id="43" name="Group 42"/>
            <p:cNvGrpSpPr/>
            <p:nvPr/>
          </p:nvGrpSpPr>
          <p:grpSpPr>
            <a:xfrm>
              <a:off x="5820620" y="895842"/>
              <a:ext cx="440075" cy="982134"/>
              <a:chOff x="1735907" y="2460562"/>
              <a:chExt cx="440075" cy="982134"/>
            </a:xfrm>
          </p:grpSpPr>
          <p:grpSp>
            <p:nvGrpSpPr>
              <p:cNvPr id="44" name="Group 43"/>
              <p:cNvGrpSpPr/>
              <p:nvPr/>
            </p:nvGrpSpPr>
            <p:grpSpPr>
              <a:xfrm>
                <a:off x="1826164" y="2460562"/>
                <a:ext cx="274320" cy="982134"/>
                <a:chOff x="2368178" y="2124654"/>
                <a:chExt cx="274320" cy="982134"/>
              </a:xfrm>
            </p:grpSpPr>
            <p:grpSp>
              <p:nvGrpSpPr>
                <p:cNvPr id="46" name="Group 45"/>
                <p:cNvGrpSpPr/>
                <p:nvPr/>
              </p:nvGrpSpPr>
              <p:grpSpPr>
                <a:xfrm>
                  <a:off x="2368178" y="2124654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59" name="Oval 58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60" name="Rectangle 59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grpSp>
              <p:nvGrpSpPr>
                <p:cNvPr id="47" name="Group 46"/>
                <p:cNvGrpSpPr/>
                <p:nvPr/>
              </p:nvGrpSpPr>
              <p:grpSpPr>
                <a:xfrm>
                  <a:off x="2368178" y="2240639"/>
                  <a:ext cx="274320" cy="113533"/>
                  <a:chOff x="1237102" y="1657048"/>
                  <a:chExt cx="1598445" cy="433900"/>
                </a:xfrm>
              </p:grpSpPr>
              <p:grpSp>
                <p:nvGrpSpPr>
                  <p:cNvPr id="48" name="Group 47"/>
                  <p:cNvGrpSpPr/>
                  <p:nvPr/>
                </p:nvGrpSpPr>
                <p:grpSpPr>
                  <a:xfrm>
                    <a:off x="1517980" y="1688757"/>
                    <a:ext cx="1070783" cy="402191"/>
                    <a:chOff x="1517980" y="1688757"/>
                    <a:chExt cx="1070783" cy="402191"/>
                  </a:xfrm>
                </p:grpSpPr>
                <p:sp>
                  <p:nvSpPr>
                    <p:cNvPr id="53" name="Oval 52"/>
                    <p:cNvSpPr/>
                    <p:nvPr/>
                  </p:nvSpPr>
                  <p:spPr bwMode="auto">
                    <a:xfrm>
                      <a:off x="1577545" y="1688757"/>
                      <a:ext cx="955589" cy="394750"/>
                    </a:xfrm>
                    <a:prstGeom prst="ellipse">
                      <a:avLst/>
                    </a:prstGeom>
                    <a:solidFill>
                      <a:schemeClr val="bg1">
                        <a:lumMod val="95000"/>
                      </a:schemeClr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54" name="Rectangle 53"/>
                    <p:cNvSpPr/>
                    <p:nvPr/>
                  </p:nvSpPr>
                  <p:spPr bwMode="auto">
                    <a:xfrm>
                      <a:off x="2399539" y="1688757"/>
                      <a:ext cx="189224" cy="394750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55" name="Rectangle 54"/>
                    <p:cNvSpPr/>
                    <p:nvPr/>
                  </p:nvSpPr>
                  <p:spPr bwMode="auto">
                    <a:xfrm>
                      <a:off x="1517980" y="1696198"/>
                      <a:ext cx="189224" cy="394750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cxnSp>
                  <p:nvCxnSpPr>
                    <p:cNvPr id="56" name="Straight Connector 55"/>
                    <p:cNvCxnSpPr/>
                    <p:nvPr/>
                  </p:nvCxnSpPr>
                  <p:spPr bwMode="auto">
                    <a:xfrm>
                      <a:off x="1820562" y="1820562"/>
                      <a:ext cx="448962" cy="0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57" name="Straight Connector 56"/>
                    <p:cNvCxnSpPr/>
                    <p:nvPr/>
                  </p:nvCxnSpPr>
                  <p:spPr bwMode="auto">
                    <a:xfrm>
                      <a:off x="1820562" y="1886132"/>
                      <a:ext cx="448962" cy="0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58" name="Straight Connector 57"/>
                    <p:cNvCxnSpPr/>
                    <p:nvPr/>
                  </p:nvCxnSpPr>
                  <p:spPr bwMode="auto">
                    <a:xfrm>
                      <a:off x="1820562" y="1956487"/>
                      <a:ext cx="448962" cy="0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  <p:cxnSp>
                <p:nvCxnSpPr>
                  <p:cNvPr id="49" name="Straight Connector 48"/>
                  <p:cNvCxnSpPr/>
                  <p:nvPr/>
                </p:nvCxnSpPr>
                <p:spPr bwMode="auto">
                  <a:xfrm flipV="1">
                    <a:off x="2327280" y="1688757"/>
                    <a:ext cx="508267" cy="65902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2700" cap="flat" cmpd="sng" algn="ctr">
                    <a:solidFill>
                      <a:schemeClr val="bg1">
                        <a:lumMod val="9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50" name="Straight Connector 49"/>
                  <p:cNvCxnSpPr/>
                  <p:nvPr/>
                </p:nvCxnSpPr>
                <p:spPr bwMode="auto">
                  <a:xfrm flipV="1">
                    <a:off x="2347874" y="1750301"/>
                    <a:ext cx="487673" cy="273534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2700" cap="flat" cmpd="sng" algn="ctr">
                    <a:solidFill>
                      <a:schemeClr val="bg1">
                        <a:lumMod val="9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51" name="Straight Connector 50"/>
                  <p:cNvCxnSpPr/>
                  <p:nvPr/>
                </p:nvCxnSpPr>
                <p:spPr bwMode="auto">
                  <a:xfrm flipH="1" flipV="1">
                    <a:off x="1237102" y="1657048"/>
                    <a:ext cx="524826" cy="93254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2700" cap="flat" cmpd="sng" algn="ctr">
                    <a:solidFill>
                      <a:schemeClr val="bg1">
                        <a:lumMod val="9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52" name="Straight Connector 51"/>
                  <p:cNvCxnSpPr/>
                  <p:nvPr/>
                </p:nvCxnSpPr>
                <p:spPr bwMode="auto">
                  <a:xfrm flipH="1" flipV="1">
                    <a:off x="1237102" y="1750301"/>
                    <a:ext cx="533063" cy="269174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2700" cap="flat" cmpd="sng" algn="ctr">
                    <a:solidFill>
                      <a:schemeClr val="bg1">
                        <a:lumMod val="9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</p:grpSp>
          <p:sp>
            <p:nvSpPr>
              <p:cNvPr id="45" name="TextBox 44"/>
              <p:cNvSpPr txBox="1"/>
              <p:nvPr/>
            </p:nvSpPr>
            <p:spPr>
              <a:xfrm>
                <a:off x="1735907" y="2944992"/>
                <a:ext cx="440075" cy="19108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chemeClr val="accent6">
                        <a:lumMod val="50000"/>
                      </a:schemeClr>
                    </a:solidFill>
                  </a:rPr>
                  <a:t>0.7</a:t>
                </a:r>
              </a:p>
            </p:txBody>
          </p:sp>
        </p:grpSp>
        <p:grpSp>
          <p:nvGrpSpPr>
            <p:cNvPr id="61" name="Group 60"/>
            <p:cNvGrpSpPr/>
            <p:nvPr/>
          </p:nvGrpSpPr>
          <p:grpSpPr>
            <a:xfrm>
              <a:off x="6758859" y="895842"/>
              <a:ext cx="440075" cy="982134"/>
              <a:chOff x="504793" y="2548983"/>
              <a:chExt cx="440075" cy="982134"/>
            </a:xfrm>
          </p:grpSpPr>
          <p:grpSp>
            <p:nvGrpSpPr>
              <p:cNvPr id="62" name="Group 61"/>
              <p:cNvGrpSpPr/>
              <p:nvPr/>
            </p:nvGrpSpPr>
            <p:grpSpPr>
              <a:xfrm>
                <a:off x="504793" y="2548983"/>
                <a:ext cx="440075" cy="982134"/>
                <a:chOff x="504793" y="2548983"/>
                <a:chExt cx="440075" cy="982134"/>
              </a:xfrm>
            </p:grpSpPr>
            <p:grpSp>
              <p:nvGrpSpPr>
                <p:cNvPr id="64" name="Group 63"/>
                <p:cNvGrpSpPr/>
                <p:nvPr/>
              </p:nvGrpSpPr>
              <p:grpSpPr>
                <a:xfrm>
                  <a:off x="587671" y="2548983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66" name="Oval 65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67" name="Rectangle 66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65" name="TextBox 64"/>
                <p:cNvSpPr txBox="1"/>
                <p:nvPr/>
              </p:nvSpPr>
              <p:spPr>
                <a:xfrm>
                  <a:off x="504793" y="3025115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0.8</a:t>
                  </a:r>
                </a:p>
              </p:txBody>
            </p:sp>
          </p:grpSp>
          <p:pic>
            <p:nvPicPr>
              <p:cNvPr id="63" name="Picture 62"/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 flipH="1">
                <a:off x="559622" y="2646386"/>
                <a:ext cx="311724" cy="140065"/>
              </a:xfrm>
              <a:prstGeom prst="rect">
                <a:avLst/>
              </a:prstGeom>
            </p:spPr>
          </p:pic>
        </p:grpSp>
        <p:grpSp>
          <p:nvGrpSpPr>
            <p:cNvPr id="68" name="Group 67"/>
            <p:cNvGrpSpPr/>
            <p:nvPr/>
          </p:nvGrpSpPr>
          <p:grpSpPr>
            <a:xfrm>
              <a:off x="7738705" y="895842"/>
              <a:ext cx="464618" cy="982134"/>
              <a:chOff x="574479" y="1141172"/>
              <a:chExt cx="464618" cy="982134"/>
            </a:xfrm>
          </p:grpSpPr>
          <p:grpSp>
            <p:nvGrpSpPr>
              <p:cNvPr id="69" name="Group 68"/>
              <p:cNvGrpSpPr/>
              <p:nvPr/>
            </p:nvGrpSpPr>
            <p:grpSpPr>
              <a:xfrm>
                <a:off x="659847" y="1141172"/>
                <a:ext cx="274320" cy="982134"/>
                <a:chOff x="2692399" y="2184397"/>
                <a:chExt cx="274320" cy="982134"/>
              </a:xfrm>
            </p:grpSpPr>
            <p:sp>
              <p:nvSpPr>
                <p:cNvPr id="83" name="Oval 82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84" name="Rectangle 83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70" name="Group 69"/>
              <p:cNvGrpSpPr/>
              <p:nvPr/>
            </p:nvGrpSpPr>
            <p:grpSpPr>
              <a:xfrm>
                <a:off x="708050" y="1265454"/>
                <a:ext cx="183764" cy="105236"/>
                <a:chOff x="1517980" y="1688757"/>
                <a:chExt cx="1070783" cy="402191"/>
              </a:xfrm>
            </p:grpSpPr>
            <p:sp>
              <p:nvSpPr>
                <p:cNvPr id="77" name="Oval 76"/>
                <p:cNvSpPr/>
                <p:nvPr/>
              </p:nvSpPr>
              <p:spPr bwMode="auto">
                <a:xfrm>
                  <a:off x="1577545" y="1688757"/>
                  <a:ext cx="955589" cy="39475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78" name="Rectangle 77"/>
                <p:cNvSpPr/>
                <p:nvPr/>
              </p:nvSpPr>
              <p:spPr bwMode="auto">
                <a:xfrm>
                  <a:off x="2399539" y="1688757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79" name="Rectangle 78"/>
                <p:cNvSpPr/>
                <p:nvPr/>
              </p:nvSpPr>
              <p:spPr bwMode="auto">
                <a:xfrm>
                  <a:off x="1517980" y="1696198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cxnSp>
              <p:nvCxnSpPr>
                <p:cNvPr id="80" name="Straight Connector 79"/>
                <p:cNvCxnSpPr/>
                <p:nvPr/>
              </p:nvCxnSpPr>
              <p:spPr bwMode="auto">
                <a:xfrm>
                  <a:off x="1820562" y="182056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81" name="Straight Connector 80"/>
                <p:cNvCxnSpPr/>
                <p:nvPr/>
              </p:nvCxnSpPr>
              <p:spPr bwMode="auto">
                <a:xfrm>
                  <a:off x="1820562" y="188613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82" name="Straight Connector 81"/>
                <p:cNvCxnSpPr/>
                <p:nvPr/>
              </p:nvCxnSpPr>
              <p:spPr bwMode="auto">
                <a:xfrm>
                  <a:off x="1820562" y="1956487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cxnSp>
            <p:nvCxnSpPr>
              <p:cNvPr id="71" name="Straight Connector 70"/>
              <p:cNvCxnSpPr/>
              <p:nvPr/>
            </p:nvCxnSpPr>
            <p:spPr bwMode="auto">
              <a:xfrm flipV="1">
                <a:off x="846940" y="1265454"/>
                <a:ext cx="87227" cy="1724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pic>
            <p:nvPicPr>
              <p:cNvPr id="72" name="Picture 71"/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839616" y="1241146"/>
                <a:ext cx="199481" cy="199481"/>
              </a:xfrm>
              <a:prstGeom prst="rect">
                <a:avLst/>
              </a:prstGeom>
            </p:spPr>
          </p:pic>
          <p:cxnSp>
            <p:nvCxnSpPr>
              <p:cNvPr id="73" name="Straight Connector 72"/>
              <p:cNvCxnSpPr/>
              <p:nvPr/>
            </p:nvCxnSpPr>
            <p:spPr bwMode="auto">
              <a:xfrm flipV="1">
                <a:off x="850474" y="1281557"/>
                <a:ext cx="83693" cy="71572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74" name="Straight Connector 73"/>
              <p:cNvCxnSpPr/>
              <p:nvPr/>
            </p:nvCxnSpPr>
            <p:spPr bwMode="auto">
              <a:xfrm flipH="1" flipV="1">
                <a:off x="659847" y="1257157"/>
                <a:ext cx="90069" cy="24401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75" name="Straight Connector 74"/>
              <p:cNvCxnSpPr/>
              <p:nvPr/>
            </p:nvCxnSpPr>
            <p:spPr bwMode="auto">
              <a:xfrm flipH="1" flipV="1">
                <a:off x="659847" y="1281557"/>
                <a:ext cx="91483" cy="70431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76" name="TextBox 75"/>
              <p:cNvSpPr txBox="1"/>
              <p:nvPr/>
            </p:nvSpPr>
            <p:spPr>
              <a:xfrm>
                <a:off x="574479" y="1606129"/>
                <a:ext cx="440075" cy="19108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chemeClr val="accent6">
                        <a:lumMod val="50000"/>
                      </a:schemeClr>
                    </a:solidFill>
                  </a:rPr>
                  <a:t>0.9</a:t>
                </a:r>
              </a:p>
            </p:txBody>
          </p:sp>
        </p:grpSp>
        <p:grpSp>
          <p:nvGrpSpPr>
            <p:cNvPr id="85" name="Group 84"/>
            <p:cNvGrpSpPr/>
            <p:nvPr/>
          </p:nvGrpSpPr>
          <p:grpSpPr>
            <a:xfrm>
              <a:off x="1026535" y="2377936"/>
              <a:ext cx="331839" cy="982134"/>
              <a:chOff x="6172378" y="2289538"/>
              <a:chExt cx="331839" cy="982134"/>
            </a:xfrm>
          </p:grpSpPr>
          <p:grpSp>
            <p:nvGrpSpPr>
              <p:cNvPr id="86" name="Group 85"/>
              <p:cNvGrpSpPr/>
              <p:nvPr/>
            </p:nvGrpSpPr>
            <p:grpSpPr>
              <a:xfrm>
                <a:off x="6187190" y="2289538"/>
                <a:ext cx="274320" cy="982134"/>
                <a:chOff x="2692399" y="2184397"/>
                <a:chExt cx="274320" cy="982134"/>
              </a:xfrm>
              <a:solidFill>
                <a:schemeClr val="accent4"/>
              </a:solidFill>
            </p:grpSpPr>
            <p:sp>
              <p:nvSpPr>
                <p:cNvPr id="91" name="Oval 90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grpFill/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92" name="Rectangle 91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grpFill/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87" name="Lightning Bolt 86"/>
              <p:cNvSpPr/>
              <p:nvPr/>
            </p:nvSpPr>
            <p:spPr bwMode="auto">
              <a:xfrm>
                <a:off x="6297928" y="2322183"/>
                <a:ext cx="57556" cy="81810"/>
              </a:xfrm>
              <a:prstGeom prst="lightningBolt">
                <a:avLst/>
              </a:prstGeom>
              <a:solidFill>
                <a:schemeClr val="accent3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400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88" name="TextBox 87"/>
              <p:cNvSpPr txBox="1"/>
              <p:nvPr/>
            </p:nvSpPr>
            <p:spPr>
              <a:xfrm>
                <a:off x="6172378" y="2790694"/>
                <a:ext cx="331839" cy="19108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none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chemeClr val="accent6">
                        <a:lumMod val="50000"/>
                      </a:schemeClr>
                    </a:solidFill>
                  </a:rPr>
                  <a:t>0.1</a:t>
                </a:r>
              </a:p>
            </p:txBody>
          </p:sp>
          <p:sp>
            <p:nvSpPr>
              <p:cNvPr id="89" name="Oval 88"/>
              <p:cNvSpPr/>
              <p:nvPr/>
            </p:nvSpPr>
            <p:spPr bwMode="auto">
              <a:xfrm>
                <a:off x="6341991" y="2385857"/>
                <a:ext cx="91440" cy="91440"/>
              </a:xfrm>
              <a:prstGeom prst="ellipse">
                <a:avLst/>
              </a:prstGeom>
              <a:noFill/>
              <a:ln w="12700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400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90" name="Oval 89"/>
              <p:cNvSpPr/>
              <p:nvPr/>
            </p:nvSpPr>
            <p:spPr bwMode="auto">
              <a:xfrm>
                <a:off x="6224679" y="2385857"/>
                <a:ext cx="91440" cy="91440"/>
              </a:xfrm>
              <a:prstGeom prst="ellipse">
                <a:avLst/>
              </a:prstGeom>
              <a:noFill/>
              <a:ln w="12700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400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grpSp>
          <p:nvGrpSpPr>
            <p:cNvPr id="93" name="Group 92"/>
            <p:cNvGrpSpPr/>
            <p:nvPr/>
          </p:nvGrpSpPr>
          <p:grpSpPr>
            <a:xfrm>
              <a:off x="1951541" y="2377936"/>
              <a:ext cx="440075" cy="982134"/>
              <a:chOff x="6493470" y="3205812"/>
              <a:chExt cx="440075" cy="982134"/>
            </a:xfrm>
          </p:grpSpPr>
          <p:grpSp>
            <p:nvGrpSpPr>
              <p:cNvPr id="94" name="Group 93"/>
              <p:cNvGrpSpPr/>
              <p:nvPr/>
            </p:nvGrpSpPr>
            <p:grpSpPr>
              <a:xfrm>
                <a:off x="6493470" y="3205812"/>
                <a:ext cx="440075" cy="982134"/>
                <a:chOff x="6493470" y="3205812"/>
                <a:chExt cx="440075" cy="982134"/>
              </a:xfrm>
            </p:grpSpPr>
            <p:grpSp>
              <p:nvGrpSpPr>
                <p:cNvPr id="98" name="Group 97"/>
                <p:cNvGrpSpPr/>
                <p:nvPr/>
              </p:nvGrpSpPr>
              <p:grpSpPr>
                <a:xfrm>
                  <a:off x="6552961" y="3205812"/>
                  <a:ext cx="274320" cy="982134"/>
                  <a:chOff x="2692399" y="2184397"/>
                  <a:chExt cx="274320" cy="982134"/>
                </a:xfrm>
                <a:solidFill>
                  <a:schemeClr val="accent4"/>
                </a:solidFill>
              </p:grpSpPr>
              <p:sp>
                <p:nvSpPr>
                  <p:cNvPr id="100" name="Oval 99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01" name="Rectangle 100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99" name="TextBox 98"/>
                <p:cNvSpPr txBox="1"/>
                <p:nvPr/>
              </p:nvSpPr>
              <p:spPr>
                <a:xfrm>
                  <a:off x="6493470" y="3670228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0.2</a:t>
                  </a:r>
                </a:p>
              </p:txBody>
            </p:sp>
          </p:grpSp>
          <p:pic>
            <p:nvPicPr>
              <p:cNvPr id="95" name="Picture 94"/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 flipH="1">
                <a:off x="6534259" y="3315536"/>
                <a:ext cx="311724" cy="140065"/>
              </a:xfrm>
              <a:prstGeom prst="rect">
                <a:avLst/>
              </a:prstGeom>
            </p:spPr>
          </p:pic>
          <p:sp>
            <p:nvSpPr>
              <p:cNvPr id="96" name="Rounded Rectangle 95"/>
              <p:cNvSpPr/>
              <p:nvPr/>
            </p:nvSpPr>
            <p:spPr bwMode="auto">
              <a:xfrm>
                <a:off x="6698589" y="3241160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400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97" name="Rounded Rectangle 96"/>
              <p:cNvSpPr/>
              <p:nvPr/>
            </p:nvSpPr>
            <p:spPr bwMode="auto">
              <a:xfrm>
                <a:off x="6576470" y="3241160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400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grpSp>
          <p:nvGrpSpPr>
            <p:cNvPr id="102" name="Group 101"/>
            <p:cNvGrpSpPr/>
            <p:nvPr/>
          </p:nvGrpSpPr>
          <p:grpSpPr>
            <a:xfrm>
              <a:off x="2844828" y="2310284"/>
              <a:ext cx="459883" cy="1049786"/>
              <a:chOff x="6966521" y="2595951"/>
              <a:chExt cx="459883" cy="1049786"/>
            </a:xfrm>
          </p:grpSpPr>
          <p:grpSp>
            <p:nvGrpSpPr>
              <p:cNvPr id="103" name="Group 102"/>
              <p:cNvGrpSpPr/>
              <p:nvPr/>
            </p:nvGrpSpPr>
            <p:grpSpPr>
              <a:xfrm>
                <a:off x="6986329" y="2663603"/>
                <a:ext cx="440075" cy="982134"/>
                <a:chOff x="6986329" y="2663603"/>
                <a:chExt cx="440075" cy="982134"/>
              </a:xfrm>
            </p:grpSpPr>
            <p:grpSp>
              <p:nvGrpSpPr>
                <p:cNvPr id="105" name="Group 104"/>
                <p:cNvGrpSpPr/>
                <p:nvPr/>
              </p:nvGrpSpPr>
              <p:grpSpPr>
                <a:xfrm>
                  <a:off x="7070554" y="2663603"/>
                  <a:ext cx="274320" cy="982134"/>
                  <a:chOff x="2692399" y="2184397"/>
                  <a:chExt cx="274320" cy="982134"/>
                </a:xfrm>
                <a:solidFill>
                  <a:schemeClr val="accent4"/>
                </a:solidFill>
              </p:grpSpPr>
              <p:sp>
                <p:nvSpPr>
                  <p:cNvPr id="107" name="Oval 106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08" name="Rectangle 107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106" name="TextBox 105"/>
                <p:cNvSpPr txBox="1"/>
                <p:nvPr/>
              </p:nvSpPr>
              <p:spPr>
                <a:xfrm>
                  <a:off x="6986329" y="3160744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>
                      <a:solidFill>
                        <a:schemeClr val="accent6">
                          <a:lumMod val="50000"/>
                        </a:schemeClr>
                      </a:solidFill>
                    </a:rPr>
                    <a:t>0.2</a:t>
                  </a:r>
                  <a:endParaRPr lang="en-US" sz="400" dirty="0">
                    <a:solidFill>
                      <a:schemeClr val="accent6">
                        <a:lumMod val="50000"/>
                      </a:schemeClr>
                    </a:solidFill>
                  </a:endParaRPr>
                </a:p>
              </p:txBody>
            </p:sp>
          </p:grpSp>
          <p:pic>
            <p:nvPicPr>
              <p:cNvPr id="104" name="Picture 103"/>
              <p:cNvPicPr>
                <a:picLocks noChangeAspect="1"/>
              </p:cNvPicPr>
              <p:nvPr/>
            </p:nvPicPr>
            <p:blipFill>
              <a:blip r:embed="rId7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6966521" y="2595951"/>
                <a:ext cx="425507" cy="356238"/>
              </a:xfrm>
              <a:prstGeom prst="rect">
                <a:avLst/>
              </a:prstGeom>
            </p:spPr>
          </p:pic>
        </p:grpSp>
        <p:grpSp>
          <p:nvGrpSpPr>
            <p:cNvPr id="109" name="Group 108"/>
            <p:cNvGrpSpPr/>
            <p:nvPr/>
          </p:nvGrpSpPr>
          <p:grpSpPr>
            <a:xfrm>
              <a:off x="3848437" y="2377936"/>
              <a:ext cx="444206" cy="982134"/>
              <a:chOff x="7105323" y="1332018"/>
              <a:chExt cx="444206" cy="982134"/>
            </a:xfrm>
          </p:grpSpPr>
          <p:grpSp>
            <p:nvGrpSpPr>
              <p:cNvPr id="110" name="Group 109"/>
              <p:cNvGrpSpPr/>
              <p:nvPr/>
            </p:nvGrpSpPr>
            <p:grpSpPr>
              <a:xfrm>
                <a:off x="7175129" y="1332018"/>
                <a:ext cx="374400" cy="982134"/>
                <a:chOff x="587671" y="2548983"/>
                <a:chExt cx="374400" cy="982134"/>
              </a:xfrm>
            </p:grpSpPr>
            <p:grpSp>
              <p:nvGrpSpPr>
                <p:cNvPr id="112" name="Group 111"/>
                <p:cNvGrpSpPr/>
                <p:nvPr/>
              </p:nvGrpSpPr>
              <p:grpSpPr>
                <a:xfrm>
                  <a:off x="587671" y="2548983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116" name="Oval 115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17" name="Rectangle 116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pic>
              <p:nvPicPr>
                <p:cNvPr id="113" name="Picture 112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762590" y="2650430"/>
                  <a:ext cx="199481" cy="199481"/>
                </a:xfrm>
                <a:prstGeom prst="rect">
                  <a:avLst/>
                </a:prstGeom>
              </p:spPr>
            </p:pic>
            <p:sp>
              <p:nvSpPr>
                <p:cNvPr id="114" name="Rounded Rectangle 113"/>
                <p:cNvSpPr/>
                <p:nvPr/>
              </p:nvSpPr>
              <p:spPr bwMode="auto">
                <a:xfrm>
                  <a:off x="741028" y="2633271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115" name="Rounded Rectangle 114"/>
                <p:cNvSpPr/>
                <p:nvPr/>
              </p:nvSpPr>
              <p:spPr bwMode="auto">
                <a:xfrm>
                  <a:off x="618909" y="2633271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111" name="TextBox 110"/>
              <p:cNvSpPr txBox="1"/>
              <p:nvPr/>
            </p:nvSpPr>
            <p:spPr>
              <a:xfrm>
                <a:off x="7105323" y="1815606"/>
                <a:ext cx="440075" cy="19108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chemeClr val="accent6">
                        <a:lumMod val="50000"/>
                      </a:schemeClr>
                    </a:solidFill>
                  </a:rPr>
                  <a:t>0.3</a:t>
                </a:r>
              </a:p>
            </p:txBody>
          </p:sp>
        </p:grpSp>
        <p:grpSp>
          <p:nvGrpSpPr>
            <p:cNvPr id="118" name="Group 117"/>
            <p:cNvGrpSpPr/>
            <p:nvPr/>
          </p:nvGrpSpPr>
          <p:grpSpPr>
            <a:xfrm>
              <a:off x="4856072" y="2333836"/>
              <a:ext cx="440075" cy="1026234"/>
              <a:chOff x="5275665" y="1375098"/>
              <a:chExt cx="440075" cy="1026234"/>
            </a:xfrm>
          </p:grpSpPr>
          <p:grpSp>
            <p:nvGrpSpPr>
              <p:cNvPr id="119" name="Group 118"/>
              <p:cNvGrpSpPr/>
              <p:nvPr/>
            </p:nvGrpSpPr>
            <p:grpSpPr>
              <a:xfrm>
                <a:off x="5305142" y="1375098"/>
                <a:ext cx="353568" cy="1026234"/>
                <a:chOff x="1414123" y="1571676"/>
                <a:chExt cx="353568" cy="1026234"/>
              </a:xfrm>
            </p:grpSpPr>
            <p:grpSp>
              <p:nvGrpSpPr>
                <p:cNvPr id="121" name="Group 120"/>
                <p:cNvGrpSpPr/>
                <p:nvPr/>
              </p:nvGrpSpPr>
              <p:grpSpPr>
                <a:xfrm>
                  <a:off x="1446433" y="1615776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126" name="Oval 125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27" name="Rectangle 126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122" name="Teardrop 121"/>
                <p:cNvSpPr/>
                <p:nvPr/>
              </p:nvSpPr>
              <p:spPr bwMode="auto">
                <a:xfrm>
                  <a:off x="1414123" y="1571676"/>
                  <a:ext cx="175524" cy="127198"/>
                </a:xfrm>
                <a:prstGeom prst="teardrop">
                  <a:avLst>
                    <a:gd name="adj" fmla="val 89157"/>
                  </a:avLst>
                </a:prstGeom>
                <a:solidFill>
                  <a:schemeClr val="accent5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123" name="Teardrop 122"/>
                <p:cNvSpPr/>
                <p:nvPr/>
              </p:nvSpPr>
              <p:spPr bwMode="auto">
                <a:xfrm rot="16200000">
                  <a:off x="1601742" y="1532925"/>
                  <a:ext cx="127198" cy="204700"/>
                </a:xfrm>
                <a:prstGeom prst="teardrop">
                  <a:avLst>
                    <a:gd name="adj" fmla="val 89157"/>
                  </a:avLst>
                </a:prstGeom>
                <a:solidFill>
                  <a:schemeClr val="accent5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124" name="Rounded Rectangle 123"/>
                <p:cNvSpPr/>
                <p:nvPr/>
              </p:nvSpPr>
              <p:spPr bwMode="auto">
                <a:xfrm>
                  <a:off x="1597000" y="1703314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125" name="Rounded Rectangle 124"/>
                <p:cNvSpPr/>
                <p:nvPr/>
              </p:nvSpPr>
              <p:spPr bwMode="auto">
                <a:xfrm>
                  <a:off x="1474881" y="1703314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120" name="TextBox 119"/>
              <p:cNvSpPr txBox="1"/>
              <p:nvPr/>
            </p:nvSpPr>
            <p:spPr>
              <a:xfrm>
                <a:off x="5275665" y="1920695"/>
                <a:ext cx="440075" cy="19108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chemeClr val="accent6">
                        <a:lumMod val="50000"/>
                      </a:schemeClr>
                    </a:solidFill>
                  </a:rPr>
                  <a:t>0.6</a:t>
                </a:r>
              </a:p>
            </p:txBody>
          </p:sp>
        </p:grpSp>
        <p:grpSp>
          <p:nvGrpSpPr>
            <p:cNvPr id="128" name="Group 127"/>
            <p:cNvGrpSpPr/>
            <p:nvPr/>
          </p:nvGrpSpPr>
          <p:grpSpPr>
            <a:xfrm>
              <a:off x="5816811" y="2377936"/>
              <a:ext cx="440075" cy="982134"/>
              <a:chOff x="5527235" y="2492898"/>
              <a:chExt cx="440075" cy="982134"/>
            </a:xfrm>
          </p:grpSpPr>
          <p:grpSp>
            <p:nvGrpSpPr>
              <p:cNvPr id="129" name="Group 128"/>
              <p:cNvGrpSpPr/>
              <p:nvPr/>
            </p:nvGrpSpPr>
            <p:grpSpPr>
              <a:xfrm>
                <a:off x="5600427" y="2492898"/>
                <a:ext cx="274320" cy="982134"/>
                <a:chOff x="2368178" y="2124654"/>
                <a:chExt cx="274320" cy="982134"/>
              </a:xfrm>
            </p:grpSpPr>
            <p:grpSp>
              <p:nvGrpSpPr>
                <p:cNvPr id="131" name="Group 130"/>
                <p:cNvGrpSpPr/>
                <p:nvPr/>
              </p:nvGrpSpPr>
              <p:grpSpPr>
                <a:xfrm>
                  <a:off x="2368178" y="2124654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144" name="Oval 143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45" name="Rectangle 144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grpSp>
              <p:nvGrpSpPr>
                <p:cNvPr id="132" name="Group 131"/>
                <p:cNvGrpSpPr/>
                <p:nvPr/>
              </p:nvGrpSpPr>
              <p:grpSpPr>
                <a:xfrm>
                  <a:off x="2368178" y="2240639"/>
                  <a:ext cx="274320" cy="113533"/>
                  <a:chOff x="1237102" y="1657048"/>
                  <a:chExt cx="1598445" cy="433900"/>
                </a:xfrm>
              </p:grpSpPr>
              <p:grpSp>
                <p:nvGrpSpPr>
                  <p:cNvPr id="133" name="Group 132"/>
                  <p:cNvGrpSpPr/>
                  <p:nvPr/>
                </p:nvGrpSpPr>
                <p:grpSpPr>
                  <a:xfrm>
                    <a:off x="1517980" y="1688757"/>
                    <a:ext cx="1070783" cy="402191"/>
                    <a:chOff x="1517980" y="1688757"/>
                    <a:chExt cx="1070783" cy="402191"/>
                  </a:xfrm>
                </p:grpSpPr>
                <p:sp>
                  <p:nvSpPr>
                    <p:cNvPr id="138" name="Oval 137"/>
                    <p:cNvSpPr/>
                    <p:nvPr/>
                  </p:nvSpPr>
                  <p:spPr bwMode="auto">
                    <a:xfrm>
                      <a:off x="1577545" y="1688757"/>
                      <a:ext cx="955589" cy="394750"/>
                    </a:xfrm>
                    <a:prstGeom prst="ellipse">
                      <a:avLst/>
                    </a:prstGeom>
                    <a:solidFill>
                      <a:schemeClr val="bg1">
                        <a:lumMod val="95000"/>
                      </a:schemeClr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39" name="Rectangle 138"/>
                    <p:cNvSpPr/>
                    <p:nvPr/>
                  </p:nvSpPr>
                  <p:spPr bwMode="auto">
                    <a:xfrm>
                      <a:off x="2399539" y="1688757"/>
                      <a:ext cx="189224" cy="394750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40" name="Rectangle 139"/>
                    <p:cNvSpPr/>
                    <p:nvPr/>
                  </p:nvSpPr>
                  <p:spPr bwMode="auto">
                    <a:xfrm>
                      <a:off x="1517980" y="1696198"/>
                      <a:ext cx="189224" cy="394750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cxnSp>
                  <p:nvCxnSpPr>
                    <p:cNvPr id="141" name="Straight Connector 140"/>
                    <p:cNvCxnSpPr/>
                    <p:nvPr/>
                  </p:nvCxnSpPr>
                  <p:spPr bwMode="auto">
                    <a:xfrm>
                      <a:off x="1820562" y="1820562"/>
                      <a:ext cx="448962" cy="0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142" name="Straight Connector 141"/>
                    <p:cNvCxnSpPr/>
                    <p:nvPr/>
                  </p:nvCxnSpPr>
                  <p:spPr bwMode="auto">
                    <a:xfrm>
                      <a:off x="1820562" y="1886132"/>
                      <a:ext cx="448962" cy="0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143" name="Straight Connector 142"/>
                    <p:cNvCxnSpPr/>
                    <p:nvPr/>
                  </p:nvCxnSpPr>
                  <p:spPr bwMode="auto">
                    <a:xfrm>
                      <a:off x="1820562" y="1956487"/>
                      <a:ext cx="448962" cy="0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  <p:cxnSp>
                <p:nvCxnSpPr>
                  <p:cNvPr id="134" name="Straight Connector 133"/>
                  <p:cNvCxnSpPr/>
                  <p:nvPr/>
                </p:nvCxnSpPr>
                <p:spPr bwMode="auto">
                  <a:xfrm flipV="1">
                    <a:off x="2327280" y="1688757"/>
                    <a:ext cx="508267" cy="65902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2700" cap="flat" cmpd="sng" algn="ctr">
                    <a:solidFill>
                      <a:schemeClr val="bg1">
                        <a:lumMod val="9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135" name="Straight Connector 134"/>
                  <p:cNvCxnSpPr/>
                  <p:nvPr/>
                </p:nvCxnSpPr>
                <p:spPr bwMode="auto">
                  <a:xfrm flipV="1">
                    <a:off x="2347874" y="1750301"/>
                    <a:ext cx="487673" cy="273534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2700" cap="flat" cmpd="sng" algn="ctr">
                    <a:solidFill>
                      <a:schemeClr val="bg1">
                        <a:lumMod val="9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136" name="Straight Connector 135"/>
                  <p:cNvCxnSpPr/>
                  <p:nvPr/>
                </p:nvCxnSpPr>
                <p:spPr bwMode="auto">
                  <a:xfrm flipH="1" flipV="1">
                    <a:off x="1237102" y="1657048"/>
                    <a:ext cx="524826" cy="93254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2700" cap="flat" cmpd="sng" algn="ctr">
                    <a:solidFill>
                      <a:schemeClr val="bg1">
                        <a:lumMod val="9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137" name="Straight Connector 136"/>
                  <p:cNvCxnSpPr/>
                  <p:nvPr/>
                </p:nvCxnSpPr>
                <p:spPr bwMode="auto">
                  <a:xfrm flipH="1" flipV="1">
                    <a:off x="1237102" y="1750301"/>
                    <a:ext cx="533063" cy="269174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2700" cap="flat" cmpd="sng" algn="ctr">
                    <a:solidFill>
                      <a:schemeClr val="bg1">
                        <a:lumMod val="9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</p:grpSp>
          <p:sp>
            <p:nvSpPr>
              <p:cNvPr id="130" name="TextBox 129"/>
              <p:cNvSpPr txBox="1"/>
              <p:nvPr/>
            </p:nvSpPr>
            <p:spPr>
              <a:xfrm>
                <a:off x="5527235" y="2966932"/>
                <a:ext cx="440075" cy="19108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chemeClr val="accent6">
                        <a:lumMod val="50000"/>
                      </a:schemeClr>
                    </a:solidFill>
                  </a:rPr>
                  <a:t>0.7</a:t>
                </a:r>
              </a:p>
            </p:txBody>
          </p:sp>
        </p:grpSp>
        <p:grpSp>
          <p:nvGrpSpPr>
            <p:cNvPr id="146" name="Group 145"/>
            <p:cNvGrpSpPr/>
            <p:nvPr/>
          </p:nvGrpSpPr>
          <p:grpSpPr>
            <a:xfrm>
              <a:off x="6745211" y="2377936"/>
              <a:ext cx="440075" cy="982134"/>
              <a:chOff x="4886854" y="2700228"/>
              <a:chExt cx="440075" cy="982134"/>
            </a:xfrm>
          </p:grpSpPr>
          <p:grpSp>
            <p:nvGrpSpPr>
              <p:cNvPr id="147" name="Group 146"/>
              <p:cNvGrpSpPr/>
              <p:nvPr/>
            </p:nvGrpSpPr>
            <p:grpSpPr>
              <a:xfrm>
                <a:off x="4970918" y="2700228"/>
                <a:ext cx="274320" cy="982134"/>
                <a:chOff x="2692399" y="2184397"/>
                <a:chExt cx="274320" cy="982134"/>
              </a:xfrm>
              <a:solidFill>
                <a:schemeClr val="accent4"/>
              </a:solidFill>
            </p:grpSpPr>
            <p:sp>
              <p:nvSpPr>
                <p:cNvPr id="150" name="Oval 149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grpFill/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151" name="Rectangle 150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grpFill/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148" name="Chord 147"/>
              <p:cNvSpPr/>
              <p:nvPr/>
            </p:nvSpPr>
            <p:spPr bwMode="auto">
              <a:xfrm rot="17528077">
                <a:off x="5043014" y="2752290"/>
                <a:ext cx="169420" cy="155677"/>
              </a:xfrm>
              <a:prstGeom prst="chord">
                <a:avLst>
                  <a:gd name="adj1" fmla="val 5544771"/>
                  <a:gd name="adj2" fmla="val 13532001"/>
                </a:avLst>
              </a:prstGeom>
              <a:solidFill>
                <a:schemeClr val="accent3"/>
              </a:solidFill>
              <a:ln w="2857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400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149" name="TextBox 148"/>
              <p:cNvSpPr txBox="1"/>
              <p:nvPr/>
            </p:nvSpPr>
            <p:spPr>
              <a:xfrm>
                <a:off x="4886854" y="3189082"/>
                <a:ext cx="440075" cy="19108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chemeClr val="accent6">
                        <a:lumMod val="50000"/>
                      </a:schemeClr>
                    </a:solidFill>
                  </a:rPr>
                  <a:t>0.8</a:t>
                </a:r>
              </a:p>
            </p:txBody>
          </p:sp>
        </p:grpSp>
        <p:grpSp>
          <p:nvGrpSpPr>
            <p:cNvPr id="152" name="Group 151"/>
            <p:cNvGrpSpPr/>
            <p:nvPr/>
          </p:nvGrpSpPr>
          <p:grpSpPr>
            <a:xfrm>
              <a:off x="7723018" y="2377936"/>
              <a:ext cx="459116" cy="982134"/>
              <a:chOff x="6615479" y="1619954"/>
              <a:chExt cx="459116" cy="982134"/>
            </a:xfrm>
          </p:grpSpPr>
          <p:grpSp>
            <p:nvGrpSpPr>
              <p:cNvPr id="153" name="Group 152"/>
              <p:cNvGrpSpPr/>
              <p:nvPr/>
            </p:nvGrpSpPr>
            <p:grpSpPr>
              <a:xfrm>
                <a:off x="6695345" y="1619954"/>
                <a:ext cx="274320" cy="982134"/>
                <a:chOff x="2692399" y="2184397"/>
                <a:chExt cx="274320" cy="982134"/>
              </a:xfrm>
            </p:grpSpPr>
            <p:sp>
              <p:nvSpPr>
                <p:cNvPr id="167" name="Oval 166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168" name="Rectangle 167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154" name="Group 153"/>
              <p:cNvGrpSpPr/>
              <p:nvPr/>
            </p:nvGrpSpPr>
            <p:grpSpPr>
              <a:xfrm>
                <a:off x="6743548" y="1744236"/>
                <a:ext cx="183764" cy="105236"/>
                <a:chOff x="1517980" y="1688757"/>
                <a:chExt cx="1070783" cy="402191"/>
              </a:xfrm>
            </p:grpSpPr>
            <p:sp>
              <p:nvSpPr>
                <p:cNvPr id="161" name="Oval 160"/>
                <p:cNvSpPr/>
                <p:nvPr/>
              </p:nvSpPr>
              <p:spPr bwMode="auto">
                <a:xfrm>
                  <a:off x="1577545" y="1688757"/>
                  <a:ext cx="955589" cy="39475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162" name="Rectangle 161"/>
                <p:cNvSpPr/>
                <p:nvPr/>
              </p:nvSpPr>
              <p:spPr bwMode="auto">
                <a:xfrm>
                  <a:off x="2399539" y="1688757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163" name="Rectangle 162"/>
                <p:cNvSpPr/>
                <p:nvPr/>
              </p:nvSpPr>
              <p:spPr bwMode="auto">
                <a:xfrm>
                  <a:off x="1517980" y="1696198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cxnSp>
              <p:nvCxnSpPr>
                <p:cNvPr id="164" name="Straight Connector 163"/>
                <p:cNvCxnSpPr/>
                <p:nvPr/>
              </p:nvCxnSpPr>
              <p:spPr bwMode="auto">
                <a:xfrm>
                  <a:off x="1820562" y="182056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65" name="Straight Connector 164"/>
                <p:cNvCxnSpPr/>
                <p:nvPr/>
              </p:nvCxnSpPr>
              <p:spPr bwMode="auto">
                <a:xfrm>
                  <a:off x="1820562" y="188613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66" name="Straight Connector 165"/>
                <p:cNvCxnSpPr/>
                <p:nvPr/>
              </p:nvCxnSpPr>
              <p:spPr bwMode="auto">
                <a:xfrm>
                  <a:off x="1820562" y="1956487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cxnSp>
            <p:nvCxnSpPr>
              <p:cNvPr id="155" name="Straight Connector 154"/>
              <p:cNvCxnSpPr/>
              <p:nvPr/>
            </p:nvCxnSpPr>
            <p:spPr bwMode="auto">
              <a:xfrm flipV="1">
                <a:off x="6882438" y="1744236"/>
                <a:ext cx="87227" cy="1724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pic>
            <p:nvPicPr>
              <p:cNvPr id="156" name="Picture 155"/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6875114" y="1719928"/>
                <a:ext cx="199481" cy="199481"/>
              </a:xfrm>
              <a:prstGeom prst="rect">
                <a:avLst/>
              </a:prstGeom>
            </p:spPr>
          </p:pic>
          <p:cxnSp>
            <p:nvCxnSpPr>
              <p:cNvPr id="157" name="Straight Connector 156"/>
              <p:cNvCxnSpPr/>
              <p:nvPr/>
            </p:nvCxnSpPr>
            <p:spPr bwMode="auto">
              <a:xfrm flipV="1">
                <a:off x="6885972" y="1760339"/>
                <a:ext cx="83693" cy="71572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58" name="Straight Connector 157"/>
              <p:cNvCxnSpPr/>
              <p:nvPr/>
            </p:nvCxnSpPr>
            <p:spPr bwMode="auto">
              <a:xfrm flipH="1" flipV="1">
                <a:off x="6695345" y="1735939"/>
                <a:ext cx="90069" cy="24401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59" name="Straight Connector 158"/>
              <p:cNvCxnSpPr/>
              <p:nvPr/>
            </p:nvCxnSpPr>
            <p:spPr bwMode="auto">
              <a:xfrm flipH="1" flipV="1">
                <a:off x="6695345" y="1760339"/>
                <a:ext cx="91483" cy="70431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160" name="TextBox 159"/>
              <p:cNvSpPr txBox="1"/>
              <p:nvPr/>
            </p:nvSpPr>
            <p:spPr>
              <a:xfrm>
                <a:off x="6615479" y="2126718"/>
                <a:ext cx="440074" cy="19108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chemeClr val="accent6">
                        <a:lumMod val="50000"/>
                      </a:schemeClr>
                    </a:solidFill>
                  </a:rPr>
                  <a:t>0.9</a:t>
                </a:r>
              </a:p>
            </p:txBody>
          </p:sp>
        </p:grpSp>
        <p:cxnSp>
          <p:nvCxnSpPr>
            <p:cNvPr id="169" name="Straight Connector 168"/>
            <p:cNvCxnSpPr/>
            <p:nvPr/>
          </p:nvCxnSpPr>
          <p:spPr bwMode="auto">
            <a:xfrm>
              <a:off x="1178507" y="1957627"/>
              <a:ext cx="0" cy="385363"/>
            </a:xfrm>
            <a:prstGeom prst="line">
              <a:avLst/>
            </a:prstGeom>
            <a:solidFill>
              <a:schemeClr val="accent1"/>
            </a:solidFill>
            <a:ln w="57150" cap="rnd" cmpd="sng" algn="ctr">
              <a:solidFill>
                <a:schemeClr val="accent6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70" name="Straight Connector 169"/>
            <p:cNvCxnSpPr/>
            <p:nvPr/>
          </p:nvCxnSpPr>
          <p:spPr bwMode="auto">
            <a:xfrm>
              <a:off x="2147502" y="1957627"/>
              <a:ext cx="0" cy="385363"/>
            </a:xfrm>
            <a:prstGeom prst="line">
              <a:avLst/>
            </a:prstGeom>
            <a:solidFill>
              <a:schemeClr val="accent1"/>
            </a:solidFill>
            <a:ln w="57150" cap="rnd" cmpd="sng" algn="ctr">
              <a:solidFill>
                <a:schemeClr val="accent6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71" name="Straight Connector 170"/>
            <p:cNvCxnSpPr/>
            <p:nvPr/>
          </p:nvCxnSpPr>
          <p:spPr bwMode="auto">
            <a:xfrm>
              <a:off x="3077824" y="1957627"/>
              <a:ext cx="0" cy="385363"/>
            </a:xfrm>
            <a:prstGeom prst="line">
              <a:avLst/>
            </a:prstGeom>
            <a:solidFill>
              <a:schemeClr val="accent1"/>
            </a:solidFill>
            <a:ln w="57150" cap="rnd" cmpd="sng" algn="ctr">
              <a:solidFill>
                <a:schemeClr val="accent6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72" name="Straight Connector 171"/>
            <p:cNvCxnSpPr/>
            <p:nvPr/>
          </p:nvCxnSpPr>
          <p:spPr bwMode="auto">
            <a:xfrm>
              <a:off x="4065030" y="1957627"/>
              <a:ext cx="0" cy="385363"/>
            </a:xfrm>
            <a:prstGeom prst="line">
              <a:avLst/>
            </a:prstGeom>
            <a:solidFill>
              <a:schemeClr val="accent1"/>
            </a:solidFill>
            <a:ln w="57150" cap="rnd" cmpd="sng" algn="ctr">
              <a:solidFill>
                <a:schemeClr val="accent6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73" name="Straight Connector 172"/>
            <p:cNvCxnSpPr/>
            <p:nvPr/>
          </p:nvCxnSpPr>
          <p:spPr bwMode="auto">
            <a:xfrm>
              <a:off x="5044244" y="1957627"/>
              <a:ext cx="0" cy="385363"/>
            </a:xfrm>
            <a:prstGeom prst="line">
              <a:avLst/>
            </a:prstGeom>
            <a:solidFill>
              <a:schemeClr val="accent1"/>
            </a:solidFill>
            <a:ln w="57150" cap="rnd" cmpd="sng" algn="ctr">
              <a:solidFill>
                <a:schemeClr val="accent6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74" name="Straight Connector 173"/>
            <p:cNvCxnSpPr/>
            <p:nvPr/>
          </p:nvCxnSpPr>
          <p:spPr bwMode="auto">
            <a:xfrm>
              <a:off x="6038737" y="1957627"/>
              <a:ext cx="0" cy="385363"/>
            </a:xfrm>
            <a:prstGeom prst="line">
              <a:avLst/>
            </a:prstGeom>
            <a:solidFill>
              <a:schemeClr val="accent1"/>
            </a:solidFill>
            <a:ln w="57150" cap="rnd" cmpd="sng" algn="ctr">
              <a:solidFill>
                <a:schemeClr val="accent6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75" name="Straight Connector 174"/>
            <p:cNvCxnSpPr/>
            <p:nvPr/>
          </p:nvCxnSpPr>
          <p:spPr bwMode="auto">
            <a:xfrm>
              <a:off x="6977597" y="1957627"/>
              <a:ext cx="0" cy="385363"/>
            </a:xfrm>
            <a:prstGeom prst="line">
              <a:avLst/>
            </a:prstGeom>
            <a:solidFill>
              <a:schemeClr val="accent1"/>
            </a:solidFill>
            <a:ln w="57150" cap="rnd" cmpd="sng" algn="ctr">
              <a:solidFill>
                <a:schemeClr val="accent6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76" name="Straight Connector 175"/>
            <p:cNvCxnSpPr/>
            <p:nvPr/>
          </p:nvCxnSpPr>
          <p:spPr bwMode="auto">
            <a:xfrm>
              <a:off x="7952768" y="1957627"/>
              <a:ext cx="0" cy="385363"/>
            </a:xfrm>
            <a:prstGeom prst="line">
              <a:avLst/>
            </a:prstGeom>
            <a:solidFill>
              <a:schemeClr val="accent1"/>
            </a:solidFill>
            <a:ln w="57150" cap="rnd" cmpd="sng" algn="ctr">
              <a:solidFill>
                <a:schemeClr val="accent6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pic>
          <p:nvPicPr>
            <p:cNvPr id="177" name="Picture 176"/>
            <p:cNvPicPr>
              <a:picLocks noChangeAspect="1"/>
            </p:cNvPicPr>
            <p:nvPr/>
          </p:nvPicPr>
          <p:blipFill>
            <a:blip r:embed="rId7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5809264" y="800821"/>
              <a:ext cx="425507" cy="356238"/>
            </a:xfrm>
            <a:prstGeom prst="rect">
              <a:avLst/>
            </a:prstGeom>
          </p:spPr>
        </p:pic>
      </p:grpSp>
      <p:grpSp>
        <p:nvGrpSpPr>
          <p:cNvPr id="184" name="Group 183"/>
          <p:cNvGrpSpPr/>
          <p:nvPr/>
        </p:nvGrpSpPr>
        <p:grpSpPr>
          <a:xfrm>
            <a:off x="683153" y="1200112"/>
            <a:ext cx="5448032" cy="2090013"/>
            <a:chOff x="936550" y="764872"/>
            <a:chExt cx="7266773" cy="2595198"/>
          </a:xfrm>
        </p:grpSpPr>
        <p:grpSp>
          <p:nvGrpSpPr>
            <p:cNvPr id="185" name="Group 184"/>
            <p:cNvGrpSpPr/>
            <p:nvPr/>
          </p:nvGrpSpPr>
          <p:grpSpPr>
            <a:xfrm>
              <a:off x="936550" y="895842"/>
              <a:ext cx="440075" cy="982134"/>
              <a:chOff x="1986246" y="1325314"/>
              <a:chExt cx="440075" cy="982134"/>
            </a:xfrm>
          </p:grpSpPr>
          <p:grpSp>
            <p:nvGrpSpPr>
              <p:cNvPr id="355" name="Group 354"/>
              <p:cNvGrpSpPr/>
              <p:nvPr/>
            </p:nvGrpSpPr>
            <p:grpSpPr>
              <a:xfrm>
                <a:off x="2092152" y="1325314"/>
                <a:ext cx="274320" cy="982134"/>
                <a:chOff x="2092152" y="1325314"/>
                <a:chExt cx="274320" cy="982134"/>
              </a:xfrm>
            </p:grpSpPr>
            <p:grpSp>
              <p:nvGrpSpPr>
                <p:cNvPr id="357" name="Group 356"/>
                <p:cNvGrpSpPr/>
                <p:nvPr/>
              </p:nvGrpSpPr>
              <p:grpSpPr>
                <a:xfrm>
                  <a:off x="2092152" y="1325314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359" name="Oval 358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60" name="Rectangle 359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358" name="Heart 357"/>
                <p:cNvSpPr/>
                <p:nvPr/>
              </p:nvSpPr>
              <p:spPr bwMode="auto">
                <a:xfrm>
                  <a:off x="2195831" y="1732032"/>
                  <a:ext cx="130205" cy="128094"/>
                </a:xfrm>
                <a:prstGeom prst="heart">
                  <a:avLst/>
                </a:prstGeom>
                <a:solidFill>
                  <a:schemeClr val="accent3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356" name="TextBox 355"/>
              <p:cNvSpPr txBox="1"/>
              <p:nvPr/>
            </p:nvSpPr>
            <p:spPr>
              <a:xfrm>
                <a:off x="1986246" y="1896567"/>
                <a:ext cx="440075" cy="19108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chemeClr val="accent6">
                        <a:lumMod val="50000"/>
                      </a:schemeClr>
                    </a:solidFill>
                  </a:rPr>
                  <a:t>0.1</a:t>
                </a:r>
              </a:p>
            </p:txBody>
          </p:sp>
        </p:grpSp>
        <p:grpSp>
          <p:nvGrpSpPr>
            <p:cNvPr id="187" name="Group 186"/>
            <p:cNvGrpSpPr/>
            <p:nvPr/>
          </p:nvGrpSpPr>
          <p:grpSpPr>
            <a:xfrm>
              <a:off x="1912941" y="895842"/>
              <a:ext cx="481559" cy="982134"/>
              <a:chOff x="2443590" y="1046266"/>
              <a:chExt cx="481559" cy="982134"/>
            </a:xfrm>
          </p:grpSpPr>
          <p:grpSp>
            <p:nvGrpSpPr>
              <p:cNvPr id="349" name="Group 348"/>
              <p:cNvGrpSpPr/>
              <p:nvPr/>
            </p:nvGrpSpPr>
            <p:grpSpPr>
              <a:xfrm>
                <a:off x="2443590" y="1046266"/>
                <a:ext cx="440075" cy="982134"/>
                <a:chOff x="2443590" y="1046266"/>
                <a:chExt cx="440075" cy="982134"/>
              </a:xfrm>
            </p:grpSpPr>
            <p:grpSp>
              <p:nvGrpSpPr>
                <p:cNvPr id="351" name="Group 350"/>
                <p:cNvGrpSpPr/>
                <p:nvPr/>
              </p:nvGrpSpPr>
              <p:grpSpPr>
                <a:xfrm>
                  <a:off x="2538850" y="1046266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353" name="Oval 352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54" name="Rectangle 353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352" name="TextBox 351"/>
                <p:cNvSpPr txBox="1"/>
                <p:nvPr/>
              </p:nvSpPr>
              <p:spPr>
                <a:xfrm>
                  <a:off x="2443590" y="1527057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0.2</a:t>
                  </a:r>
                </a:p>
              </p:txBody>
            </p:sp>
          </p:grpSp>
          <p:pic>
            <p:nvPicPr>
              <p:cNvPr id="350" name="Picture 349"/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2725668" y="1134639"/>
                <a:ext cx="199481" cy="199481"/>
              </a:xfrm>
              <a:prstGeom prst="rect">
                <a:avLst/>
              </a:prstGeom>
            </p:spPr>
          </p:pic>
        </p:grpSp>
        <p:grpSp>
          <p:nvGrpSpPr>
            <p:cNvPr id="188" name="Group 187"/>
            <p:cNvGrpSpPr/>
            <p:nvPr/>
          </p:nvGrpSpPr>
          <p:grpSpPr>
            <a:xfrm>
              <a:off x="2850825" y="764872"/>
              <a:ext cx="406301" cy="1113104"/>
              <a:chOff x="1046783" y="2062413"/>
              <a:chExt cx="406301" cy="1113104"/>
            </a:xfrm>
          </p:grpSpPr>
          <p:grpSp>
            <p:nvGrpSpPr>
              <p:cNvPr id="343" name="Group 342"/>
              <p:cNvGrpSpPr/>
              <p:nvPr/>
            </p:nvGrpSpPr>
            <p:grpSpPr>
              <a:xfrm>
                <a:off x="1121245" y="2193383"/>
                <a:ext cx="331839" cy="982134"/>
                <a:chOff x="1121245" y="2193383"/>
                <a:chExt cx="331839" cy="982134"/>
              </a:xfrm>
            </p:grpSpPr>
            <p:grpSp>
              <p:nvGrpSpPr>
                <p:cNvPr id="345" name="Group 344"/>
                <p:cNvGrpSpPr/>
                <p:nvPr/>
              </p:nvGrpSpPr>
              <p:grpSpPr>
                <a:xfrm>
                  <a:off x="1152243" y="2193383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347" name="Oval 346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48" name="Rectangle 347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346" name="TextBox 345"/>
                <p:cNvSpPr txBox="1"/>
                <p:nvPr/>
              </p:nvSpPr>
              <p:spPr>
                <a:xfrm>
                  <a:off x="1121245" y="2673073"/>
                  <a:ext cx="331839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0.2</a:t>
                  </a:r>
                </a:p>
              </p:txBody>
            </p:sp>
          </p:grpSp>
          <p:pic>
            <p:nvPicPr>
              <p:cNvPr id="344" name="Picture 343"/>
              <p:cNvPicPr>
                <a:picLocks noChangeAspect="1"/>
              </p:cNvPicPr>
              <p:nvPr/>
            </p:nvPicPr>
            <p:blipFill>
              <a:blip r:embed="rId4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-40000" contrast="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1046783" y="2062413"/>
                <a:ext cx="393016" cy="309936"/>
              </a:xfrm>
              <a:prstGeom prst="rect">
                <a:avLst/>
              </a:prstGeom>
            </p:spPr>
          </p:pic>
        </p:grpSp>
        <p:grpSp>
          <p:nvGrpSpPr>
            <p:cNvPr id="189" name="Group 188"/>
            <p:cNvGrpSpPr/>
            <p:nvPr/>
          </p:nvGrpSpPr>
          <p:grpSpPr>
            <a:xfrm>
              <a:off x="3859746" y="895842"/>
              <a:ext cx="465970" cy="982134"/>
              <a:chOff x="2369299" y="2282762"/>
              <a:chExt cx="465970" cy="982134"/>
            </a:xfrm>
          </p:grpSpPr>
          <p:grpSp>
            <p:nvGrpSpPr>
              <p:cNvPr id="335" name="Group 334"/>
              <p:cNvGrpSpPr/>
              <p:nvPr/>
            </p:nvGrpSpPr>
            <p:grpSpPr>
              <a:xfrm>
                <a:off x="2460869" y="2282762"/>
                <a:ext cx="374400" cy="982134"/>
                <a:chOff x="587671" y="2548983"/>
                <a:chExt cx="374400" cy="982134"/>
              </a:xfrm>
            </p:grpSpPr>
            <p:grpSp>
              <p:nvGrpSpPr>
                <p:cNvPr id="337" name="Group 336"/>
                <p:cNvGrpSpPr/>
                <p:nvPr/>
              </p:nvGrpSpPr>
              <p:grpSpPr>
                <a:xfrm>
                  <a:off x="587671" y="2548983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341" name="Oval 340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42" name="Rectangle 341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pic>
              <p:nvPicPr>
                <p:cNvPr id="338" name="Picture 337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762590" y="2650430"/>
                  <a:ext cx="199481" cy="199481"/>
                </a:xfrm>
                <a:prstGeom prst="rect">
                  <a:avLst/>
                </a:prstGeom>
              </p:spPr>
            </p:pic>
            <p:sp>
              <p:nvSpPr>
                <p:cNvPr id="339" name="Rounded Rectangle 338"/>
                <p:cNvSpPr/>
                <p:nvPr/>
              </p:nvSpPr>
              <p:spPr bwMode="auto">
                <a:xfrm>
                  <a:off x="741028" y="2633271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40" name="Rounded Rectangle 339"/>
                <p:cNvSpPr/>
                <p:nvPr/>
              </p:nvSpPr>
              <p:spPr bwMode="auto">
                <a:xfrm>
                  <a:off x="618909" y="2633271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336" name="TextBox 335"/>
              <p:cNvSpPr txBox="1"/>
              <p:nvPr/>
            </p:nvSpPr>
            <p:spPr>
              <a:xfrm>
                <a:off x="2369299" y="2750695"/>
                <a:ext cx="440076" cy="19108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chemeClr val="accent6">
                        <a:lumMod val="50000"/>
                      </a:schemeClr>
                    </a:solidFill>
                  </a:rPr>
                  <a:t>0.3</a:t>
                </a:r>
              </a:p>
            </p:txBody>
          </p:sp>
        </p:grpSp>
        <p:grpSp>
          <p:nvGrpSpPr>
            <p:cNvPr id="190" name="Group 189"/>
            <p:cNvGrpSpPr/>
            <p:nvPr/>
          </p:nvGrpSpPr>
          <p:grpSpPr>
            <a:xfrm>
              <a:off x="4832779" y="851742"/>
              <a:ext cx="440075" cy="1026234"/>
              <a:chOff x="1351526" y="1571676"/>
              <a:chExt cx="440075" cy="1026234"/>
            </a:xfrm>
          </p:grpSpPr>
          <p:grpSp>
            <p:nvGrpSpPr>
              <p:cNvPr id="326" name="Group 325"/>
              <p:cNvGrpSpPr/>
              <p:nvPr/>
            </p:nvGrpSpPr>
            <p:grpSpPr>
              <a:xfrm>
                <a:off x="1414123" y="1571676"/>
                <a:ext cx="353568" cy="1026234"/>
                <a:chOff x="1414123" y="1571676"/>
                <a:chExt cx="353568" cy="1026234"/>
              </a:xfrm>
            </p:grpSpPr>
            <p:grpSp>
              <p:nvGrpSpPr>
                <p:cNvPr id="328" name="Group 327"/>
                <p:cNvGrpSpPr/>
                <p:nvPr/>
              </p:nvGrpSpPr>
              <p:grpSpPr>
                <a:xfrm>
                  <a:off x="1446433" y="1615776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333" name="Oval 332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34" name="Rectangle 333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329" name="Teardrop 328"/>
                <p:cNvSpPr/>
                <p:nvPr/>
              </p:nvSpPr>
              <p:spPr bwMode="auto">
                <a:xfrm>
                  <a:off x="1414123" y="1571676"/>
                  <a:ext cx="175524" cy="127198"/>
                </a:xfrm>
                <a:prstGeom prst="teardrop">
                  <a:avLst>
                    <a:gd name="adj" fmla="val 89157"/>
                  </a:avLst>
                </a:prstGeom>
                <a:solidFill>
                  <a:schemeClr val="accent5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30" name="Teardrop 329"/>
                <p:cNvSpPr/>
                <p:nvPr/>
              </p:nvSpPr>
              <p:spPr bwMode="auto">
                <a:xfrm rot="16200000">
                  <a:off x="1601742" y="1532925"/>
                  <a:ext cx="127198" cy="204700"/>
                </a:xfrm>
                <a:prstGeom prst="teardrop">
                  <a:avLst>
                    <a:gd name="adj" fmla="val 89157"/>
                  </a:avLst>
                </a:prstGeom>
                <a:solidFill>
                  <a:schemeClr val="accent5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31" name="Rounded Rectangle 330"/>
                <p:cNvSpPr/>
                <p:nvPr/>
              </p:nvSpPr>
              <p:spPr bwMode="auto">
                <a:xfrm>
                  <a:off x="1597000" y="1703314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32" name="Rounded Rectangle 331"/>
                <p:cNvSpPr/>
                <p:nvPr/>
              </p:nvSpPr>
              <p:spPr bwMode="auto">
                <a:xfrm>
                  <a:off x="1474881" y="1703314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327" name="TextBox 326"/>
              <p:cNvSpPr txBox="1"/>
              <p:nvPr/>
            </p:nvSpPr>
            <p:spPr>
              <a:xfrm>
                <a:off x="1351526" y="2117189"/>
                <a:ext cx="440075" cy="19108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chemeClr val="accent6">
                        <a:lumMod val="50000"/>
                      </a:schemeClr>
                    </a:solidFill>
                  </a:rPr>
                  <a:t>0.6</a:t>
                </a:r>
              </a:p>
            </p:txBody>
          </p:sp>
        </p:grpSp>
        <p:grpSp>
          <p:nvGrpSpPr>
            <p:cNvPr id="191" name="Group 190"/>
            <p:cNvGrpSpPr/>
            <p:nvPr/>
          </p:nvGrpSpPr>
          <p:grpSpPr>
            <a:xfrm>
              <a:off x="5820620" y="895842"/>
              <a:ext cx="440075" cy="982134"/>
              <a:chOff x="1735907" y="2460562"/>
              <a:chExt cx="440075" cy="982134"/>
            </a:xfrm>
          </p:grpSpPr>
          <p:grpSp>
            <p:nvGrpSpPr>
              <p:cNvPr id="309" name="Group 308"/>
              <p:cNvGrpSpPr/>
              <p:nvPr/>
            </p:nvGrpSpPr>
            <p:grpSpPr>
              <a:xfrm>
                <a:off x="1826164" y="2460562"/>
                <a:ext cx="274320" cy="982134"/>
                <a:chOff x="2368178" y="2124654"/>
                <a:chExt cx="274320" cy="982134"/>
              </a:xfrm>
            </p:grpSpPr>
            <p:grpSp>
              <p:nvGrpSpPr>
                <p:cNvPr id="311" name="Group 310"/>
                <p:cNvGrpSpPr/>
                <p:nvPr/>
              </p:nvGrpSpPr>
              <p:grpSpPr>
                <a:xfrm>
                  <a:off x="2368178" y="2124654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324" name="Oval 323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25" name="Rectangle 324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grpSp>
              <p:nvGrpSpPr>
                <p:cNvPr id="312" name="Group 311"/>
                <p:cNvGrpSpPr/>
                <p:nvPr/>
              </p:nvGrpSpPr>
              <p:grpSpPr>
                <a:xfrm>
                  <a:off x="2368178" y="2240639"/>
                  <a:ext cx="274320" cy="113533"/>
                  <a:chOff x="1237102" y="1657048"/>
                  <a:chExt cx="1598445" cy="433900"/>
                </a:xfrm>
              </p:grpSpPr>
              <p:grpSp>
                <p:nvGrpSpPr>
                  <p:cNvPr id="313" name="Group 312"/>
                  <p:cNvGrpSpPr/>
                  <p:nvPr/>
                </p:nvGrpSpPr>
                <p:grpSpPr>
                  <a:xfrm>
                    <a:off x="1517980" y="1688757"/>
                    <a:ext cx="1070783" cy="402191"/>
                    <a:chOff x="1517980" y="1688757"/>
                    <a:chExt cx="1070783" cy="402191"/>
                  </a:xfrm>
                </p:grpSpPr>
                <p:sp>
                  <p:nvSpPr>
                    <p:cNvPr id="318" name="Oval 317"/>
                    <p:cNvSpPr/>
                    <p:nvPr/>
                  </p:nvSpPr>
                  <p:spPr bwMode="auto">
                    <a:xfrm>
                      <a:off x="1577545" y="1688757"/>
                      <a:ext cx="955589" cy="394750"/>
                    </a:xfrm>
                    <a:prstGeom prst="ellipse">
                      <a:avLst/>
                    </a:prstGeom>
                    <a:solidFill>
                      <a:schemeClr val="bg1">
                        <a:lumMod val="95000"/>
                      </a:schemeClr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319" name="Rectangle 318"/>
                    <p:cNvSpPr/>
                    <p:nvPr/>
                  </p:nvSpPr>
                  <p:spPr bwMode="auto">
                    <a:xfrm>
                      <a:off x="2399539" y="1688757"/>
                      <a:ext cx="189224" cy="394750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320" name="Rectangle 319"/>
                    <p:cNvSpPr/>
                    <p:nvPr/>
                  </p:nvSpPr>
                  <p:spPr bwMode="auto">
                    <a:xfrm>
                      <a:off x="1517980" y="1696198"/>
                      <a:ext cx="189224" cy="394750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cxnSp>
                  <p:nvCxnSpPr>
                    <p:cNvPr id="321" name="Straight Connector 320"/>
                    <p:cNvCxnSpPr/>
                    <p:nvPr/>
                  </p:nvCxnSpPr>
                  <p:spPr bwMode="auto">
                    <a:xfrm>
                      <a:off x="1820562" y="1820562"/>
                      <a:ext cx="448962" cy="0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322" name="Straight Connector 321"/>
                    <p:cNvCxnSpPr/>
                    <p:nvPr/>
                  </p:nvCxnSpPr>
                  <p:spPr bwMode="auto">
                    <a:xfrm>
                      <a:off x="1820562" y="1886132"/>
                      <a:ext cx="448962" cy="0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323" name="Straight Connector 322"/>
                    <p:cNvCxnSpPr/>
                    <p:nvPr/>
                  </p:nvCxnSpPr>
                  <p:spPr bwMode="auto">
                    <a:xfrm>
                      <a:off x="1820562" y="1956487"/>
                      <a:ext cx="448962" cy="0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  <p:cxnSp>
                <p:nvCxnSpPr>
                  <p:cNvPr id="314" name="Straight Connector 313"/>
                  <p:cNvCxnSpPr/>
                  <p:nvPr/>
                </p:nvCxnSpPr>
                <p:spPr bwMode="auto">
                  <a:xfrm flipV="1">
                    <a:off x="2327280" y="1688757"/>
                    <a:ext cx="508267" cy="65902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2700" cap="flat" cmpd="sng" algn="ctr">
                    <a:solidFill>
                      <a:schemeClr val="bg1">
                        <a:lumMod val="9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315" name="Straight Connector 314"/>
                  <p:cNvCxnSpPr/>
                  <p:nvPr/>
                </p:nvCxnSpPr>
                <p:spPr bwMode="auto">
                  <a:xfrm flipV="1">
                    <a:off x="2347874" y="1750301"/>
                    <a:ext cx="487673" cy="273534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2700" cap="flat" cmpd="sng" algn="ctr">
                    <a:solidFill>
                      <a:schemeClr val="bg1">
                        <a:lumMod val="9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316" name="Straight Connector 315"/>
                  <p:cNvCxnSpPr/>
                  <p:nvPr/>
                </p:nvCxnSpPr>
                <p:spPr bwMode="auto">
                  <a:xfrm flipH="1" flipV="1">
                    <a:off x="1237102" y="1657048"/>
                    <a:ext cx="524826" cy="93254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2700" cap="flat" cmpd="sng" algn="ctr">
                    <a:solidFill>
                      <a:schemeClr val="bg1">
                        <a:lumMod val="9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317" name="Straight Connector 316"/>
                  <p:cNvCxnSpPr/>
                  <p:nvPr/>
                </p:nvCxnSpPr>
                <p:spPr bwMode="auto">
                  <a:xfrm flipH="1" flipV="1">
                    <a:off x="1237102" y="1750301"/>
                    <a:ext cx="533063" cy="269174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2700" cap="flat" cmpd="sng" algn="ctr">
                    <a:solidFill>
                      <a:schemeClr val="bg1">
                        <a:lumMod val="9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</p:grpSp>
          <p:sp>
            <p:nvSpPr>
              <p:cNvPr id="310" name="TextBox 309"/>
              <p:cNvSpPr txBox="1"/>
              <p:nvPr/>
            </p:nvSpPr>
            <p:spPr>
              <a:xfrm>
                <a:off x="1735907" y="2944992"/>
                <a:ext cx="440075" cy="19108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chemeClr val="accent6">
                        <a:lumMod val="50000"/>
                      </a:schemeClr>
                    </a:solidFill>
                  </a:rPr>
                  <a:t>0.7</a:t>
                </a:r>
              </a:p>
            </p:txBody>
          </p:sp>
        </p:grpSp>
        <p:grpSp>
          <p:nvGrpSpPr>
            <p:cNvPr id="192" name="Group 191"/>
            <p:cNvGrpSpPr/>
            <p:nvPr/>
          </p:nvGrpSpPr>
          <p:grpSpPr>
            <a:xfrm>
              <a:off x="6758859" y="895842"/>
              <a:ext cx="440075" cy="982134"/>
              <a:chOff x="504793" y="2548983"/>
              <a:chExt cx="440075" cy="982134"/>
            </a:xfrm>
          </p:grpSpPr>
          <p:grpSp>
            <p:nvGrpSpPr>
              <p:cNvPr id="303" name="Group 302"/>
              <p:cNvGrpSpPr/>
              <p:nvPr/>
            </p:nvGrpSpPr>
            <p:grpSpPr>
              <a:xfrm>
                <a:off x="504793" y="2548983"/>
                <a:ext cx="440075" cy="982134"/>
                <a:chOff x="504793" y="2548983"/>
                <a:chExt cx="440075" cy="982134"/>
              </a:xfrm>
            </p:grpSpPr>
            <p:grpSp>
              <p:nvGrpSpPr>
                <p:cNvPr id="305" name="Group 304"/>
                <p:cNvGrpSpPr/>
                <p:nvPr/>
              </p:nvGrpSpPr>
              <p:grpSpPr>
                <a:xfrm>
                  <a:off x="587671" y="2548983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307" name="Oval 306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08" name="Rectangle 307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306" name="TextBox 305"/>
                <p:cNvSpPr txBox="1"/>
                <p:nvPr/>
              </p:nvSpPr>
              <p:spPr>
                <a:xfrm>
                  <a:off x="504793" y="3025115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0.8</a:t>
                  </a:r>
                </a:p>
              </p:txBody>
            </p:sp>
          </p:grpSp>
          <p:pic>
            <p:nvPicPr>
              <p:cNvPr id="304" name="Picture 303"/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 flipH="1">
                <a:off x="559622" y="2646386"/>
                <a:ext cx="311724" cy="140065"/>
              </a:xfrm>
              <a:prstGeom prst="rect">
                <a:avLst/>
              </a:prstGeom>
            </p:spPr>
          </p:pic>
        </p:grpSp>
        <p:grpSp>
          <p:nvGrpSpPr>
            <p:cNvPr id="193" name="Group 192"/>
            <p:cNvGrpSpPr/>
            <p:nvPr/>
          </p:nvGrpSpPr>
          <p:grpSpPr>
            <a:xfrm>
              <a:off x="7738705" y="895842"/>
              <a:ext cx="464618" cy="982134"/>
              <a:chOff x="574479" y="1141172"/>
              <a:chExt cx="464618" cy="982134"/>
            </a:xfrm>
          </p:grpSpPr>
          <p:grpSp>
            <p:nvGrpSpPr>
              <p:cNvPr id="287" name="Group 286"/>
              <p:cNvGrpSpPr/>
              <p:nvPr/>
            </p:nvGrpSpPr>
            <p:grpSpPr>
              <a:xfrm>
                <a:off x="659847" y="1141172"/>
                <a:ext cx="274320" cy="982134"/>
                <a:chOff x="2692399" y="2184397"/>
                <a:chExt cx="274320" cy="982134"/>
              </a:xfrm>
            </p:grpSpPr>
            <p:sp>
              <p:nvSpPr>
                <p:cNvPr id="301" name="Oval 300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02" name="Rectangle 301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288" name="Group 287"/>
              <p:cNvGrpSpPr/>
              <p:nvPr/>
            </p:nvGrpSpPr>
            <p:grpSpPr>
              <a:xfrm>
                <a:off x="708050" y="1265454"/>
                <a:ext cx="183764" cy="105236"/>
                <a:chOff x="1517980" y="1688757"/>
                <a:chExt cx="1070783" cy="402191"/>
              </a:xfrm>
            </p:grpSpPr>
            <p:sp>
              <p:nvSpPr>
                <p:cNvPr id="295" name="Oval 294"/>
                <p:cNvSpPr/>
                <p:nvPr/>
              </p:nvSpPr>
              <p:spPr bwMode="auto">
                <a:xfrm>
                  <a:off x="1577545" y="1688757"/>
                  <a:ext cx="955589" cy="39475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96" name="Rectangle 295"/>
                <p:cNvSpPr/>
                <p:nvPr/>
              </p:nvSpPr>
              <p:spPr bwMode="auto">
                <a:xfrm>
                  <a:off x="2399539" y="1688757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97" name="Rectangle 296"/>
                <p:cNvSpPr/>
                <p:nvPr/>
              </p:nvSpPr>
              <p:spPr bwMode="auto">
                <a:xfrm>
                  <a:off x="1517980" y="1696198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cxnSp>
              <p:nvCxnSpPr>
                <p:cNvPr id="298" name="Straight Connector 297"/>
                <p:cNvCxnSpPr/>
                <p:nvPr/>
              </p:nvCxnSpPr>
              <p:spPr bwMode="auto">
                <a:xfrm>
                  <a:off x="1820562" y="182056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99" name="Straight Connector 298"/>
                <p:cNvCxnSpPr/>
                <p:nvPr/>
              </p:nvCxnSpPr>
              <p:spPr bwMode="auto">
                <a:xfrm>
                  <a:off x="1820562" y="188613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00" name="Straight Connector 299"/>
                <p:cNvCxnSpPr/>
                <p:nvPr/>
              </p:nvCxnSpPr>
              <p:spPr bwMode="auto">
                <a:xfrm>
                  <a:off x="1820562" y="1956487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cxnSp>
            <p:nvCxnSpPr>
              <p:cNvPr id="289" name="Straight Connector 288"/>
              <p:cNvCxnSpPr/>
              <p:nvPr/>
            </p:nvCxnSpPr>
            <p:spPr bwMode="auto">
              <a:xfrm flipV="1">
                <a:off x="846940" y="1265454"/>
                <a:ext cx="87227" cy="1724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pic>
            <p:nvPicPr>
              <p:cNvPr id="290" name="Picture 289"/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839616" y="1241146"/>
                <a:ext cx="199481" cy="199481"/>
              </a:xfrm>
              <a:prstGeom prst="rect">
                <a:avLst/>
              </a:prstGeom>
            </p:spPr>
          </p:pic>
          <p:cxnSp>
            <p:nvCxnSpPr>
              <p:cNvPr id="291" name="Straight Connector 290"/>
              <p:cNvCxnSpPr/>
              <p:nvPr/>
            </p:nvCxnSpPr>
            <p:spPr bwMode="auto">
              <a:xfrm flipV="1">
                <a:off x="850474" y="1281557"/>
                <a:ext cx="83693" cy="71572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92" name="Straight Connector 291"/>
              <p:cNvCxnSpPr/>
              <p:nvPr/>
            </p:nvCxnSpPr>
            <p:spPr bwMode="auto">
              <a:xfrm flipH="1" flipV="1">
                <a:off x="659847" y="1257157"/>
                <a:ext cx="90069" cy="24401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93" name="Straight Connector 292"/>
              <p:cNvCxnSpPr/>
              <p:nvPr/>
            </p:nvCxnSpPr>
            <p:spPr bwMode="auto">
              <a:xfrm flipH="1" flipV="1">
                <a:off x="659847" y="1281557"/>
                <a:ext cx="91483" cy="70431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294" name="TextBox 293"/>
              <p:cNvSpPr txBox="1"/>
              <p:nvPr/>
            </p:nvSpPr>
            <p:spPr>
              <a:xfrm>
                <a:off x="574479" y="1606129"/>
                <a:ext cx="440075" cy="19108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chemeClr val="accent6">
                        <a:lumMod val="50000"/>
                      </a:schemeClr>
                    </a:solidFill>
                  </a:rPr>
                  <a:t>0.9</a:t>
                </a:r>
              </a:p>
            </p:txBody>
          </p:sp>
        </p:grpSp>
        <p:grpSp>
          <p:nvGrpSpPr>
            <p:cNvPr id="194" name="Group 193"/>
            <p:cNvGrpSpPr/>
            <p:nvPr/>
          </p:nvGrpSpPr>
          <p:grpSpPr>
            <a:xfrm>
              <a:off x="1026535" y="2377936"/>
              <a:ext cx="331839" cy="982134"/>
              <a:chOff x="6172378" y="2289538"/>
              <a:chExt cx="331839" cy="982134"/>
            </a:xfrm>
          </p:grpSpPr>
          <p:grpSp>
            <p:nvGrpSpPr>
              <p:cNvPr id="280" name="Group 279"/>
              <p:cNvGrpSpPr/>
              <p:nvPr/>
            </p:nvGrpSpPr>
            <p:grpSpPr>
              <a:xfrm>
                <a:off x="6187190" y="2289538"/>
                <a:ext cx="274320" cy="982134"/>
                <a:chOff x="2692399" y="2184397"/>
                <a:chExt cx="274320" cy="982134"/>
              </a:xfrm>
              <a:solidFill>
                <a:schemeClr val="accent4"/>
              </a:solidFill>
            </p:grpSpPr>
            <p:sp>
              <p:nvSpPr>
                <p:cNvPr id="285" name="Oval 284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grpFill/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86" name="Rectangle 285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grpFill/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281" name="Lightning Bolt 280"/>
              <p:cNvSpPr/>
              <p:nvPr/>
            </p:nvSpPr>
            <p:spPr bwMode="auto">
              <a:xfrm>
                <a:off x="6297928" y="2322183"/>
                <a:ext cx="57556" cy="81810"/>
              </a:xfrm>
              <a:prstGeom prst="lightningBolt">
                <a:avLst/>
              </a:prstGeom>
              <a:solidFill>
                <a:schemeClr val="accent3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400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82" name="TextBox 281"/>
              <p:cNvSpPr txBox="1"/>
              <p:nvPr/>
            </p:nvSpPr>
            <p:spPr>
              <a:xfrm>
                <a:off x="6172378" y="2790694"/>
                <a:ext cx="331839" cy="19108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none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chemeClr val="accent6">
                        <a:lumMod val="50000"/>
                      </a:schemeClr>
                    </a:solidFill>
                  </a:rPr>
                  <a:t>0.1</a:t>
                </a:r>
              </a:p>
            </p:txBody>
          </p:sp>
          <p:sp>
            <p:nvSpPr>
              <p:cNvPr id="283" name="Oval 282"/>
              <p:cNvSpPr/>
              <p:nvPr/>
            </p:nvSpPr>
            <p:spPr bwMode="auto">
              <a:xfrm>
                <a:off x="6341991" y="2385857"/>
                <a:ext cx="91440" cy="91440"/>
              </a:xfrm>
              <a:prstGeom prst="ellipse">
                <a:avLst/>
              </a:prstGeom>
              <a:noFill/>
              <a:ln w="12700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400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84" name="Oval 283"/>
              <p:cNvSpPr/>
              <p:nvPr/>
            </p:nvSpPr>
            <p:spPr bwMode="auto">
              <a:xfrm>
                <a:off x="6224679" y="2385857"/>
                <a:ext cx="91440" cy="91440"/>
              </a:xfrm>
              <a:prstGeom prst="ellipse">
                <a:avLst/>
              </a:prstGeom>
              <a:noFill/>
              <a:ln w="12700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400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grpSp>
          <p:nvGrpSpPr>
            <p:cNvPr id="195" name="Group 194"/>
            <p:cNvGrpSpPr/>
            <p:nvPr/>
          </p:nvGrpSpPr>
          <p:grpSpPr>
            <a:xfrm>
              <a:off x="1951541" y="2377936"/>
              <a:ext cx="440075" cy="982134"/>
              <a:chOff x="6493470" y="3205812"/>
              <a:chExt cx="440075" cy="982134"/>
            </a:xfrm>
          </p:grpSpPr>
          <p:grpSp>
            <p:nvGrpSpPr>
              <p:cNvPr id="272" name="Group 271"/>
              <p:cNvGrpSpPr/>
              <p:nvPr/>
            </p:nvGrpSpPr>
            <p:grpSpPr>
              <a:xfrm>
                <a:off x="6493470" y="3205812"/>
                <a:ext cx="440075" cy="982134"/>
                <a:chOff x="6493470" y="3205812"/>
                <a:chExt cx="440075" cy="982134"/>
              </a:xfrm>
            </p:grpSpPr>
            <p:grpSp>
              <p:nvGrpSpPr>
                <p:cNvPr id="276" name="Group 275"/>
                <p:cNvGrpSpPr/>
                <p:nvPr/>
              </p:nvGrpSpPr>
              <p:grpSpPr>
                <a:xfrm>
                  <a:off x="6552961" y="3205812"/>
                  <a:ext cx="274320" cy="982134"/>
                  <a:chOff x="2692399" y="2184397"/>
                  <a:chExt cx="274320" cy="982134"/>
                </a:xfrm>
                <a:solidFill>
                  <a:schemeClr val="accent4"/>
                </a:solidFill>
              </p:grpSpPr>
              <p:sp>
                <p:nvSpPr>
                  <p:cNvPr id="278" name="Oval 277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79" name="Rectangle 278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77" name="TextBox 276"/>
                <p:cNvSpPr txBox="1"/>
                <p:nvPr/>
              </p:nvSpPr>
              <p:spPr>
                <a:xfrm>
                  <a:off x="6493470" y="3670228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0.2</a:t>
                  </a:r>
                </a:p>
              </p:txBody>
            </p:sp>
          </p:grpSp>
          <p:pic>
            <p:nvPicPr>
              <p:cNvPr id="273" name="Picture 272"/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 flipH="1">
                <a:off x="6534259" y="3315536"/>
                <a:ext cx="311724" cy="140065"/>
              </a:xfrm>
              <a:prstGeom prst="rect">
                <a:avLst/>
              </a:prstGeom>
            </p:spPr>
          </p:pic>
          <p:sp>
            <p:nvSpPr>
              <p:cNvPr id="274" name="Rounded Rectangle 273"/>
              <p:cNvSpPr/>
              <p:nvPr/>
            </p:nvSpPr>
            <p:spPr bwMode="auto">
              <a:xfrm>
                <a:off x="6698589" y="3241160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400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75" name="Rounded Rectangle 274"/>
              <p:cNvSpPr/>
              <p:nvPr/>
            </p:nvSpPr>
            <p:spPr bwMode="auto">
              <a:xfrm>
                <a:off x="6576470" y="3241160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400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grpSp>
          <p:nvGrpSpPr>
            <p:cNvPr id="196" name="Group 195"/>
            <p:cNvGrpSpPr/>
            <p:nvPr/>
          </p:nvGrpSpPr>
          <p:grpSpPr>
            <a:xfrm>
              <a:off x="2844828" y="2310284"/>
              <a:ext cx="459883" cy="1049786"/>
              <a:chOff x="6966521" y="2595951"/>
              <a:chExt cx="459883" cy="1049786"/>
            </a:xfrm>
          </p:grpSpPr>
          <p:grpSp>
            <p:nvGrpSpPr>
              <p:cNvPr id="266" name="Group 265"/>
              <p:cNvGrpSpPr/>
              <p:nvPr/>
            </p:nvGrpSpPr>
            <p:grpSpPr>
              <a:xfrm>
                <a:off x="6986329" y="2663603"/>
                <a:ext cx="440075" cy="982134"/>
                <a:chOff x="6986329" y="2663603"/>
                <a:chExt cx="440075" cy="982134"/>
              </a:xfrm>
            </p:grpSpPr>
            <p:grpSp>
              <p:nvGrpSpPr>
                <p:cNvPr id="268" name="Group 267"/>
                <p:cNvGrpSpPr/>
                <p:nvPr/>
              </p:nvGrpSpPr>
              <p:grpSpPr>
                <a:xfrm>
                  <a:off x="7070554" y="2663603"/>
                  <a:ext cx="274320" cy="982134"/>
                  <a:chOff x="2692399" y="2184397"/>
                  <a:chExt cx="274320" cy="982134"/>
                </a:xfrm>
                <a:solidFill>
                  <a:schemeClr val="accent4"/>
                </a:solidFill>
              </p:grpSpPr>
              <p:sp>
                <p:nvSpPr>
                  <p:cNvPr id="270" name="Oval 269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71" name="Rectangle 270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69" name="TextBox 268"/>
                <p:cNvSpPr txBox="1"/>
                <p:nvPr/>
              </p:nvSpPr>
              <p:spPr>
                <a:xfrm>
                  <a:off x="6986329" y="3160744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>
                      <a:solidFill>
                        <a:schemeClr val="accent6">
                          <a:lumMod val="50000"/>
                        </a:schemeClr>
                      </a:solidFill>
                    </a:rPr>
                    <a:t>0.2</a:t>
                  </a:r>
                  <a:endParaRPr lang="en-US" sz="400" dirty="0">
                    <a:solidFill>
                      <a:schemeClr val="accent6">
                        <a:lumMod val="50000"/>
                      </a:schemeClr>
                    </a:solidFill>
                  </a:endParaRPr>
                </a:p>
              </p:txBody>
            </p:sp>
          </p:grpSp>
          <p:pic>
            <p:nvPicPr>
              <p:cNvPr id="267" name="Picture 266"/>
              <p:cNvPicPr>
                <a:picLocks noChangeAspect="1"/>
              </p:cNvPicPr>
              <p:nvPr/>
            </p:nvPicPr>
            <p:blipFill>
              <a:blip r:embed="rId7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6966521" y="2595951"/>
                <a:ext cx="425507" cy="356238"/>
              </a:xfrm>
              <a:prstGeom prst="rect">
                <a:avLst/>
              </a:prstGeom>
            </p:spPr>
          </p:pic>
        </p:grpSp>
        <p:grpSp>
          <p:nvGrpSpPr>
            <p:cNvPr id="197" name="Group 196"/>
            <p:cNvGrpSpPr/>
            <p:nvPr/>
          </p:nvGrpSpPr>
          <p:grpSpPr>
            <a:xfrm>
              <a:off x="3848437" y="2377936"/>
              <a:ext cx="444206" cy="982134"/>
              <a:chOff x="7105323" y="1332018"/>
              <a:chExt cx="444206" cy="982134"/>
            </a:xfrm>
          </p:grpSpPr>
          <p:grpSp>
            <p:nvGrpSpPr>
              <p:cNvPr id="258" name="Group 257"/>
              <p:cNvGrpSpPr/>
              <p:nvPr/>
            </p:nvGrpSpPr>
            <p:grpSpPr>
              <a:xfrm>
                <a:off x="7175129" y="1332018"/>
                <a:ext cx="374400" cy="982134"/>
                <a:chOff x="587671" y="2548983"/>
                <a:chExt cx="374400" cy="982134"/>
              </a:xfrm>
            </p:grpSpPr>
            <p:grpSp>
              <p:nvGrpSpPr>
                <p:cNvPr id="260" name="Group 259"/>
                <p:cNvGrpSpPr/>
                <p:nvPr/>
              </p:nvGrpSpPr>
              <p:grpSpPr>
                <a:xfrm>
                  <a:off x="587671" y="2548983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264" name="Oval 263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65" name="Rectangle 264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pic>
              <p:nvPicPr>
                <p:cNvPr id="261" name="Picture 260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762590" y="2650430"/>
                  <a:ext cx="199481" cy="199481"/>
                </a:xfrm>
                <a:prstGeom prst="rect">
                  <a:avLst/>
                </a:prstGeom>
              </p:spPr>
            </p:pic>
            <p:sp>
              <p:nvSpPr>
                <p:cNvPr id="262" name="Rounded Rectangle 261"/>
                <p:cNvSpPr/>
                <p:nvPr/>
              </p:nvSpPr>
              <p:spPr bwMode="auto">
                <a:xfrm>
                  <a:off x="741028" y="2633271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63" name="Rounded Rectangle 262"/>
                <p:cNvSpPr/>
                <p:nvPr/>
              </p:nvSpPr>
              <p:spPr bwMode="auto">
                <a:xfrm>
                  <a:off x="618909" y="2633271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259" name="TextBox 258"/>
              <p:cNvSpPr txBox="1"/>
              <p:nvPr/>
            </p:nvSpPr>
            <p:spPr>
              <a:xfrm>
                <a:off x="7105323" y="1815606"/>
                <a:ext cx="440075" cy="19108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chemeClr val="accent6">
                        <a:lumMod val="50000"/>
                      </a:schemeClr>
                    </a:solidFill>
                  </a:rPr>
                  <a:t>0.3</a:t>
                </a:r>
              </a:p>
            </p:txBody>
          </p:sp>
        </p:grpSp>
        <p:grpSp>
          <p:nvGrpSpPr>
            <p:cNvPr id="198" name="Group 197"/>
            <p:cNvGrpSpPr/>
            <p:nvPr/>
          </p:nvGrpSpPr>
          <p:grpSpPr>
            <a:xfrm>
              <a:off x="4856072" y="2333836"/>
              <a:ext cx="440075" cy="1026234"/>
              <a:chOff x="5275665" y="1375098"/>
              <a:chExt cx="440075" cy="1026234"/>
            </a:xfrm>
          </p:grpSpPr>
          <p:grpSp>
            <p:nvGrpSpPr>
              <p:cNvPr id="249" name="Group 248"/>
              <p:cNvGrpSpPr/>
              <p:nvPr/>
            </p:nvGrpSpPr>
            <p:grpSpPr>
              <a:xfrm>
                <a:off x="5305142" y="1375098"/>
                <a:ext cx="353568" cy="1026234"/>
                <a:chOff x="1414123" y="1571676"/>
                <a:chExt cx="353568" cy="1026234"/>
              </a:xfrm>
            </p:grpSpPr>
            <p:grpSp>
              <p:nvGrpSpPr>
                <p:cNvPr id="251" name="Group 250"/>
                <p:cNvGrpSpPr/>
                <p:nvPr/>
              </p:nvGrpSpPr>
              <p:grpSpPr>
                <a:xfrm>
                  <a:off x="1446433" y="1615776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256" name="Oval 255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57" name="Rectangle 256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52" name="Teardrop 251"/>
                <p:cNvSpPr/>
                <p:nvPr/>
              </p:nvSpPr>
              <p:spPr bwMode="auto">
                <a:xfrm>
                  <a:off x="1414123" y="1571676"/>
                  <a:ext cx="175524" cy="127198"/>
                </a:xfrm>
                <a:prstGeom prst="teardrop">
                  <a:avLst>
                    <a:gd name="adj" fmla="val 89157"/>
                  </a:avLst>
                </a:prstGeom>
                <a:solidFill>
                  <a:schemeClr val="accent5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53" name="Teardrop 252"/>
                <p:cNvSpPr/>
                <p:nvPr/>
              </p:nvSpPr>
              <p:spPr bwMode="auto">
                <a:xfrm rot="16200000">
                  <a:off x="1601742" y="1532925"/>
                  <a:ext cx="127198" cy="204700"/>
                </a:xfrm>
                <a:prstGeom prst="teardrop">
                  <a:avLst>
                    <a:gd name="adj" fmla="val 89157"/>
                  </a:avLst>
                </a:prstGeom>
                <a:solidFill>
                  <a:schemeClr val="accent5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54" name="Rounded Rectangle 253"/>
                <p:cNvSpPr/>
                <p:nvPr/>
              </p:nvSpPr>
              <p:spPr bwMode="auto">
                <a:xfrm>
                  <a:off x="1597000" y="1703314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55" name="Rounded Rectangle 254"/>
                <p:cNvSpPr/>
                <p:nvPr/>
              </p:nvSpPr>
              <p:spPr bwMode="auto">
                <a:xfrm>
                  <a:off x="1474881" y="1703314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250" name="TextBox 249"/>
              <p:cNvSpPr txBox="1"/>
              <p:nvPr/>
            </p:nvSpPr>
            <p:spPr>
              <a:xfrm>
                <a:off x="5275665" y="1920695"/>
                <a:ext cx="440075" cy="19108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chemeClr val="accent6">
                        <a:lumMod val="50000"/>
                      </a:schemeClr>
                    </a:solidFill>
                  </a:rPr>
                  <a:t>0.6</a:t>
                </a:r>
              </a:p>
            </p:txBody>
          </p:sp>
        </p:grpSp>
        <p:grpSp>
          <p:nvGrpSpPr>
            <p:cNvPr id="199" name="Group 198"/>
            <p:cNvGrpSpPr/>
            <p:nvPr/>
          </p:nvGrpSpPr>
          <p:grpSpPr>
            <a:xfrm>
              <a:off x="5816811" y="2377936"/>
              <a:ext cx="440075" cy="982134"/>
              <a:chOff x="5527235" y="2492898"/>
              <a:chExt cx="440075" cy="982134"/>
            </a:xfrm>
          </p:grpSpPr>
          <p:grpSp>
            <p:nvGrpSpPr>
              <p:cNvPr id="232" name="Group 231"/>
              <p:cNvGrpSpPr/>
              <p:nvPr/>
            </p:nvGrpSpPr>
            <p:grpSpPr>
              <a:xfrm>
                <a:off x="5600427" y="2492898"/>
                <a:ext cx="274320" cy="982134"/>
                <a:chOff x="2368178" y="2124654"/>
                <a:chExt cx="274320" cy="982134"/>
              </a:xfrm>
            </p:grpSpPr>
            <p:grpSp>
              <p:nvGrpSpPr>
                <p:cNvPr id="234" name="Group 233"/>
                <p:cNvGrpSpPr/>
                <p:nvPr/>
              </p:nvGrpSpPr>
              <p:grpSpPr>
                <a:xfrm>
                  <a:off x="2368178" y="2124654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247" name="Oval 246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48" name="Rectangle 247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grpSp>
              <p:nvGrpSpPr>
                <p:cNvPr id="235" name="Group 234"/>
                <p:cNvGrpSpPr/>
                <p:nvPr/>
              </p:nvGrpSpPr>
              <p:grpSpPr>
                <a:xfrm>
                  <a:off x="2368178" y="2240639"/>
                  <a:ext cx="274320" cy="113533"/>
                  <a:chOff x="1237102" y="1657048"/>
                  <a:chExt cx="1598445" cy="433900"/>
                </a:xfrm>
              </p:grpSpPr>
              <p:grpSp>
                <p:nvGrpSpPr>
                  <p:cNvPr id="236" name="Group 235"/>
                  <p:cNvGrpSpPr/>
                  <p:nvPr/>
                </p:nvGrpSpPr>
                <p:grpSpPr>
                  <a:xfrm>
                    <a:off x="1517980" y="1688757"/>
                    <a:ext cx="1070783" cy="402191"/>
                    <a:chOff x="1517980" y="1688757"/>
                    <a:chExt cx="1070783" cy="402191"/>
                  </a:xfrm>
                </p:grpSpPr>
                <p:sp>
                  <p:nvSpPr>
                    <p:cNvPr id="241" name="Oval 240"/>
                    <p:cNvSpPr/>
                    <p:nvPr/>
                  </p:nvSpPr>
                  <p:spPr bwMode="auto">
                    <a:xfrm>
                      <a:off x="1577545" y="1688757"/>
                      <a:ext cx="955589" cy="394750"/>
                    </a:xfrm>
                    <a:prstGeom prst="ellipse">
                      <a:avLst/>
                    </a:prstGeom>
                    <a:solidFill>
                      <a:schemeClr val="bg1">
                        <a:lumMod val="95000"/>
                      </a:schemeClr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42" name="Rectangle 241"/>
                    <p:cNvSpPr/>
                    <p:nvPr/>
                  </p:nvSpPr>
                  <p:spPr bwMode="auto">
                    <a:xfrm>
                      <a:off x="2399539" y="1688757"/>
                      <a:ext cx="189224" cy="394750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43" name="Rectangle 242"/>
                    <p:cNvSpPr/>
                    <p:nvPr/>
                  </p:nvSpPr>
                  <p:spPr bwMode="auto">
                    <a:xfrm>
                      <a:off x="1517980" y="1696198"/>
                      <a:ext cx="189224" cy="394750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cxnSp>
                  <p:nvCxnSpPr>
                    <p:cNvPr id="244" name="Straight Connector 243"/>
                    <p:cNvCxnSpPr/>
                    <p:nvPr/>
                  </p:nvCxnSpPr>
                  <p:spPr bwMode="auto">
                    <a:xfrm>
                      <a:off x="1820562" y="1820562"/>
                      <a:ext cx="448962" cy="0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245" name="Straight Connector 244"/>
                    <p:cNvCxnSpPr/>
                    <p:nvPr/>
                  </p:nvCxnSpPr>
                  <p:spPr bwMode="auto">
                    <a:xfrm>
                      <a:off x="1820562" y="1886132"/>
                      <a:ext cx="448962" cy="0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246" name="Straight Connector 245"/>
                    <p:cNvCxnSpPr/>
                    <p:nvPr/>
                  </p:nvCxnSpPr>
                  <p:spPr bwMode="auto">
                    <a:xfrm>
                      <a:off x="1820562" y="1956487"/>
                      <a:ext cx="448962" cy="0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  <p:cxnSp>
                <p:nvCxnSpPr>
                  <p:cNvPr id="237" name="Straight Connector 236"/>
                  <p:cNvCxnSpPr/>
                  <p:nvPr/>
                </p:nvCxnSpPr>
                <p:spPr bwMode="auto">
                  <a:xfrm flipV="1">
                    <a:off x="2327280" y="1688757"/>
                    <a:ext cx="508267" cy="65902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2700" cap="flat" cmpd="sng" algn="ctr">
                    <a:solidFill>
                      <a:schemeClr val="bg1">
                        <a:lumMod val="9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238" name="Straight Connector 237"/>
                  <p:cNvCxnSpPr/>
                  <p:nvPr/>
                </p:nvCxnSpPr>
                <p:spPr bwMode="auto">
                  <a:xfrm flipV="1">
                    <a:off x="2347874" y="1750301"/>
                    <a:ext cx="487673" cy="273534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2700" cap="flat" cmpd="sng" algn="ctr">
                    <a:solidFill>
                      <a:schemeClr val="bg1">
                        <a:lumMod val="9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239" name="Straight Connector 238"/>
                  <p:cNvCxnSpPr/>
                  <p:nvPr/>
                </p:nvCxnSpPr>
                <p:spPr bwMode="auto">
                  <a:xfrm flipH="1" flipV="1">
                    <a:off x="1237102" y="1657048"/>
                    <a:ext cx="524826" cy="93254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2700" cap="flat" cmpd="sng" algn="ctr">
                    <a:solidFill>
                      <a:schemeClr val="bg1">
                        <a:lumMod val="9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240" name="Straight Connector 239"/>
                  <p:cNvCxnSpPr/>
                  <p:nvPr/>
                </p:nvCxnSpPr>
                <p:spPr bwMode="auto">
                  <a:xfrm flipH="1" flipV="1">
                    <a:off x="1237102" y="1750301"/>
                    <a:ext cx="533063" cy="269174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2700" cap="flat" cmpd="sng" algn="ctr">
                    <a:solidFill>
                      <a:schemeClr val="bg1">
                        <a:lumMod val="9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</p:grpSp>
          <p:sp>
            <p:nvSpPr>
              <p:cNvPr id="233" name="TextBox 232"/>
              <p:cNvSpPr txBox="1"/>
              <p:nvPr/>
            </p:nvSpPr>
            <p:spPr>
              <a:xfrm>
                <a:off x="5527235" y="2966932"/>
                <a:ext cx="440075" cy="19108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chemeClr val="accent6">
                        <a:lumMod val="50000"/>
                      </a:schemeClr>
                    </a:solidFill>
                  </a:rPr>
                  <a:t>0.7</a:t>
                </a:r>
              </a:p>
            </p:txBody>
          </p:sp>
        </p:grpSp>
        <p:grpSp>
          <p:nvGrpSpPr>
            <p:cNvPr id="200" name="Group 199"/>
            <p:cNvGrpSpPr/>
            <p:nvPr/>
          </p:nvGrpSpPr>
          <p:grpSpPr>
            <a:xfrm>
              <a:off x="6745211" y="2377936"/>
              <a:ext cx="440075" cy="982134"/>
              <a:chOff x="4886854" y="2700228"/>
              <a:chExt cx="440075" cy="982134"/>
            </a:xfrm>
          </p:grpSpPr>
          <p:grpSp>
            <p:nvGrpSpPr>
              <p:cNvPr id="227" name="Group 226"/>
              <p:cNvGrpSpPr/>
              <p:nvPr/>
            </p:nvGrpSpPr>
            <p:grpSpPr>
              <a:xfrm>
                <a:off x="4970918" y="2700228"/>
                <a:ext cx="274320" cy="982134"/>
                <a:chOff x="2692399" y="2184397"/>
                <a:chExt cx="274320" cy="982134"/>
              </a:xfrm>
              <a:solidFill>
                <a:schemeClr val="accent4"/>
              </a:solidFill>
            </p:grpSpPr>
            <p:sp>
              <p:nvSpPr>
                <p:cNvPr id="230" name="Oval 229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grpFill/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31" name="Rectangle 230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grpFill/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228" name="Chord 227"/>
              <p:cNvSpPr/>
              <p:nvPr/>
            </p:nvSpPr>
            <p:spPr bwMode="auto">
              <a:xfrm rot="17528077">
                <a:off x="5043014" y="2752290"/>
                <a:ext cx="169420" cy="155677"/>
              </a:xfrm>
              <a:prstGeom prst="chord">
                <a:avLst>
                  <a:gd name="adj1" fmla="val 5544771"/>
                  <a:gd name="adj2" fmla="val 13532001"/>
                </a:avLst>
              </a:prstGeom>
              <a:solidFill>
                <a:schemeClr val="accent3"/>
              </a:solidFill>
              <a:ln w="2857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400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29" name="TextBox 228"/>
              <p:cNvSpPr txBox="1"/>
              <p:nvPr/>
            </p:nvSpPr>
            <p:spPr>
              <a:xfrm>
                <a:off x="4886854" y="3189082"/>
                <a:ext cx="440075" cy="19108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chemeClr val="accent6">
                        <a:lumMod val="50000"/>
                      </a:schemeClr>
                    </a:solidFill>
                  </a:rPr>
                  <a:t>0.8</a:t>
                </a:r>
              </a:p>
            </p:txBody>
          </p:sp>
        </p:grpSp>
        <p:grpSp>
          <p:nvGrpSpPr>
            <p:cNvPr id="201" name="Group 200"/>
            <p:cNvGrpSpPr/>
            <p:nvPr/>
          </p:nvGrpSpPr>
          <p:grpSpPr>
            <a:xfrm>
              <a:off x="7723018" y="2377936"/>
              <a:ext cx="459116" cy="982134"/>
              <a:chOff x="6615479" y="1619954"/>
              <a:chExt cx="459116" cy="982134"/>
            </a:xfrm>
          </p:grpSpPr>
          <p:grpSp>
            <p:nvGrpSpPr>
              <p:cNvPr id="211" name="Group 210"/>
              <p:cNvGrpSpPr/>
              <p:nvPr/>
            </p:nvGrpSpPr>
            <p:grpSpPr>
              <a:xfrm>
                <a:off x="6695345" y="1619954"/>
                <a:ext cx="274320" cy="982134"/>
                <a:chOff x="2692399" y="2184397"/>
                <a:chExt cx="274320" cy="982134"/>
              </a:xfrm>
            </p:grpSpPr>
            <p:sp>
              <p:nvSpPr>
                <p:cNvPr id="225" name="Oval 224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26" name="Rectangle 225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212" name="Group 211"/>
              <p:cNvGrpSpPr/>
              <p:nvPr/>
            </p:nvGrpSpPr>
            <p:grpSpPr>
              <a:xfrm>
                <a:off x="6743548" y="1744236"/>
                <a:ext cx="183764" cy="105236"/>
                <a:chOff x="1517980" y="1688757"/>
                <a:chExt cx="1070783" cy="402191"/>
              </a:xfrm>
            </p:grpSpPr>
            <p:sp>
              <p:nvSpPr>
                <p:cNvPr id="219" name="Oval 218"/>
                <p:cNvSpPr/>
                <p:nvPr/>
              </p:nvSpPr>
              <p:spPr bwMode="auto">
                <a:xfrm>
                  <a:off x="1577545" y="1688757"/>
                  <a:ext cx="955589" cy="39475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20" name="Rectangle 219"/>
                <p:cNvSpPr/>
                <p:nvPr/>
              </p:nvSpPr>
              <p:spPr bwMode="auto">
                <a:xfrm>
                  <a:off x="2399539" y="1688757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21" name="Rectangle 220"/>
                <p:cNvSpPr/>
                <p:nvPr/>
              </p:nvSpPr>
              <p:spPr bwMode="auto">
                <a:xfrm>
                  <a:off x="1517980" y="1696198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cxnSp>
              <p:nvCxnSpPr>
                <p:cNvPr id="222" name="Straight Connector 221"/>
                <p:cNvCxnSpPr/>
                <p:nvPr/>
              </p:nvCxnSpPr>
              <p:spPr bwMode="auto">
                <a:xfrm>
                  <a:off x="1820562" y="182056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23" name="Straight Connector 222"/>
                <p:cNvCxnSpPr/>
                <p:nvPr/>
              </p:nvCxnSpPr>
              <p:spPr bwMode="auto">
                <a:xfrm>
                  <a:off x="1820562" y="188613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24" name="Straight Connector 223"/>
                <p:cNvCxnSpPr/>
                <p:nvPr/>
              </p:nvCxnSpPr>
              <p:spPr bwMode="auto">
                <a:xfrm>
                  <a:off x="1820562" y="1956487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cxnSp>
            <p:nvCxnSpPr>
              <p:cNvPr id="213" name="Straight Connector 212"/>
              <p:cNvCxnSpPr/>
              <p:nvPr/>
            </p:nvCxnSpPr>
            <p:spPr bwMode="auto">
              <a:xfrm flipV="1">
                <a:off x="6882438" y="1744236"/>
                <a:ext cx="87227" cy="1724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pic>
            <p:nvPicPr>
              <p:cNvPr id="214" name="Picture 213"/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6875114" y="1719928"/>
                <a:ext cx="199481" cy="199481"/>
              </a:xfrm>
              <a:prstGeom prst="rect">
                <a:avLst/>
              </a:prstGeom>
            </p:spPr>
          </p:pic>
          <p:cxnSp>
            <p:nvCxnSpPr>
              <p:cNvPr id="215" name="Straight Connector 214"/>
              <p:cNvCxnSpPr/>
              <p:nvPr/>
            </p:nvCxnSpPr>
            <p:spPr bwMode="auto">
              <a:xfrm flipV="1">
                <a:off x="6885972" y="1760339"/>
                <a:ext cx="83693" cy="71572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16" name="Straight Connector 215"/>
              <p:cNvCxnSpPr/>
              <p:nvPr/>
            </p:nvCxnSpPr>
            <p:spPr bwMode="auto">
              <a:xfrm flipH="1" flipV="1">
                <a:off x="6695345" y="1735939"/>
                <a:ext cx="90069" cy="24401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17" name="Straight Connector 216"/>
              <p:cNvCxnSpPr/>
              <p:nvPr/>
            </p:nvCxnSpPr>
            <p:spPr bwMode="auto">
              <a:xfrm flipH="1" flipV="1">
                <a:off x="6695345" y="1760339"/>
                <a:ext cx="91483" cy="70431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218" name="TextBox 217"/>
              <p:cNvSpPr txBox="1"/>
              <p:nvPr/>
            </p:nvSpPr>
            <p:spPr>
              <a:xfrm>
                <a:off x="6615479" y="2126718"/>
                <a:ext cx="440074" cy="19108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chemeClr val="accent6">
                        <a:lumMod val="50000"/>
                      </a:schemeClr>
                    </a:solidFill>
                  </a:rPr>
                  <a:t>0.9</a:t>
                </a:r>
              </a:p>
            </p:txBody>
          </p:sp>
        </p:grpSp>
        <p:cxnSp>
          <p:nvCxnSpPr>
            <p:cNvPr id="202" name="Straight Connector 201"/>
            <p:cNvCxnSpPr/>
            <p:nvPr/>
          </p:nvCxnSpPr>
          <p:spPr bwMode="auto">
            <a:xfrm>
              <a:off x="1178507" y="1957627"/>
              <a:ext cx="0" cy="385363"/>
            </a:xfrm>
            <a:prstGeom prst="line">
              <a:avLst/>
            </a:prstGeom>
            <a:solidFill>
              <a:schemeClr val="accent1"/>
            </a:solidFill>
            <a:ln w="57150" cap="rnd" cmpd="sng" algn="ctr">
              <a:solidFill>
                <a:schemeClr val="accent6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03" name="Straight Connector 202"/>
            <p:cNvCxnSpPr/>
            <p:nvPr/>
          </p:nvCxnSpPr>
          <p:spPr bwMode="auto">
            <a:xfrm>
              <a:off x="2147502" y="1957627"/>
              <a:ext cx="0" cy="385363"/>
            </a:xfrm>
            <a:prstGeom prst="line">
              <a:avLst/>
            </a:prstGeom>
            <a:solidFill>
              <a:schemeClr val="accent1"/>
            </a:solidFill>
            <a:ln w="57150" cap="rnd" cmpd="sng" algn="ctr">
              <a:solidFill>
                <a:schemeClr val="accent6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04" name="Straight Connector 203"/>
            <p:cNvCxnSpPr/>
            <p:nvPr/>
          </p:nvCxnSpPr>
          <p:spPr bwMode="auto">
            <a:xfrm>
              <a:off x="3077824" y="1957627"/>
              <a:ext cx="0" cy="385363"/>
            </a:xfrm>
            <a:prstGeom prst="line">
              <a:avLst/>
            </a:prstGeom>
            <a:solidFill>
              <a:schemeClr val="accent1"/>
            </a:solidFill>
            <a:ln w="57150" cap="rnd" cmpd="sng" algn="ctr">
              <a:solidFill>
                <a:schemeClr val="accent6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05" name="Straight Connector 204"/>
            <p:cNvCxnSpPr/>
            <p:nvPr/>
          </p:nvCxnSpPr>
          <p:spPr bwMode="auto">
            <a:xfrm>
              <a:off x="4065030" y="1957627"/>
              <a:ext cx="0" cy="385363"/>
            </a:xfrm>
            <a:prstGeom prst="line">
              <a:avLst/>
            </a:prstGeom>
            <a:solidFill>
              <a:schemeClr val="accent1"/>
            </a:solidFill>
            <a:ln w="57150" cap="rnd" cmpd="sng" algn="ctr">
              <a:solidFill>
                <a:schemeClr val="accent6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06" name="Straight Connector 205"/>
            <p:cNvCxnSpPr/>
            <p:nvPr/>
          </p:nvCxnSpPr>
          <p:spPr bwMode="auto">
            <a:xfrm>
              <a:off x="5044244" y="1957627"/>
              <a:ext cx="0" cy="385363"/>
            </a:xfrm>
            <a:prstGeom prst="line">
              <a:avLst/>
            </a:prstGeom>
            <a:solidFill>
              <a:schemeClr val="accent1"/>
            </a:solidFill>
            <a:ln w="57150" cap="rnd" cmpd="sng" algn="ctr">
              <a:solidFill>
                <a:schemeClr val="accent6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07" name="Straight Connector 206"/>
            <p:cNvCxnSpPr/>
            <p:nvPr/>
          </p:nvCxnSpPr>
          <p:spPr bwMode="auto">
            <a:xfrm>
              <a:off x="6038737" y="1957627"/>
              <a:ext cx="0" cy="385363"/>
            </a:xfrm>
            <a:prstGeom prst="line">
              <a:avLst/>
            </a:prstGeom>
            <a:solidFill>
              <a:schemeClr val="accent1"/>
            </a:solidFill>
            <a:ln w="57150" cap="rnd" cmpd="sng" algn="ctr">
              <a:solidFill>
                <a:schemeClr val="accent6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08" name="Straight Connector 207"/>
            <p:cNvCxnSpPr/>
            <p:nvPr/>
          </p:nvCxnSpPr>
          <p:spPr bwMode="auto">
            <a:xfrm>
              <a:off x="6977597" y="1957627"/>
              <a:ext cx="0" cy="385363"/>
            </a:xfrm>
            <a:prstGeom prst="line">
              <a:avLst/>
            </a:prstGeom>
            <a:solidFill>
              <a:schemeClr val="accent1"/>
            </a:solidFill>
            <a:ln w="57150" cap="rnd" cmpd="sng" algn="ctr">
              <a:solidFill>
                <a:schemeClr val="accent6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09" name="Straight Connector 208"/>
            <p:cNvCxnSpPr/>
            <p:nvPr/>
          </p:nvCxnSpPr>
          <p:spPr bwMode="auto">
            <a:xfrm>
              <a:off x="7952768" y="1957627"/>
              <a:ext cx="0" cy="385363"/>
            </a:xfrm>
            <a:prstGeom prst="line">
              <a:avLst/>
            </a:prstGeom>
            <a:solidFill>
              <a:schemeClr val="accent1"/>
            </a:solidFill>
            <a:ln w="57150" cap="rnd" cmpd="sng" algn="ctr">
              <a:solidFill>
                <a:schemeClr val="accent6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pic>
          <p:nvPicPr>
            <p:cNvPr id="210" name="Picture 209"/>
            <p:cNvPicPr>
              <a:picLocks noChangeAspect="1"/>
            </p:cNvPicPr>
            <p:nvPr/>
          </p:nvPicPr>
          <p:blipFill>
            <a:blip r:embed="rId7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5809264" y="800821"/>
              <a:ext cx="425507" cy="356238"/>
            </a:xfrm>
            <a:prstGeom prst="rect">
              <a:avLst/>
            </a:prstGeom>
          </p:spPr>
        </p:pic>
      </p:grpSp>
      <p:grpSp>
        <p:nvGrpSpPr>
          <p:cNvPr id="361" name="Group 360"/>
          <p:cNvGrpSpPr/>
          <p:nvPr/>
        </p:nvGrpSpPr>
        <p:grpSpPr>
          <a:xfrm>
            <a:off x="6403924" y="1200112"/>
            <a:ext cx="5448032" cy="2090013"/>
            <a:chOff x="936550" y="764872"/>
            <a:chExt cx="7266773" cy="2595198"/>
          </a:xfrm>
        </p:grpSpPr>
        <p:grpSp>
          <p:nvGrpSpPr>
            <p:cNvPr id="362" name="Group 361"/>
            <p:cNvGrpSpPr/>
            <p:nvPr/>
          </p:nvGrpSpPr>
          <p:grpSpPr>
            <a:xfrm>
              <a:off x="936550" y="895842"/>
              <a:ext cx="440075" cy="982134"/>
              <a:chOff x="1986246" y="1325314"/>
              <a:chExt cx="440075" cy="982134"/>
            </a:xfrm>
          </p:grpSpPr>
          <p:grpSp>
            <p:nvGrpSpPr>
              <p:cNvPr id="534" name="Group 533"/>
              <p:cNvGrpSpPr/>
              <p:nvPr/>
            </p:nvGrpSpPr>
            <p:grpSpPr>
              <a:xfrm>
                <a:off x="2092152" y="1325314"/>
                <a:ext cx="274320" cy="982134"/>
                <a:chOff x="2092152" y="1325314"/>
                <a:chExt cx="274320" cy="982134"/>
              </a:xfrm>
            </p:grpSpPr>
            <p:grpSp>
              <p:nvGrpSpPr>
                <p:cNvPr id="536" name="Group 535"/>
                <p:cNvGrpSpPr/>
                <p:nvPr/>
              </p:nvGrpSpPr>
              <p:grpSpPr>
                <a:xfrm>
                  <a:off x="2092152" y="1325314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538" name="Oval 537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539" name="Rectangle 538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537" name="Heart 536"/>
                <p:cNvSpPr/>
                <p:nvPr/>
              </p:nvSpPr>
              <p:spPr bwMode="auto">
                <a:xfrm>
                  <a:off x="2195831" y="1732032"/>
                  <a:ext cx="130205" cy="128094"/>
                </a:xfrm>
                <a:prstGeom prst="heart">
                  <a:avLst/>
                </a:prstGeom>
                <a:solidFill>
                  <a:schemeClr val="accent3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535" name="TextBox 534"/>
              <p:cNvSpPr txBox="1"/>
              <p:nvPr/>
            </p:nvSpPr>
            <p:spPr>
              <a:xfrm>
                <a:off x="1986246" y="1896567"/>
                <a:ext cx="440075" cy="19108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chemeClr val="accent6">
                        <a:lumMod val="50000"/>
                      </a:schemeClr>
                    </a:solidFill>
                  </a:rPr>
                  <a:t>0.1</a:t>
                </a:r>
              </a:p>
            </p:txBody>
          </p:sp>
        </p:grpSp>
        <p:grpSp>
          <p:nvGrpSpPr>
            <p:cNvPr id="366" name="Group 365"/>
            <p:cNvGrpSpPr/>
            <p:nvPr/>
          </p:nvGrpSpPr>
          <p:grpSpPr>
            <a:xfrm>
              <a:off x="1912941" y="895842"/>
              <a:ext cx="481559" cy="982134"/>
              <a:chOff x="2443590" y="1046266"/>
              <a:chExt cx="481559" cy="982134"/>
            </a:xfrm>
          </p:grpSpPr>
          <p:grpSp>
            <p:nvGrpSpPr>
              <p:cNvPr id="528" name="Group 527"/>
              <p:cNvGrpSpPr/>
              <p:nvPr/>
            </p:nvGrpSpPr>
            <p:grpSpPr>
              <a:xfrm>
                <a:off x="2443590" y="1046266"/>
                <a:ext cx="440075" cy="982134"/>
                <a:chOff x="2443590" y="1046266"/>
                <a:chExt cx="440075" cy="982134"/>
              </a:xfrm>
            </p:grpSpPr>
            <p:grpSp>
              <p:nvGrpSpPr>
                <p:cNvPr id="530" name="Group 529"/>
                <p:cNvGrpSpPr/>
                <p:nvPr/>
              </p:nvGrpSpPr>
              <p:grpSpPr>
                <a:xfrm>
                  <a:off x="2538850" y="1046266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532" name="Oval 531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533" name="Rectangle 532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531" name="TextBox 530"/>
                <p:cNvSpPr txBox="1"/>
                <p:nvPr/>
              </p:nvSpPr>
              <p:spPr>
                <a:xfrm>
                  <a:off x="2443590" y="1527057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0.2</a:t>
                  </a:r>
                </a:p>
              </p:txBody>
            </p:sp>
          </p:grpSp>
          <p:pic>
            <p:nvPicPr>
              <p:cNvPr id="529" name="Picture 528"/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2725668" y="1134639"/>
                <a:ext cx="199481" cy="199481"/>
              </a:xfrm>
              <a:prstGeom prst="rect">
                <a:avLst/>
              </a:prstGeom>
            </p:spPr>
          </p:pic>
        </p:grpSp>
        <p:grpSp>
          <p:nvGrpSpPr>
            <p:cNvPr id="367" name="Group 366"/>
            <p:cNvGrpSpPr/>
            <p:nvPr/>
          </p:nvGrpSpPr>
          <p:grpSpPr>
            <a:xfrm>
              <a:off x="2850825" y="764872"/>
              <a:ext cx="406301" cy="1113104"/>
              <a:chOff x="1046783" y="2062413"/>
              <a:chExt cx="406301" cy="1113104"/>
            </a:xfrm>
          </p:grpSpPr>
          <p:grpSp>
            <p:nvGrpSpPr>
              <p:cNvPr id="522" name="Group 521"/>
              <p:cNvGrpSpPr/>
              <p:nvPr/>
            </p:nvGrpSpPr>
            <p:grpSpPr>
              <a:xfrm>
                <a:off x="1121245" y="2193383"/>
                <a:ext cx="331839" cy="982134"/>
                <a:chOff x="1121245" y="2193383"/>
                <a:chExt cx="331839" cy="982134"/>
              </a:xfrm>
            </p:grpSpPr>
            <p:grpSp>
              <p:nvGrpSpPr>
                <p:cNvPr id="524" name="Group 523"/>
                <p:cNvGrpSpPr/>
                <p:nvPr/>
              </p:nvGrpSpPr>
              <p:grpSpPr>
                <a:xfrm>
                  <a:off x="1152243" y="2193383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526" name="Oval 525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527" name="Rectangle 526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525" name="TextBox 524"/>
                <p:cNvSpPr txBox="1"/>
                <p:nvPr/>
              </p:nvSpPr>
              <p:spPr>
                <a:xfrm>
                  <a:off x="1121245" y="2673073"/>
                  <a:ext cx="331839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0.2</a:t>
                  </a:r>
                </a:p>
              </p:txBody>
            </p:sp>
          </p:grpSp>
          <p:pic>
            <p:nvPicPr>
              <p:cNvPr id="523" name="Picture 522"/>
              <p:cNvPicPr>
                <a:picLocks noChangeAspect="1"/>
              </p:cNvPicPr>
              <p:nvPr/>
            </p:nvPicPr>
            <p:blipFill>
              <a:blip r:embed="rId4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-40000" contrast="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1046783" y="2062413"/>
                <a:ext cx="393016" cy="309936"/>
              </a:xfrm>
              <a:prstGeom prst="rect">
                <a:avLst/>
              </a:prstGeom>
            </p:spPr>
          </p:pic>
        </p:grpSp>
        <p:grpSp>
          <p:nvGrpSpPr>
            <p:cNvPr id="368" name="Group 367"/>
            <p:cNvGrpSpPr/>
            <p:nvPr/>
          </p:nvGrpSpPr>
          <p:grpSpPr>
            <a:xfrm>
              <a:off x="3859746" y="895842"/>
              <a:ext cx="465970" cy="982134"/>
              <a:chOff x="2369299" y="2282762"/>
              <a:chExt cx="465970" cy="982134"/>
            </a:xfrm>
          </p:grpSpPr>
          <p:grpSp>
            <p:nvGrpSpPr>
              <p:cNvPr id="514" name="Group 513"/>
              <p:cNvGrpSpPr/>
              <p:nvPr/>
            </p:nvGrpSpPr>
            <p:grpSpPr>
              <a:xfrm>
                <a:off x="2460869" y="2282762"/>
                <a:ext cx="374400" cy="982134"/>
                <a:chOff x="587671" y="2548983"/>
                <a:chExt cx="374400" cy="982134"/>
              </a:xfrm>
            </p:grpSpPr>
            <p:grpSp>
              <p:nvGrpSpPr>
                <p:cNvPr id="516" name="Group 515"/>
                <p:cNvGrpSpPr/>
                <p:nvPr/>
              </p:nvGrpSpPr>
              <p:grpSpPr>
                <a:xfrm>
                  <a:off x="587671" y="2548983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520" name="Oval 519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521" name="Rectangle 520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pic>
              <p:nvPicPr>
                <p:cNvPr id="517" name="Picture 516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762590" y="2650430"/>
                  <a:ext cx="199481" cy="199481"/>
                </a:xfrm>
                <a:prstGeom prst="rect">
                  <a:avLst/>
                </a:prstGeom>
              </p:spPr>
            </p:pic>
            <p:sp>
              <p:nvSpPr>
                <p:cNvPr id="518" name="Rounded Rectangle 517"/>
                <p:cNvSpPr/>
                <p:nvPr/>
              </p:nvSpPr>
              <p:spPr bwMode="auto">
                <a:xfrm>
                  <a:off x="741028" y="2633271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519" name="Rounded Rectangle 518"/>
                <p:cNvSpPr/>
                <p:nvPr/>
              </p:nvSpPr>
              <p:spPr bwMode="auto">
                <a:xfrm>
                  <a:off x="618909" y="2633271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515" name="TextBox 514"/>
              <p:cNvSpPr txBox="1"/>
              <p:nvPr/>
            </p:nvSpPr>
            <p:spPr>
              <a:xfrm>
                <a:off x="2369299" y="2750695"/>
                <a:ext cx="440076" cy="19108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chemeClr val="accent6">
                        <a:lumMod val="50000"/>
                      </a:schemeClr>
                    </a:solidFill>
                  </a:rPr>
                  <a:t>0.3</a:t>
                </a:r>
              </a:p>
            </p:txBody>
          </p:sp>
        </p:grpSp>
        <p:grpSp>
          <p:nvGrpSpPr>
            <p:cNvPr id="369" name="Group 368"/>
            <p:cNvGrpSpPr/>
            <p:nvPr/>
          </p:nvGrpSpPr>
          <p:grpSpPr>
            <a:xfrm>
              <a:off x="4832779" y="851742"/>
              <a:ext cx="440075" cy="1026234"/>
              <a:chOff x="1351526" y="1571676"/>
              <a:chExt cx="440075" cy="1026234"/>
            </a:xfrm>
          </p:grpSpPr>
          <p:grpSp>
            <p:nvGrpSpPr>
              <p:cNvPr id="505" name="Group 504"/>
              <p:cNvGrpSpPr/>
              <p:nvPr/>
            </p:nvGrpSpPr>
            <p:grpSpPr>
              <a:xfrm>
                <a:off x="1414123" y="1571676"/>
                <a:ext cx="353568" cy="1026234"/>
                <a:chOff x="1414123" y="1571676"/>
                <a:chExt cx="353568" cy="1026234"/>
              </a:xfrm>
            </p:grpSpPr>
            <p:grpSp>
              <p:nvGrpSpPr>
                <p:cNvPr id="507" name="Group 506"/>
                <p:cNvGrpSpPr/>
                <p:nvPr/>
              </p:nvGrpSpPr>
              <p:grpSpPr>
                <a:xfrm>
                  <a:off x="1446433" y="1615776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512" name="Oval 511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513" name="Rectangle 512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508" name="Teardrop 507"/>
                <p:cNvSpPr/>
                <p:nvPr/>
              </p:nvSpPr>
              <p:spPr bwMode="auto">
                <a:xfrm>
                  <a:off x="1414123" y="1571676"/>
                  <a:ext cx="175524" cy="127198"/>
                </a:xfrm>
                <a:prstGeom prst="teardrop">
                  <a:avLst>
                    <a:gd name="adj" fmla="val 89157"/>
                  </a:avLst>
                </a:prstGeom>
                <a:solidFill>
                  <a:schemeClr val="accent5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509" name="Teardrop 508"/>
                <p:cNvSpPr/>
                <p:nvPr/>
              </p:nvSpPr>
              <p:spPr bwMode="auto">
                <a:xfrm rot="16200000">
                  <a:off x="1601742" y="1532925"/>
                  <a:ext cx="127198" cy="204700"/>
                </a:xfrm>
                <a:prstGeom prst="teardrop">
                  <a:avLst>
                    <a:gd name="adj" fmla="val 89157"/>
                  </a:avLst>
                </a:prstGeom>
                <a:solidFill>
                  <a:schemeClr val="accent5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510" name="Rounded Rectangle 509"/>
                <p:cNvSpPr/>
                <p:nvPr/>
              </p:nvSpPr>
              <p:spPr bwMode="auto">
                <a:xfrm>
                  <a:off x="1597000" y="1703314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511" name="Rounded Rectangle 510"/>
                <p:cNvSpPr/>
                <p:nvPr/>
              </p:nvSpPr>
              <p:spPr bwMode="auto">
                <a:xfrm>
                  <a:off x="1474881" y="1703314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506" name="TextBox 505"/>
              <p:cNvSpPr txBox="1"/>
              <p:nvPr/>
            </p:nvSpPr>
            <p:spPr>
              <a:xfrm>
                <a:off x="1351526" y="2117189"/>
                <a:ext cx="440075" cy="19108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chemeClr val="accent6">
                        <a:lumMod val="50000"/>
                      </a:schemeClr>
                    </a:solidFill>
                  </a:rPr>
                  <a:t>0.6</a:t>
                </a:r>
              </a:p>
            </p:txBody>
          </p:sp>
        </p:grpSp>
        <p:grpSp>
          <p:nvGrpSpPr>
            <p:cNvPr id="370" name="Group 369"/>
            <p:cNvGrpSpPr/>
            <p:nvPr/>
          </p:nvGrpSpPr>
          <p:grpSpPr>
            <a:xfrm>
              <a:off x="5820620" y="895842"/>
              <a:ext cx="440075" cy="982134"/>
              <a:chOff x="1735907" y="2460562"/>
              <a:chExt cx="440075" cy="982134"/>
            </a:xfrm>
          </p:grpSpPr>
          <p:grpSp>
            <p:nvGrpSpPr>
              <p:cNvPr id="488" name="Group 487"/>
              <p:cNvGrpSpPr/>
              <p:nvPr/>
            </p:nvGrpSpPr>
            <p:grpSpPr>
              <a:xfrm>
                <a:off x="1826164" y="2460562"/>
                <a:ext cx="274320" cy="982134"/>
                <a:chOff x="2368178" y="2124654"/>
                <a:chExt cx="274320" cy="982134"/>
              </a:xfrm>
            </p:grpSpPr>
            <p:grpSp>
              <p:nvGrpSpPr>
                <p:cNvPr id="490" name="Group 489"/>
                <p:cNvGrpSpPr/>
                <p:nvPr/>
              </p:nvGrpSpPr>
              <p:grpSpPr>
                <a:xfrm>
                  <a:off x="2368178" y="2124654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503" name="Oval 502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504" name="Rectangle 503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grpSp>
              <p:nvGrpSpPr>
                <p:cNvPr id="491" name="Group 490"/>
                <p:cNvGrpSpPr/>
                <p:nvPr/>
              </p:nvGrpSpPr>
              <p:grpSpPr>
                <a:xfrm>
                  <a:off x="2368178" y="2240639"/>
                  <a:ext cx="274320" cy="113533"/>
                  <a:chOff x="1237102" y="1657048"/>
                  <a:chExt cx="1598445" cy="433900"/>
                </a:xfrm>
              </p:grpSpPr>
              <p:grpSp>
                <p:nvGrpSpPr>
                  <p:cNvPr id="492" name="Group 491"/>
                  <p:cNvGrpSpPr/>
                  <p:nvPr/>
                </p:nvGrpSpPr>
                <p:grpSpPr>
                  <a:xfrm>
                    <a:off x="1517980" y="1688757"/>
                    <a:ext cx="1070783" cy="402191"/>
                    <a:chOff x="1517980" y="1688757"/>
                    <a:chExt cx="1070783" cy="402191"/>
                  </a:xfrm>
                </p:grpSpPr>
                <p:sp>
                  <p:nvSpPr>
                    <p:cNvPr id="497" name="Oval 496"/>
                    <p:cNvSpPr/>
                    <p:nvPr/>
                  </p:nvSpPr>
                  <p:spPr bwMode="auto">
                    <a:xfrm>
                      <a:off x="1577545" y="1688757"/>
                      <a:ext cx="955589" cy="394750"/>
                    </a:xfrm>
                    <a:prstGeom prst="ellipse">
                      <a:avLst/>
                    </a:prstGeom>
                    <a:solidFill>
                      <a:schemeClr val="bg1">
                        <a:lumMod val="95000"/>
                      </a:schemeClr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498" name="Rectangle 497"/>
                    <p:cNvSpPr/>
                    <p:nvPr/>
                  </p:nvSpPr>
                  <p:spPr bwMode="auto">
                    <a:xfrm>
                      <a:off x="2399539" y="1688757"/>
                      <a:ext cx="189224" cy="394750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499" name="Rectangle 498"/>
                    <p:cNvSpPr/>
                    <p:nvPr/>
                  </p:nvSpPr>
                  <p:spPr bwMode="auto">
                    <a:xfrm>
                      <a:off x="1517980" y="1696198"/>
                      <a:ext cx="189224" cy="394750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cxnSp>
                  <p:nvCxnSpPr>
                    <p:cNvPr id="500" name="Straight Connector 499"/>
                    <p:cNvCxnSpPr/>
                    <p:nvPr/>
                  </p:nvCxnSpPr>
                  <p:spPr bwMode="auto">
                    <a:xfrm>
                      <a:off x="1820562" y="1820562"/>
                      <a:ext cx="448962" cy="0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501" name="Straight Connector 500"/>
                    <p:cNvCxnSpPr/>
                    <p:nvPr/>
                  </p:nvCxnSpPr>
                  <p:spPr bwMode="auto">
                    <a:xfrm>
                      <a:off x="1820562" y="1886132"/>
                      <a:ext cx="448962" cy="0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502" name="Straight Connector 501"/>
                    <p:cNvCxnSpPr/>
                    <p:nvPr/>
                  </p:nvCxnSpPr>
                  <p:spPr bwMode="auto">
                    <a:xfrm>
                      <a:off x="1820562" y="1956487"/>
                      <a:ext cx="448962" cy="0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  <p:cxnSp>
                <p:nvCxnSpPr>
                  <p:cNvPr id="493" name="Straight Connector 492"/>
                  <p:cNvCxnSpPr/>
                  <p:nvPr/>
                </p:nvCxnSpPr>
                <p:spPr bwMode="auto">
                  <a:xfrm flipV="1">
                    <a:off x="2327280" y="1688757"/>
                    <a:ext cx="508267" cy="65902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2700" cap="flat" cmpd="sng" algn="ctr">
                    <a:solidFill>
                      <a:schemeClr val="bg1">
                        <a:lumMod val="9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494" name="Straight Connector 493"/>
                  <p:cNvCxnSpPr/>
                  <p:nvPr/>
                </p:nvCxnSpPr>
                <p:spPr bwMode="auto">
                  <a:xfrm flipV="1">
                    <a:off x="2347874" y="1750301"/>
                    <a:ext cx="487673" cy="273534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2700" cap="flat" cmpd="sng" algn="ctr">
                    <a:solidFill>
                      <a:schemeClr val="bg1">
                        <a:lumMod val="9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495" name="Straight Connector 494"/>
                  <p:cNvCxnSpPr/>
                  <p:nvPr/>
                </p:nvCxnSpPr>
                <p:spPr bwMode="auto">
                  <a:xfrm flipH="1" flipV="1">
                    <a:off x="1237102" y="1657048"/>
                    <a:ext cx="524826" cy="93254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2700" cap="flat" cmpd="sng" algn="ctr">
                    <a:solidFill>
                      <a:schemeClr val="bg1">
                        <a:lumMod val="9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496" name="Straight Connector 495"/>
                  <p:cNvCxnSpPr/>
                  <p:nvPr/>
                </p:nvCxnSpPr>
                <p:spPr bwMode="auto">
                  <a:xfrm flipH="1" flipV="1">
                    <a:off x="1237102" y="1750301"/>
                    <a:ext cx="533063" cy="269174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2700" cap="flat" cmpd="sng" algn="ctr">
                    <a:solidFill>
                      <a:schemeClr val="bg1">
                        <a:lumMod val="9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</p:grpSp>
          <p:sp>
            <p:nvSpPr>
              <p:cNvPr id="489" name="TextBox 488"/>
              <p:cNvSpPr txBox="1"/>
              <p:nvPr/>
            </p:nvSpPr>
            <p:spPr>
              <a:xfrm>
                <a:off x="1735907" y="2944992"/>
                <a:ext cx="440075" cy="19108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chemeClr val="accent6">
                        <a:lumMod val="50000"/>
                      </a:schemeClr>
                    </a:solidFill>
                  </a:rPr>
                  <a:t>0.7</a:t>
                </a:r>
              </a:p>
            </p:txBody>
          </p:sp>
        </p:grpSp>
        <p:grpSp>
          <p:nvGrpSpPr>
            <p:cNvPr id="371" name="Group 370"/>
            <p:cNvGrpSpPr/>
            <p:nvPr/>
          </p:nvGrpSpPr>
          <p:grpSpPr>
            <a:xfrm>
              <a:off x="6758859" y="895842"/>
              <a:ext cx="440075" cy="982134"/>
              <a:chOff x="504793" y="2548983"/>
              <a:chExt cx="440075" cy="982134"/>
            </a:xfrm>
          </p:grpSpPr>
          <p:grpSp>
            <p:nvGrpSpPr>
              <p:cNvPr id="482" name="Group 481"/>
              <p:cNvGrpSpPr/>
              <p:nvPr/>
            </p:nvGrpSpPr>
            <p:grpSpPr>
              <a:xfrm>
                <a:off x="504793" y="2548983"/>
                <a:ext cx="440075" cy="982134"/>
                <a:chOff x="504793" y="2548983"/>
                <a:chExt cx="440075" cy="982134"/>
              </a:xfrm>
            </p:grpSpPr>
            <p:grpSp>
              <p:nvGrpSpPr>
                <p:cNvPr id="484" name="Group 483"/>
                <p:cNvGrpSpPr/>
                <p:nvPr/>
              </p:nvGrpSpPr>
              <p:grpSpPr>
                <a:xfrm>
                  <a:off x="587671" y="2548983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486" name="Oval 485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487" name="Rectangle 486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485" name="TextBox 484"/>
                <p:cNvSpPr txBox="1"/>
                <p:nvPr/>
              </p:nvSpPr>
              <p:spPr>
                <a:xfrm>
                  <a:off x="504793" y="3025115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0.8</a:t>
                  </a:r>
                </a:p>
              </p:txBody>
            </p:sp>
          </p:grpSp>
          <p:pic>
            <p:nvPicPr>
              <p:cNvPr id="483" name="Picture 482"/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 flipH="1">
                <a:off x="559622" y="2646386"/>
                <a:ext cx="311724" cy="140065"/>
              </a:xfrm>
              <a:prstGeom prst="rect">
                <a:avLst/>
              </a:prstGeom>
            </p:spPr>
          </p:pic>
        </p:grpSp>
        <p:grpSp>
          <p:nvGrpSpPr>
            <p:cNvPr id="372" name="Group 371"/>
            <p:cNvGrpSpPr/>
            <p:nvPr/>
          </p:nvGrpSpPr>
          <p:grpSpPr>
            <a:xfrm>
              <a:off x="7738705" y="895842"/>
              <a:ext cx="464618" cy="982134"/>
              <a:chOff x="574479" y="1141172"/>
              <a:chExt cx="464618" cy="982134"/>
            </a:xfrm>
          </p:grpSpPr>
          <p:grpSp>
            <p:nvGrpSpPr>
              <p:cNvPr id="466" name="Group 465"/>
              <p:cNvGrpSpPr/>
              <p:nvPr/>
            </p:nvGrpSpPr>
            <p:grpSpPr>
              <a:xfrm>
                <a:off x="659847" y="1141172"/>
                <a:ext cx="274320" cy="982134"/>
                <a:chOff x="2692399" y="2184397"/>
                <a:chExt cx="274320" cy="982134"/>
              </a:xfrm>
            </p:grpSpPr>
            <p:sp>
              <p:nvSpPr>
                <p:cNvPr id="480" name="Oval 479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481" name="Rectangle 480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467" name="Group 466"/>
              <p:cNvGrpSpPr/>
              <p:nvPr/>
            </p:nvGrpSpPr>
            <p:grpSpPr>
              <a:xfrm>
                <a:off x="708050" y="1265454"/>
                <a:ext cx="183764" cy="105236"/>
                <a:chOff x="1517980" y="1688757"/>
                <a:chExt cx="1070783" cy="402191"/>
              </a:xfrm>
            </p:grpSpPr>
            <p:sp>
              <p:nvSpPr>
                <p:cNvPr id="474" name="Oval 473"/>
                <p:cNvSpPr/>
                <p:nvPr/>
              </p:nvSpPr>
              <p:spPr bwMode="auto">
                <a:xfrm>
                  <a:off x="1577545" y="1688757"/>
                  <a:ext cx="955589" cy="39475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475" name="Rectangle 474"/>
                <p:cNvSpPr/>
                <p:nvPr/>
              </p:nvSpPr>
              <p:spPr bwMode="auto">
                <a:xfrm>
                  <a:off x="2399539" y="1688757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476" name="Rectangle 475"/>
                <p:cNvSpPr/>
                <p:nvPr/>
              </p:nvSpPr>
              <p:spPr bwMode="auto">
                <a:xfrm>
                  <a:off x="1517980" y="1696198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cxnSp>
              <p:nvCxnSpPr>
                <p:cNvPr id="477" name="Straight Connector 476"/>
                <p:cNvCxnSpPr/>
                <p:nvPr/>
              </p:nvCxnSpPr>
              <p:spPr bwMode="auto">
                <a:xfrm>
                  <a:off x="1820562" y="182056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478" name="Straight Connector 477"/>
                <p:cNvCxnSpPr/>
                <p:nvPr/>
              </p:nvCxnSpPr>
              <p:spPr bwMode="auto">
                <a:xfrm>
                  <a:off x="1820562" y="188613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479" name="Straight Connector 478"/>
                <p:cNvCxnSpPr/>
                <p:nvPr/>
              </p:nvCxnSpPr>
              <p:spPr bwMode="auto">
                <a:xfrm>
                  <a:off x="1820562" y="1956487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cxnSp>
            <p:nvCxnSpPr>
              <p:cNvPr id="468" name="Straight Connector 467"/>
              <p:cNvCxnSpPr/>
              <p:nvPr/>
            </p:nvCxnSpPr>
            <p:spPr bwMode="auto">
              <a:xfrm flipV="1">
                <a:off x="846940" y="1265454"/>
                <a:ext cx="87227" cy="1724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pic>
            <p:nvPicPr>
              <p:cNvPr id="469" name="Picture 468"/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839616" y="1241146"/>
                <a:ext cx="199481" cy="199481"/>
              </a:xfrm>
              <a:prstGeom prst="rect">
                <a:avLst/>
              </a:prstGeom>
            </p:spPr>
          </p:pic>
          <p:cxnSp>
            <p:nvCxnSpPr>
              <p:cNvPr id="470" name="Straight Connector 469"/>
              <p:cNvCxnSpPr/>
              <p:nvPr/>
            </p:nvCxnSpPr>
            <p:spPr bwMode="auto">
              <a:xfrm flipV="1">
                <a:off x="850474" y="1281557"/>
                <a:ext cx="83693" cy="71572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71" name="Straight Connector 470"/>
              <p:cNvCxnSpPr/>
              <p:nvPr/>
            </p:nvCxnSpPr>
            <p:spPr bwMode="auto">
              <a:xfrm flipH="1" flipV="1">
                <a:off x="659847" y="1257157"/>
                <a:ext cx="90069" cy="24401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72" name="Straight Connector 471"/>
              <p:cNvCxnSpPr/>
              <p:nvPr/>
            </p:nvCxnSpPr>
            <p:spPr bwMode="auto">
              <a:xfrm flipH="1" flipV="1">
                <a:off x="659847" y="1281557"/>
                <a:ext cx="91483" cy="70431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473" name="TextBox 472"/>
              <p:cNvSpPr txBox="1"/>
              <p:nvPr/>
            </p:nvSpPr>
            <p:spPr>
              <a:xfrm>
                <a:off x="574479" y="1606129"/>
                <a:ext cx="440075" cy="19108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chemeClr val="accent6">
                        <a:lumMod val="50000"/>
                      </a:schemeClr>
                    </a:solidFill>
                  </a:rPr>
                  <a:t>0.9</a:t>
                </a:r>
              </a:p>
            </p:txBody>
          </p:sp>
        </p:grpSp>
        <p:grpSp>
          <p:nvGrpSpPr>
            <p:cNvPr id="373" name="Group 372"/>
            <p:cNvGrpSpPr/>
            <p:nvPr/>
          </p:nvGrpSpPr>
          <p:grpSpPr>
            <a:xfrm>
              <a:off x="1026535" y="2377936"/>
              <a:ext cx="331839" cy="982134"/>
              <a:chOff x="6172378" y="2289538"/>
              <a:chExt cx="331839" cy="982134"/>
            </a:xfrm>
          </p:grpSpPr>
          <p:grpSp>
            <p:nvGrpSpPr>
              <p:cNvPr id="459" name="Group 458"/>
              <p:cNvGrpSpPr/>
              <p:nvPr/>
            </p:nvGrpSpPr>
            <p:grpSpPr>
              <a:xfrm>
                <a:off x="6187190" y="2289538"/>
                <a:ext cx="274320" cy="982134"/>
                <a:chOff x="2692399" y="2184397"/>
                <a:chExt cx="274320" cy="982134"/>
              </a:xfrm>
              <a:solidFill>
                <a:schemeClr val="accent4"/>
              </a:solidFill>
            </p:grpSpPr>
            <p:sp>
              <p:nvSpPr>
                <p:cNvPr id="464" name="Oval 463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grpFill/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465" name="Rectangle 464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grpFill/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460" name="Lightning Bolt 459"/>
              <p:cNvSpPr/>
              <p:nvPr/>
            </p:nvSpPr>
            <p:spPr bwMode="auto">
              <a:xfrm>
                <a:off x="6297928" y="2322183"/>
                <a:ext cx="57556" cy="81810"/>
              </a:xfrm>
              <a:prstGeom prst="lightningBolt">
                <a:avLst/>
              </a:prstGeom>
              <a:solidFill>
                <a:schemeClr val="accent3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400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461" name="TextBox 460"/>
              <p:cNvSpPr txBox="1"/>
              <p:nvPr/>
            </p:nvSpPr>
            <p:spPr>
              <a:xfrm>
                <a:off x="6172378" y="2790694"/>
                <a:ext cx="331839" cy="19108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none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chemeClr val="accent6">
                        <a:lumMod val="50000"/>
                      </a:schemeClr>
                    </a:solidFill>
                  </a:rPr>
                  <a:t>0.1</a:t>
                </a:r>
              </a:p>
            </p:txBody>
          </p:sp>
          <p:sp>
            <p:nvSpPr>
              <p:cNvPr id="462" name="Oval 461"/>
              <p:cNvSpPr/>
              <p:nvPr/>
            </p:nvSpPr>
            <p:spPr bwMode="auto">
              <a:xfrm>
                <a:off x="6341991" y="2385857"/>
                <a:ext cx="91440" cy="91440"/>
              </a:xfrm>
              <a:prstGeom prst="ellipse">
                <a:avLst/>
              </a:prstGeom>
              <a:noFill/>
              <a:ln w="12700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400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463" name="Oval 462"/>
              <p:cNvSpPr/>
              <p:nvPr/>
            </p:nvSpPr>
            <p:spPr bwMode="auto">
              <a:xfrm>
                <a:off x="6224679" y="2385857"/>
                <a:ext cx="91440" cy="91440"/>
              </a:xfrm>
              <a:prstGeom prst="ellipse">
                <a:avLst/>
              </a:prstGeom>
              <a:noFill/>
              <a:ln w="12700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400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grpSp>
          <p:nvGrpSpPr>
            <p:cNvPr id="374" name="Group 373"/>
            <p:cNvGrpSpPr/>
            <p:nvPr/>
          </p:nvGrpSpPr>
          <p:grpSpPr>
            <a:xfrm>
              <a:off x="1951541" y="2377936"/>
              <a:ext cx="440075" cy="982134"/>
              <a:chOff x="6493470" y="3205812"/>
              <a:chExt cx="440075" cy="982134"/>
            </a:xfrm>
          </p:grpSpPr>
          <p:grpSp>
            <p:nvGrpSpPr>
              <p:cNvPr id="451" name="Group 450"/>
              <p:cNvGrpSpPr/>
              <p:nvPr/>
            </p:nvGrpSpPr>
            <p:grpSpPr>
              <a:xfrm>
                <a:off x="6493470" y="3205812"/>
                <a:ext cx="440075" cy="982134"/>
                <a:chOff x="6493470" y="3205812"/>
                <a:chExt cx="440075" cy="982134"/>
              </a:xfrm>
            </p:grpSpPr>
            <p:grpSp>
              <p:nvGrpSpPr>
                <p:cNvPr id="455" name="Group 454"/>
                <p:cNvGrpSpPr/>
                <p:nvPr/>
              </p:nvGrpSpPr>
              <p:grpSpPr>
                <a:xfrm>
                  <a:off x="6552961" y="3205812"/>
                  <a:ext cx="274320" cy="982134"/>
                  <a:chOff x="2692399" y="2184397"/>
                  <a:chExt cx="274320" cy="982134"/>
                </a:xfrm>
                <a:solidFill>
                  <a:schemeClr val="accent4"/>
                </a:solidFill>
              </p:grpSpPr>
              <p:sp>
                <p:nvSpPr>
                  <p:cNvPr id="457" name="Oval 456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458" name="Rectangle 457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456" name="TextBox 455"/>
                <p:cNvSpPr txBox="1"/>
                <p:nvPr/>
              </p:nvSpPr>
              <p:spPr>
                <a:xfrm>
                  <a:off x="6493470" y="3670228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0.2</a:t>
                  </a:r>
                </a:p>
              </p:txBody>
            </p:sp>
          </p:grpSp>
          <p:pic>
            <p:nvPicPr>
              <p:cNvPr id="452" name="Picture 451"/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 flipH="1">
                <a:off x="6534259" y="3315536"/>
                <a:ext cx="311724" cy="140065"/>
              </a:xfrm>
              <a:prstGeom prst="rect">
                <a:avLst/>
              </a:prstGeom>
            </p:spPr>
          </p:pic>
          <p:sp>
            <p:nvSpPr>
              <p:cNvPr id="453" name="Rounded Rectangle 452"/>
              <p:cNvSpPr/>
              <p:nvPr/>
            </p:nvSpPr>
            <p:spPr bwMode="auto">
              <a:xfrm>
                <a:off x="6698589" y="3241160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400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454" name="Rounded Rectangle 453"/>
              <p:cNvSpPr/>
              <p:nvPr/>
            </p:nvSpPr>
            <p:spPr bwMode="auto">
              <a:xfrm>
                <a:off x="6576470" y="3241160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400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grpSp>
          <p:nvGrpSpPr>
            <p:cNvPr id="375" name="Group 374"/>
            <p:cNvGrpSpPr/>
            <p:nvPr/>
          </p:nvGrpSpPr>
          <p:grpSpPr>
            <a:xfrm>
              <a:off x="2844828" y="2310284"/>
              <a:ext cx="459883" cy="1049786"/>
              <a:chOff x="6966521" y="2595951"/>
              <a:chExt cx="459883" cy="1049786"/>
            </a:xfrm>
          </p:grpSpPr>
          <p:grpSp>
            <p:nvGrpSpPr>
              <p:cNvPr id="445" name="Group 444"/>
              <p:cNvGrpSpPr/>
              <p:nvPr/>
            </p:nvGrpSpPr>
            <p:grpSpPr>
              <a:xfrm>
                <a:off x="6986329" y="2663603"/>
                <a:ext cx="440075" cy="982134"/>
                <a:chOff x="6986329" y="2663603"/>
                <a:chExt cx="440075" cy="982134"/>
              </a:xfrm>
            </p:grpSpPr>
            <p:grpSp>
              <p:nvGrpSpPr>
                <p:cNvPr id="447" name="Group 446"/>
                <p:cNvGrpSpPr/>
                <p:nvPr/>
              </p:nvGrpSpPr>
              <p:grpSpPr>
                <a:xfrm>
                  <a:off x="7070554" y="2663603"/>
                  <a:ext cx="274320" cy="982134"/>
                  <a:chOff x="2692399" y="2184397"/>
                  <a:chExt cx="274320" cy="982134"/>
                </a:xfrm>
                <a:solidFill>
                  <a:schemeClr val="accent4"/>
                </a:solidFill>
              </p:grpSpPr>
              <p:sp>
                <p:nvSpPr>
                  <p:cNvPr id="449" name="Oval 448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450" name="Rectangle 449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448" name="TextBox 447"/>
                <p:cNvSpPr txBox="1"/>
                <p:nvPr/>
              </p:nvSpPr>
              <p:spPr>
                <a:xfrm>
                  <a:off x="6986329" y="3160744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>
                      <a:solidFill>
                        <a:schemeClr val="accent6">
                          <a:lumMod val="50000"/>
                        </a:schemeClr>
                      </a:solidFill>
                    </a:rPr>
                    <a:t>0.2</a:t>
                  </a:r>
                  <a:endParaRPr lang="en-US" sz="400" dirty="0">
                    <a:solidFill>
                      <a:schemeClr val="accent6">
                        <a:lumMod val="50000"/>
                      </a:schemeClr>
                    </a:solidFill>
                  </a:endParaRPr>
                </a:p>
              </p:txBody>
            </p:sp>
          </p:grpSp>
          <p:pic>
            <p:nvPicPr>
              <p:cNvPr id="446" name="Picture 445"/>
              <p:cNvPicPr>
                <a:picLocks noChangeAspect="1"/>
              </p:cNvPicPr>
              <p:nvPr/>
            </p:nvPicPr>
            <p:blipFill>
              <a:blip r:embed="rId7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6966521" y="2595951"/>
                <a:ext cx="425507" cy="356238"/>
              </a:xfrm>
              <a:prstGeom prst="rect">
                <a:avLst/>
              </a:prstGeom>
            </p:spPr>
          </p:pic>
        </p:grpSp>
        <p:grpSp>
          <p:nvGrpSpPr>
            <p:cNvPr id="376" name="Group 375"/>
            <p:cNvGrpSpPr/>
            <p:nvPr/>
          </p:nvGrpSpPr>
          <p:grpSpPr>
            <a:xfrm>
              <a:off x="3848437" y="2377936"/>
              <a:ext cx="444206" cy="982134"/>
              <a:chOff x="7105323" y="1332018"/>
              <a:chExt cx="444206" cy="982134"/>
            </a:xfrm>
          </p:grpSpPr>
          <p:grpSp>
            <p:nvGrpSpPr>
              <p:cNvPr id="437" name="Group 436"/>
              <p:cNvGrpSpPr/>
              <p:nvPr/>
            </p:nvGrpSpPr>
            <p:grpSpPr>
              <a:xfrm>
                <a:off x="7175129" y="1332018"/>
                <a:ext cx="374400" cy="982134"/>
                <a:chOff x="587671" y="2548983"/>
                <a:chExt cx="374400" cy="982134"/>
              </a:xfrm>
            </p:grpSpPr>
            <p:grpSp>
              <p:nvGrpSpPr>
                <p:cNvPr id="439" name="Group 438"/>
                <p:cNvGrpSpPr/>
                <p:nvPr/>
              </p:nvGrpSpPr>
              <p:grpSpPr>
                <a:xfrm>
                  <a:off x="587671" y="2548983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443" name="Oval 442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444" name="Rectangle 443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pic>
              <p:nvPicPr>
                <p:cNvPr id="440" name="Picture 439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762590" y="2650430"/>
                  <a:ext cx="199481" cy="199481"/>
                </a:xfrm>
                <a:prstGeom prst="rect">
                  <a:avLst/>
                </a:prstGeom>
              </p:spPr>
            </p:pic>
            <p:sp>
              <p:nvSpPr>
                <p:cNvPr id="441" name="Rounded Rectangle 440"/>
                <p:cNvSpPr/>
                <p:nvPr/>
              </p:nvSpPr>
              <p:spPr bwMode="auto">
                <a:xfrm>
                  <a:off x="741028" y="2633271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442" name="Rounded Rectangle 441"/>
                <p:cNvSpPr/>
                <p:nvPr/>
              </p:nvSpPr>
              <p:spPr bwMode="auto">
                <a:xfrm>
                  <a:off x="618909" y="2633271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438" name="TextBox 437"/>
              <p:cNvSpPr txBox="1"/>
              <p:nvPr/>
            </p:nvSpPr>
            <p:spPr>
              <a:xfrm>
                <a:off x="7105323" y="1815606"/>
                <a:ext cx="440075" cy="19108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chemeClr val="accent6">
                        <a:lumMod val="50000"/>
                      </a:schemeClr>
                    </a:solidFill>
                  </a:rPr>
                  <a:t>0.3</a:t>
                </a:r>
              </a:p>
            </p:txBody>
          </p:sp>
        </p:grpSp>
        <p:grpSp>
          <p:nvGrpSpPr>
            <p:cNvPr id="377" name="Group 376"/>
            <p:cNvGrpSpPr/>
            <p:nvPr/>
          </p:nvGrpSpPr>
          <p:grpSpPr>
            <a:xfrm>
              <a:off x="4856072" y="2333836"/>
              <a:ext cx="440075" cy="1026234"/>
              <a:chOff x="5275665" y="1375098"/>
              <a:chExt cx="440075" cy="1026234"/>
            </a:xfrm>
          </p:grpSpPr>
          <p:grpSp>
            <p:nvGrpSpPr>
              <p:cNvPr id="428" name="Group 427"/>
              <p:cNvGrpSpPr/>
              <p:nvPr/>
            </p:nvGrpSpPr>
            <p:grpSpPr>
              <a:xfrm>
                <a:off x="5305142" y="1375098"/>
                <a:ext cx="353568" cy="1026234"/>
                <a:chOff x="1414123" y="1571676"/>
                <a:chExt cx="353568" cy="1026234"/>
              </a:xfrm>
            </p:grpSpPr>
            <p:grpSp>
              <p:nvGrpSpPr>
                <p:cNvPr id="430" name="Group 429"/>
                <p:cNvGrpSpPr/>
                <p:nvPr/>
              </p:nvGrpSpPr>
              <p:grpSpPr>
                <a:xfrm>
                  <a:off x="1446433" y="1615776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435" name="Oval 434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436" name="Rectangle 435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431" name="Teardrop 430"/>
                <p:cNvSpPr/>
                <p:nvPr/>
              </p:nvSpPr>
              <p:spPr bwMode="auto">
                <a:xfrm>
                  <a:off x="1414123" y="1571676"/>
                  <a:ext cx="175524" cy="127198"/>
                </a:xfrm>
                <a:prstGeom prst="teardrop">
                  <a:avLst>
                    <a:gd name="adj" fmla="val 89157"/>
                  </a:avLst>
                </a:prstGeom>
                <a:solidFill>
                  <a:schemeClr val="accent5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432" name="Teardrop 431"/>
                <p:cNvSpPr/>
                <p:nvPr/>
              </p:nvSpPr>
              <p:spPr bwMode="auto">
                <a:xfrm rot="16200000">
                  <a:off x="1601742" y="1532925"/>
                  <a:ext cx="127198" cy="204700"/>
                </a:xfrm>
                <a:prstGeom prst="teardrop">
                  <a:avLst>
                    <a:gd name="adj" fmla="val 89157"/>
                  </a:avLst>
                </a:prstGeom>
                <a:solidFill>
                  <a:schemeClr val="accent5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433" name="Rounded Rectangle 432"/>
                <p:cNvSpPr/>
                <p:nvPr/>
              </p:nvSpPr>
              <p:spPr bwMode="auto">
                <a:xfrm>
                  <a:off x="1597000" y="1703314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434" name="Rounded Rectangle 433"/>
                <p:cNvSpPr/>
                <p:nvPr/>
              </p:nvSpPr>
              <p:spPr bwMode="auto">
                <a:xfrm>
                  <a:off x="1474881" y="1703314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429" name="TextBox 428"/>
              <p:cNvSpPr txBox="1"/>
              <p:nvPr/>
            </p:nvSpPr>
            <p:spPr>
              <a:xfrm>
                <a:off x="5275665" y="1920695"/>
                <a:ext cx="440075" cy="19108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chemeClr val="accent6">
                        <a:lumMod val="50000"/>
                      </a:schemeClr>
                    </a:solidFill>
                  </a:rPr>
                  <a:t>0.6</a:t>
                </a:r>
              </a:p>
            </p:txBody>
          </p:sp>
        </p:grpSp>
        <p:grpSp>
          <p:nvGrpSpPr>
            <p:cNvPr id="378" name="Group 377"/>
            <p:cNvGrpSpPr/>
            <p:nvPr/>
          </p:nvGrpSpPr>
          <p:grpSpPr>
            <a:xfrm>
              <a:off x="5816811" y="2377936"/>
              <a:ext cx="440075" cy="982134"/>
              <a:chOff x="5527235" y="2492898"/>
              <a:chExt cx="440075" cy="982134"/>
            </a:xfrm>
          </p:grpSpPr>
          <p:grpSp>
            <p:nvGrpSpPr>
              <p:cNvPr id="411" name="Group 410"/>
              <p:cNvGrpSpPr/>
              <p:nvPr/>
            </p:nvGrpSpPr>
            <p:grpSpPr>
              <a:xfrm>
                <a:off x="5600427" y="2492898"/>
                <a:ext cx="274320" cy="982134"/>
                <a:chOff x="2368178" y="2124654"/>
                <a:chExt cx="274320" cy="982134"/>
              </a:xfrm>
            </p:grpSpPr>
            <p:grpSp>
              <p:nvGrpSpPr>
                <p:cNvPr id="413" name="Group 412"/>
                <p:cNvGrpSpPr/>
                <p:nvPr/>
              </p:nvGrpSpPr>
              <p:grpSpPr>
                <a:xfrm>
                  <a:off x="2368178" y="2124654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426" name="Oval 425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427" name="Rectangle 426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grpSp>
              <p:nvGrpSpPr>
                <p:cNvPr id="414" name="Group 413"/>
                <p:cNvGrpSpPr/>
                <p:nvPr/>
              </p:nvGrpSpPr>
              <p:grpSpPr>
                <a:xfrm>
                  <a:off x="2368178" y="2240639"/>
                  <a:ext cx="274320" cy="113533"/>
                  <a:chOff x="1237102" y="1657048"/>
                  <a:chExt cx="1598445" cy="433900"/>
                </a:xfrm>
              </p:grpSpPr>
              <p:grpSp>
                <p:nvGrpSpPr>
                  <p:cNvPr id="415" name="Group 414"/>
                  <p:cNvGrpSpPr/>
                  <p:nvPr/>
                </p:nvGrpSpPr>
                <p:grpSpPr>
                  <a:xfrm>
                    <a:off x="1517980" y="1688757"/>
                    <a:ext cx="1070783" cy="402191"/>
                    <a:chOff x="1517980" y="1688757"/>
                    <a:chExt cx="1070783" cy="402191"/>
                  </a:xfrm>
                </p:grpSpPr>
                <p:sp>
                  <p:nvSpPr>
                    <p:cNvPr id="420" name="Oval 419"/>
                    <p:cNvSpPr/>
                    <p:nvPr/>
                  </p:nvSpPr>
                  <p:spPr bwMode="auto">
                    <a:xfrm>
                      <a:off x="1577545" y="1688757"/>
                      <a:ext cx="955589" cy="394750"/>
                    </a:xfrm>
                    <a:prstGeom prst="ellipse">
                      <a:avLst/>
                    </a:prstGeom>
                    <a:solidFill>
                      <a:schemeClr val="bg1">
                        <a:lumMod val="95000"/>
                      </a:schemeClr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421" name="Rectangle 420"/>
                    <p:cNvSpPr/>
                    <p:nvPr/>
                  </p:nvSpPr>
                  <p:spPr bwMode="auto">
                    <a:xfrm>
                      <a:off x="2399539" y="1688757"/>
                      <a:ext cx="189224" cy="394750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422" name="Rectangle 421"/>
                    <p:cNvSpPr/>
                    <p:nvPr/>
                  </p:nvSpPr>
                  <p:spPr bwMode="auto">
                    <a:xfrm>
                      <a:off x="1517980" y="1696198"/>
                      <a:ext cx="189224" cy="394750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cxnSp>
                  <p:nvCxnSpPr>
                    <p:cNvPr id="423" name="Straight Connector 422"/>
                    <p:cNvCxnSpPr/>
                    <p:nvPr/>
                  </p:nvCxnSpPr>
                  <p:spPr bwMode="auto">
                    <a:xfrm>
                      <a:off x="1820562" y="1820562"/>
                      <a:ext cx="448962" cy="0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424" name="Straight Connector 423"/>
                    <p:cNvCxnSpPr/>
                    <p:nvPr/>
                  </p:nvCxnSpPr>
                  <p:spPr bwMode="auto">
                    <a:xfrm>
                      <a:off x="1820562" y="1886132"/>
                      <a:ext cx="448962" cy="0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425" name="Straight Connector 424"/>
                    <p:cNvCxnSpPr/>
                    <p:nvPr/>
                  </p:nvCxnSpPr>
                  <p:spPr bwMode="auto">
                    <a:xfrm>
                      <a:off x="1820562" y="1956487"/>
                      <a:ext cx="448962" cy="0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  <p:cxnSp>
                <p:nvCxnSpPr>
                  <p:cNvPr id="416" name="Straight Connector 415"/>
                  <p:cNvCxnSpPr/>
                  <p:nvPr/>
                </p:nvCxnSpPr>
                <p:spPr bwMode="auto">
                  <a:xfrm flipV="1">
                    <a:off x="2327280" y="1688757"/>
                    <a:ext cx="508267" cy="65902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2700" cap="flat" cmpd="sng" algn="ctr">
                    <a:solidFill>
                      <a:schemeClr val="bg1">
                        <a:lumMod val="9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417" name="Straight Connector 416"/>
                  <p:cNvCxnSpPr/>
                  <p:nvPr/>
                </p:nvCxnSpPr>
                <p:spPr bwMode="auto">
                  <a:xfrm flipV="1">
                    <a:off x="2347874" y="1750301"/>
                    <a:ext cx="487673" cy="273534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2700" cap="flat" cmpd="sng" algn="ctr">
                    <a:solidFill>
                      <a:schemeClr val="bg1">
                        <a:lumMod val="9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418" name="Straight Connector 417"/>
                  <p:cNvCxnSpPr/>
                  <p:nvPr/>
                </p:nvCxnSpPr>
                <p:spPr bwMode="auto">
                  <a:xfrm flipH="1" flipV="1">
                    <a:off x="1237102" y="1657048"/>
                    <a:ext cx="524826" cy="93254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2700" cap="flat" cmpd="sng" algn="ctr">
                    <a:solidFill>
                      <a:schemeClr val="bg1">
                        <a:lumMod val="9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419" name="Straight Connector 418"/>
                  <p:cNvCxnSpPr/>
                  <p:nvPr/>
                </p:nvCxnSpPr>
                <p:spPr bwMode="auto">
                  <a:xfrm flipH="1" flipV="1">
                    <a:off x="1237102" y="1750301"/>
                    <a:ext cx="533063" cy="269174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2700" cap="flat" cmpd="sng" algn="ctr">
                    <a:solidFill>
                      <a:schemeClr val="bg1">
                        <a:lumMod val="9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</p:grpSp>
          <p:sp>
            <p:nvSpPr>
              <p:cNvPr id="412" name="TextBox 411"/>
              <p:cNvSpPr txBox="1"/>
              <p:nvPr/>
            </p:nvSpPr>
            <p:spPr>
              <a:xfrm>
                <a:off x="5527235" y="2966932"/>
                <a:ext cx="440075" cy="19108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chemeClr val="accent6">
                        <a:lumMod val="50000"/>
                      </a:schemeClr>
                    </a:solidFill>
                  </a:rPr>
                  <a:t>0.7</a:t>
                </a:r>
              </a:p>
            </p:txBody>
          </p:sp>
        </p:grpSp>
        <p:grpSp>
          <p:nvGrpSpPr>
            <p:cNvPr id="379" name="Group 378"/>
            <p:cNvGrpSpPr/>
            <p:nvPr/>
          </p:nvGrpSpPr>
          <p:grpSpPr>
            <a:xfrm>
              <a:off x="6745211" y="2377936"/>
              <a:ext cx="440075" cy="982134"/>
              <a:chOff x="4886854" y="2700228"/>
              <a:chExt cx="440075" cy="982134"/>
            </a:xfrm>
          </p:grpSpPr>
          <p:grpSp>
            <p:nvGrpSpPr>
              <p:cNvPr id="406" name="Group 405"/>
              <p:cNvGrpSpPr/>
              <p:nvPr/>
            </p:nvGrpSpPr>
            <p:grpSpPr>
              <a:xfrm>
                <a:off x="4970918" y="2700228"/>
                <a:ext cx="274320" cy="982134"/>
                <a:chOff x="2692399" y="2184397"/>
                <a:chExt cx="274320" cy="982134"/>
              </a:xfrm>
              <a:solidFill>
                <a:schemeClr val="accent4"/>
              </a:solidFill>
            </p:grpSpPr>
            <p:sp>
              <p:nvSpPr>
                <p:cNvPr id="409" name="Oval 408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grpFill/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410" name="Rectangle 409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grpFill/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407" name="Chord 406"/>
              <p:cNvSpPr/>
              <p:nvPr/>
            </p:nvSpPr>
            <p:spPr bwMode="auto">
              <a:xfrm rot="17528077">
                <a:off x="5043014" y="2752290"/>
                <a:ext cx="169420" cy="155677"/>
              </a:xfrm>
              <a:prstGeom prst="chord">
                <a:avLst>
                  <a:gd name="adj1" fmla="val 5544771"/>
                  <a:gd name="adj2" fmla="val 13532001"/>
                </a:avLst>
              </a:prstGeom>
              <a:solidFill>
                <a:schemeClr val="accent3"/>
              </a:solidFill>
              <a:ln w="2857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400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408" name="TextBox 407"/>
              <p:cNvSpPr txBox="1"/>
              <p:nvPr/>
            </p:nvSpPr>
            <p:spPr>
              <a:xfrm>
                <a:off x="4886854" y="3189082"/>
                <a:ext cx="440075" cy="19108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chemeClr val="accent6">
                        <a:lumMod val="50000"/>
                      </a:schemeClr>
                    </a:solidFill>
                  </a:rPr>
                  <a:t>0.8</a:t>
                </a:r>
              </a:p>
            </p:txBody>
          </p:sp>
        </p:grpSp>
        <p:grpSp>
          <p:nvGrpSpPr>
            <p:cNvPr id="380" name="Group 379"/>
            <p:cNvGrpSpPr/>
            <p:nvPr/>
          </p:nvGrpSpPr>
          <p:grpSpPr>
            <a:xfrm>
              <a:off x="7723018" y="2377936"/>
              <a:ext cx="459116" cy="982134"/>
              <a:chOff x="6615479" y="1619954"/>
              <a:chExt cx="459116" cy="982134"/>
            </a:xfrm>
          </p:grpSpPr>
          <p:grpSp>
            <p:nvGrpSpPr>
              <p:cNvPr id="390" name="Group 389"/>
              <p:cNvGrpSpPr/>
              <p:nvPr/>
            </p:nvGrpSpPr>
            <p:grpSpPr>
              <a:xfrm>
                <a:off x="6695345" y="1619954"/>
                <a:ext cx="274320" cy="982134"/>
                <a:chOff x="2692399" y="2184397"/>
                <a:chExt cx="274320" cy="982134"/>
              </a:xfrm>
            </p:grpSpPr>
            <p:sp>
              <p:nvSpPr>
                <p:cNvPr id="404" name="Oval 403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405" name="Rectangle 404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391" name="Group 390"/>
              <p:cNvGrpSpPr/>
              <p:nvPr/>
            </p:nvGrpSpPr>
            <p:grpSpPr>
              <a:xfrm>
                <a:off x="6743548" y="1744236"/>
                <a:ext cx="183764" cy="105236"/>
                <a:chOff x="1517980" y="1688757"/>
                <a:chExt cx="1070783" cy="402191"/>
              </a:xfrm>
            </p:grpSpPr>
            <p:sp>
              <p:nvSpPr>
                <p:cNvPr id="398" name="Oval 397"/>
                <p:cNvSpPr/>
                <p:nvPr/>
              </p:nvSpPr>
              <p:spPr bwMode="auto">
                <a:xfrm>
                  <a:off x="1577545" y="1688757"/>
                  <a:ext cx="955589" cy="39475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99" name="Rectangle 398"/>
                <p:cNvSpPr/>
                <p:nvPr/>
              </p:nvSpPr>
              <p:spPr bwMode="auto">
                <a:xfrm>
                  <a:off x="2399539" y="1688757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400" name="Rectangle 399"/>
                <p:cNvSpPr/>
                <p:nvPr/>
              </p:nvSpPr>
              <p:spPr bwMode="auto">
                <a:xfrm>
                  <a:off x="1517980" y="1696198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cxnSp>
              <p:nvCxnSpPr>
                <p:cNvPr id="401" name="Straight Connector 400"/>
                <p:cNvCxnSpPr/>
                <p:nvPr/>
              </p:nvCxnSpPr>
              <p:spPr bwMode="auto">
                <a:xfrm>
                  <a:off x="1820562" y="182056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402" name="Straight Connector 401"/>
                <p:cNvCxnSpPr/>
                <p:nvPr/>
              </p:nvCxnSpPr>
              <p:spPr bwMode="auto">
                <a:xfrm>
                  <a:off x="1820562" y="188613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403" name="Straight Connector 402"/>
                <p:cNvCxnSpPr/>
                <p:nvPr/>
              </p:nvCxnSpPr>
              <p:spPr bwMode="auto">
                <a:xfrm>
                  <a:off x="1820562" y="1956487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cxnSp>
            <p:nvCxnSpPr>
              <p:cNvPr id="392" name="Straight Connector 391"/>
              <p:cNvCxnSpPr/>
              <p:nvPr/>
            </p:nvCxnSpPr>
            <p:spPr bwMode="auto">
              <a:xfrm flipV="1">
                <a:off x="6882438" y="1744236"/>
                <a:ext cx="87227" cy="1724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pic>
            <p:nvPicPr>
              <p:cNvPr id="393" name="Picture 392"/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6875114" y="1719928"/>
                <a:ext cx="199481" cy="199481"/>
              </a:xfrm>
              <a:prstGeom prst="rect">
                <a:avLst/>
              </a:prstGeom>
            </p:spPr>
          </p:pic>
          <p:cxnSp>
            <p:nvCxnSpPr>
              <p:cNvPr id="394" name="Straight Connector 393"/>
              <p:cNvCxnSpPr/>
              <p:nvPr/>
            </p:nvCxnSpPr>
            <p:spPr bwMode="auto">
              <a:xfrm flipV="1">
                <a:off x="6885972" y="1760339"/>
                <a:ext cx="83693" cy="71572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95" name="Straight Connector 394"/>
              <p:cNvCxnSpPr/>
              <p:nvPr/>
            </p:nvCxnSpPr>
            <p:spPr bwMode="auto">
              <a:xfrm flipH="1" flipV="1">
                <a:off x="6695345" y="1735939"/>
                <a:ext cx="90069" cy="24401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96" name="Straight Connector 395"/>
              <p:cNvCxnSpPr/>
              <p:nvPr/>
            </p:nvCxnSpPr>
            <p:spPr bwMode="auto">
              <a:xfrm flipH="1" flipV="1">
                <a:off x="6695345" y="1760339"/>
                <a:ext cx="91483" cy="70431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397" name="TextBox 396"/>
              <p:cNvSpPr txBox="1"/>
              <p:nvPr/>
            </p:nvSpPr>
            <p:spPr>
              <a:xfrm>
                <a:off x="6615479" y="2126718"/>
                <a:ext cx="440074" cy="19108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chemeClr val="accent6">
                        <a:lumMod val="50000"/>
                      </a:schemeClr>
                    </a:solidFill>
                  </a:rPr>
                  <a:t>0.9</a:t>
                </a:r>
              </a:p>
            </p:txBody>
          </p:sp>
        </p:grpSp>
        <p:cxnSp>
          <p:nvCxnSpPr>
            <p:cNvPr id="381" name="Straight Connector 380"/>
            <p:cNvCxnSpPr/>
            <p:nvPr/>
          </p:nvCxnSpPr>
          <p:spPr bwMode="auto">
            <a:xfrm>
              <a:off x="1178507" y="1957627"/>
              <a:ext cx="0" cy="385363"/>
            </a:xfrm>
            <a:prstGeom prst="line">
              <a:avLst/>
            </a:prstGeom>
            <a:solidFill>
              <a:schemeClr val="accent1"/>
            </a:solidFill>
            <a:ln w="57150" cap="rnd" cmpd="sng" algn="ctr">
              <a:solidFill>
                <a:schemeClr val="accent6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82" name="Straight Connector 381"/>
            <p:cNvCxnSpPr/>
            <p:nvPr/>
          </p:nvCxnSpPr>
          <p:spPr bwMode="auto">
            <a:xfrm>
              <a:off x="2147502" y="1957627"/>
              <a:ext cx="0" cy="385363"/>
            </a:xfrm>
            <a:prstGeom prst="line">
              <a:avLst/>
            </a:prstGeom>
            <a:solidFill>
              <a:schemeClr val="accent1"/>
            </a:solidFill>
            <a:ln w="57150" cap="rnd" cmpd="sng" algn="ctr">
              <a:solidFill>
                <a:schemeClr val="accent6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83" name="Straight Connector 382"/>
            <p:cNvCxnSpPr/>
            <p:nvPr/>
          </p:nvCxnSpPr>
          <p:spPr bwMode="auto">
            <a:xfrm>
              <a:off x="3077824" y="1957627"/>
              <a:ext cx="0" cy="385363"/>
            </a:xfrm>
            <a:prstGeom prst="line">
              <a:avLst/>
            </a:prstGeom>
            <a:solidFill>
              <a:schemeClr val="accent1"/>
            </a:solidFill>
            <a:ln w="57150" cap="rnd" cmpd="sng" algn="ctr">
              <a:solidFill>
                <a:schemeClr val="accent6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84" name="Straight Connector 383"/>
            <p:cNvCxnSpPr/>
            <p:nvPr/>
          </p:nvCxnSpPr>
          <p:spPr bwMode="auto">
            <a:xfrm>
              <a:off x="4065030" y="1957627"/>
              <a:ext cx="0" cy="385363"/>
            </a:xfrm>
            <a:prstGeom prst="line">
              <a:avLst/>
            </a:prstGeom>
            <a:solidFill>
              <a:schemeClr val="accent1"/>
            </a:solidFill>
            <a:ln w="57150" cap="rnd" cmpd="sng" algn="ctr">
              <a:solidFill>
                <a:schemeClr val="accent6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85" name="Straight Connector 384"/>
            <p:cNvCxnSpPr/>
            <p:nvPr/>
          </p:nvCxnSpPr>
          <p:spPr bwMode="auto">
            <a:xfrm>
              <a:off x="5044244" y="1957627"/>
              <a:ext cx="0" cy="385363"/>
            </a:xfrm>
            <a:prstGeom prst="line">
              <a:avLst/>
            </a:prstGeom>
            <a:solidFill>
              <a:schemeClr val="accent1"/>
            </a:solidFill>
            <a:ln w="57150" cap="rnd" cmpd="sng" algn="ctr">
              <a:solidFill>
                <a:schemeClr val="accent6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86" name="Straight Connector 385"/>
            <p:cNvCxnSpPr/>
            <p:nvPr/>
          </p:nvCxnSpPr>
          <p:spPr bwMode="auto">
            <a:xfrm>
              <a:off x="6038737" y="1957627"/>
              <a:ext cx="0" cy="385363"/>
            </a:xfrm>
            <a:prstGeom prst="line">
              <a:avLst/>
            </a:prstGeom>
            <a:solidFill>
              <a:schemeClr val="accent1"/>
            </a:solidFill>
            <a:ln w="57150" cap="rnd" cmpd="sng" algn="ctr">
              <a:solidFill>
                <a:schemeClr val="accent6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87" name="Straight Connector 386"/>
            <p:cNvCxnSpPr/>
            <p:nvPr/>
          </p:nvCxnSpPr>
          <p:spPr bwMode="auto">
            <a:xfrm>
              <a:off x="6977597" y="1957627"/>
              <a:ext cx="0" cy="385363"/>
            </a:xfrm>
            <a:prstGeom prst="line">
              <a:avLst/>
            </a:prstGeom>
            <a:solidFill>
              <a:schemeClr val="accent1"/>
            </a:solidFill>
            <a:ln w="57150" cap="rnd" cmpd="sng" algn="ctr">
              <a:solidFill>
                <a:schemeClr val="accent6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88" name="Straight Connector 387"/>
            <p:cNvCxnSpPr/>
            <p:nvPr/>
          </p:nvCxnSpPr>
          <p:spPr bwMode="auto">
            <a:xfrm>
              <a:off x="7952768" y="1957627"/>
              <a:ext cx="0" cy="385363"/>
            </a:xfrm>
            <a:prstGeom prst="line">
              <a:avLst/>
            </a:prstGeom>
            <a:solidFill>
              <a:schemeClr val="accent1"/>
            </a:solidFill>
            <a:ln w="57150" cap="rnd" cmpd="sng" algn="ctr">
              <a:solidFill>
                <a:schemeClr val="accent6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pic>
          <p:nvPicPr>
            <p:cNvPr id="389" name="Picture 388"/>
            <p:cNvPicPr>
              <a:picLocks noChangeAspect="1"/>
            </p:cNvPicPr>
            <p:nvPr/>
          </p:nvPicPr>
          <p:blipFill>
            <a:blip r:embed="rId7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5809264" y="800821"/>
              <a:ext cx="425507" cy="356238"/>
            </a:xfrm>
            <a:prstGeom prst="rect">
              <a:avLst/>
            </a:prstGeom>
          </p:spPr>
        </p:pic>
      </p:grpSp>
      <p:grpSp>
        <p:nvGrpSpPr>
          <p:cNvPr id="540" name="Group 539"/>
          <p:cNvGrpSpPr/>
          <p:nvPr/>
        </p:nvGrpSpPr>
        <p:grpSpPr>
          <a:xfrm>
            <a:off x="6403924" y="3679658"/>
            <a:ext cx="5448032" cy="2090013"/>
            <a:chOff x="936550" y="764872"/>
            <a:chExt cx="7266773" cy="2595198"/>
          </a:xfrm>
        </p:grpSpPr>
        <p:grpSp>
          <p:nvGrpSpPr>
            <p:cNvPr id="541" name="Group 540"/>
            <p:cNvGrpSpPr/>
            <p:nvPr/>
          </p:nvGrpSpPr>
          <p:grpSpPr>
            <a:xfrm>
              <a:off x="936550" y="895842"/>
              <a:ext cx="440075" cy="982134"/>
              <a:chOff x="1986246" y="1325314"/>
              <a:chExt cx="440075" cy="982134"/>
            </a:xfrm>
          </p:grpSpPr>
          <p:grpSp>
            <p:nvGrpSpPr>
              <p:cNvPr id="710" name="Group 709"/>
              <p:cNvGrpSpPr/>
              <p:nvPr/>
            </p:nvGrpSpPr>
            <p:grpSpPr>
              <a:xfrm>
                <a:off x="2092152" y="1325314"/>
                <a:ext cx="274320" cy="982134"/>
                <a:chOff x="2092152" y="1325314"/>
                <a:chExt cx="274320" cy="982134"/>
              </a:xfrm>
            </p:grpSpPr>
            <p:grpSp>
              <p:nvGrpSpPr>
                <p:cNvPr id="712" name="Group 711"/>
                <p:cNvGrpSpPr/>
                <p:nvPr/>
              </p:nvGrpSpPr>
              <p:grpSpPr>
                <a:xfrm>
                  <a:off x="2092152" y="1325314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714" name="Oval 713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715" name="Rectangle 714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713" name="Heart 712"/>
                <p:cNvSpPr/>
                <p:nvPr/>
              </p:nvSpPr>
              <p:spPr bwMode="auto">
                <a:xfrm>
                  <a:off x="2195831" y="1732032"/>
                  <a:ext cx="130205" cy="128094"/>
                </a:xfrm>
                <a:prstGeom prst="heart">
                  <a:avLst/>
                </a:prstGeom>
                <a:solidFill>
                  <a:schemeClr val="accent3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711" name="TextBox 710"/>
              <p:cNvSpPr txBox="1"/>
              <p:nvPr/>
            </p:nvSpPr>
            <p:spPr>
              <a:xfrm>
                <a:off x="1986246" y="1896567"/>
                <a:ext cx="440075" cy="19108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chemeClr val="accent6">
                        <a:lumMod val="50000"/>
                      </a:schemeClr>
                    </a:solidFill>
                  </a:rPr>
                  <a:t>0.1</a:t>
                </a:r>
              </a:p>
            </p:txBody>
          </p:sp>
        </p:grpSp>
        <p:grpSp>
          <p:nvGrpSpPr>
            <p:cNvPr id="542" name="Group 541"/>
            <p:cNvGrpSpPr/>
            <p:nvPr/>
          </p:nvGrpSpPr>
          <p:grpSpPr>
            <a:xfrm>
              <a:off x="1912941" y="895842"/>
              <a:ext cx="481559" cy="982134"/>
              <a:chOff x="2443590" y="1046266"/>
              <a:chExt cx="481559" cy="982134"/>
            </a:xfrm>
          </p:grpSpPr>
          <p:grpSp>
            <p:nvGrpSpPr>
              <p:cNvPr id="704" name="Group 703"/>
              <p:cNvGrpSpPr/>
              <p:nvPr/>
            </p:nvGrpSpPr>
            <p:grpSpPr>
              <a:xfrm>
                <a:off x="2443590" y="1046266"/>
                <a:ext cx="440075" cy="982134"/>
                <a:chOff x="2443590" y="1046266"/>
                <a:chExt cx="440075" cy="982134"/>
              </a:xfrm>
            </p:grpSpPr>
            <p:grpSp>
              <p:nvGrpSpPr>
                <p:cNvPr id="706" name="Group 705"/>
                <p:cNvGrpSpPr/>
                <p:nvPr/>
              </p:nvGrpSpPr>
              <p:grpSpPr>
                <a:xfrm>
                  <a:off x="2538850" y="1046266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708" name="Oval 707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709" name="Rectangle 708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707" name="TextBox 706"/>
                <p:cNvSpPr txBox="1"/>
                <p:nvPr/>
              </p:nvSpPr>
              <p:spPr>
                <a:xfrm>
                  <a:off x="2443590" y="1527057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0.2</a:t>
                  </a:r>
                </a:p>
              </p:txBody>
            </p:sp>
          </p:grpSp>
          <p:pic>
            <p:nvPicPr>
              <p:cNvPr id="705" name="Picture 704"/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2725668" y="1134639"/>
                <a:ext cx="199481" cy="199481"/>
              </a:xfrm>
              <a:prstGeom prst="rect">
                <a:avLst/>
              </a:prstGeom>
            </p:spPr>
          </p:pic>
        </p:grpSp>
        <p:grpSp>
          <p:nvGrpSpPr>
            <p:cNvPr id="543" name="Group 542"/>
            <p:cNvGrpSpPr/>
            <p:nvPr/>
          </p:nvGrpSpPr>
          <p:grpSpPr>
            <a:xfrm>
              <a:off x="2850825" y="764872"/>
              <a:ext cx="406301" cy="1113104"/>
              <a:chOff x="1046783" y="2062413"/>
              <a:chExt cx="406301" cy="1113104"/>
            </a:xfrm>
          </p:grpSpPr>
          <p:grpSp>
            <p:nvGrpSpPr>
              <p:cNvPr id="698" name="Group 697"/>
              <p:cNvGrpSpPr/>
              <p:nvPr/>
            </p:nvGrpSpPr>
            <p:grpSpPr>
              <a:xfrm>
                <a:off x="1121245" y="2193383"/>
                <a:ext cx="331839" cy="982134"/>
                <a:chOff x="1121245" y="2193383"/>
                <a:chExt cx="331839" cy="982134"/>
              </a:xfrm>
            </p:grpSpPr>
            <p:grpSp>
              <p:nvGrpSpPr>
                <p:cNvPr id="700" name="Group 699"/>
                <p:cNvGrpSpPr/>
                <p:nvPr/>
              </p:nvGrpSpPr>
              <p:grpSpPr>
                <a:xfrm>
                  <a:off x="1152243" y="2193383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702" name="Oval 701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703" name="Rectangle 702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701" name="TextBox 700"/>
                <p:cNvSpPr txBox="1"/>
                <p:nvPr/>
              </p:nvSpPr>
              <p:spPr>
                <a:xfrm>
                  <a:off x="1121245" y="2673073"/>
                  <a:ext cx="331839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0.2</a:t>
                  </a:r>
                </a:p>
              </p:txBody>
            </p:sp>
          </p:grpSp>
          <p:pic>
            <p:nvPicPr>
              <p:cNvPr id="699" name="Picture 698"/>
              <p:cNvPicPr>
                <a:picLocks noChangeAspect="1"/>
              </p:cNvPicPr>
              <p:nvPr/>
            </p:nvPicPr>
            <p:blipFill>
              <a:blip r:embed="rId4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-40000" contrast="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1046783" y="2062413"/>
                <a:ext cx="393016" cy="309936"/>
              </a:xfrm>
              <a:prstGeom prst="rect">
                <a:avLst/>
              </a:prstGeom>
            </p:spPr>
          </p:pic>
        </p:grpSp>
        <p:grpSp>
          <p:nvGrpSpPr>
            <p:cNvPr id="544" name="Group 543"/>
            <p:cNvGrpSpPr/>
            <p:nvPr/>
          </p:nvGrpSpPr>
          <p:grpSpPr>
            <a:xfrm>
              <a:off x="3859746" y="895842"/>
              <a:ext cx="465970" cy="982134"/>
              <a:chOff x="2369299" y="2282762"/>
              <a:chExt cx="465970" cy="982134"/>
            </a:xfrm>
          </p:grpSpPr>
          <p:grpSp>
            <p:nvGrpSpPr>
              <p:cNvPr id="690" name="Group 689"/>
              <p:cNvGrpSpPr/>
              <p:nvPr/>
            </p:nvGrpSpPr>
            <p:grpSpPr>
              <a:xfrm>
                <a:off x="2460869" y="2282762"/>
                <a:ext cx="374400" cy="982134"/>
                <a:chOff x="587671" y="2548983"/>
                <a:chExt cx="374400" cy="982134"/>
              </a:xfrm>
            </p:grpSpPr>
            <p:grpSp>
              <p:nvGrpSpPr>
                <p:cNvPr id="692" name="Group 691"/>
                <p:cNvGrpSpPr/>
                <p:nvPr/>
              </p:nvGrpSpPr>
              <p:grpSpPr>
                <a:xfrm>
                  <a:off x="587671" y="2548983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696" name="Oval 695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697" name="Rectangle 696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pic>
              <p:nvPicPr>
                <p:cNvPr id="693" name="Picture 692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762590" y="2650430"/>
                  <a:ext cx="199481" cy="199481"/>
                </a:xfrm>
                <a:prstGeom prst="rect">
                  <a:avLst/>
                </a:prstGeom>
              </p:spPr>
            </p:pic>
            <p:sp>
              <p:nvSpPr>
                <p:cNvPr id="694" name="Rounded Rectangle 693"/>
                <p:cNvSpPr/>
                <p:nvPr/>
              </p:nvSpPr>
              <p:spPr bwMode="auto">
                <a:xfrm>
                  <a:off x="741028" y="2633271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695" name="Rounded Rectangle 694"/>
                <p:cNvSpPr/>
                <p:nvPr/>
              </p:nvSpPr>
              <p:spPr bwMode="auto">
                <a:xfrm>
                  <a:off x="618909" y="2633271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691" name="TextBox 690"/>
              <p:cNvSpPr txBox="1"/>
              <p:nvPr/>
            </p:nvSpPr>
            <p:spPr>
              <a:xfrm>
                <a:off x="2369299" y="2750695"/>
                <a:ext cx="440076" cy="19108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chemeClr val="accent6">
                        <a:lumMod val="50000"/>
                      </a:schemeClr>
                    </a:solidFill>
                  </a:rPr>
                  <a:t>0.3</a:t>
                </a:r>
              </a:p>
            </p:txBody>
          </p:sp>
        </p:grpSp>
        <p:grpSp>
          <p:nvGrpSpPr>
            <p:cNvPr id="545" name="Group 544"/>
            <p:cNvGrpSpPr/>
            <p:nvPr/>
          </p:nvGrpSpPr>
          <p:grpSpPr>
            <a:xfrm>
              <a:off x="4832779" y="851742"/>
              <a:ext cx="440075" cy="1026234"/>
              <a:chOff x="1351526" y="1571676"/>
              <a:chExt cx="440075" cy="1026234"/>
            </a:xfrm>
          </p:grpSpPr>
          <p:grpSp>
            <p:nvGrpSpPr>
              <p:cNvPr id="681" name="Group 680"/>
              <p:cNvGrpSpPr/>
              <p:nvPr/>
            </p:nvGrpSpPr>
            <p:grpSpPr>
              <a:xfrm>
                <a:off x="1414123" y="1571676"/>
                <a:ext cx="353568" cy="1026234"/>
                <a:chOff x="1414123" y="1571676"/>
                <a:chExt cx="353568" cy="1026234"/>
              </a:xfrm>
            </p:grpSpPr>
            <p:grpSp>
              <p:nvGrpSpPr>
                <p:cNvPr id="683" name="Group 682"/>
                <p:cNvGrpSpPr/>
                <p:nvPr/>
              </p:nvGrpSpPr>
              <p:grpSpPr>
                <a:xfrm>
                  <a:off x="1446433" y="1615776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688" name="Oval 687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689" name="Rectangle 688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684" name="Teardrop 683"/>
                <p:cNvSpPr/>
                <p:nvPr/>
              </p:nvSpPr>
              <p:spPr bwMode="auto">
                <a:xfrm>
                  <a:off x="1414123" y="1571676"/>
                  <a:ext cx="175524" cy="127198"/>
                </a:xfrm>
                <a:prstGeom prst="teardrop">
                  <a:avLst>
                    <a:gd name="adj" fmla="val 89157"/>
                  </a:avLst>
                </a:prstGeom>
                <a:solidFill>
                  <a:schemeClr val="accent5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685" name="Teardrop 684"/>
                <p:cNvSpPr/>
                <p:nvPr/>
              </p:nvSpPr>
              <p:spPr bwMode="auto">
                <a:xfrm rot="16200000">
                  <a:off x="1601742" y="1532925"/>
                  <a:ext cx="127198" cy="204700"/>
                </a:xfrm>
                <a:prstGeom prst="teardrop">
                  <a:avLst>
                    <a:gd name="adj" fmla="val 89157"/>
                  </a:avLst>
                </a:prstGeom>
                <a:solidFill>
                  <a:schemeClr val="accent5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686" name="Rounded Rectangle 685"/>
                <p:cNvSpPr/>
                <p:nvPr/>
              </p:nvSpPr>
              <p:spPr bwMode="auto">
                <a:xfrm>
                  <a:off x="1597000" y="1703314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687" name="Rounded Rectangle 686"/>
                <p:cNvSpPr/>
                <p:nvPr/>
              </p:nvSpPr>
              <p:spPr bwMode="auto">
                <a:xfrm>
                  <a:off x="1474881" y="1703314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682" name="TextBox 681"/>
              <p:cNvSpPr txBox="1"/>
              <p:nvPr/>
            </p:nvSpPr>
            <p:spPr>
              <a:xfrm>
                <a:off x="1351526" y="2117189"/>
                <a:ext cx="440075" cy="19108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chemeClr val="accent6">
                        <a:lumMod val="50000"/>
                      </a:schemeClr>
                    </a:solidFill>
                  </a:rPr>
                  <a:t>0.6</a:t>
                </a:r>
              </a:p>
            </p:txBody>
          </p:sp>
        </p:grpSp>
        <p:grpSp>
          <p:nvGrpSpPr>
            <p:cNvPr id="546" name="Group 545"/>
            <p:cNvGrpSpPr/>
            <p:nvPr/>
          </p:nvGrpSpPr>
          <p:grpSpPr>
            <a:xfrm>
              <a:off x="5820620" y="895842"/>
              <a:ext cx="440075" cy="982134"/>
              <a:chOff x="1735907" y="2460562"/>
              <a:chExt cx="440075" cy="982134"/>
            </a:xfrm>
          </p:grpSpPr>
          <p:grpSp>
            <p:nvGrpSpPr>
              <p:cNvPr id="664" name="Group 663"/>
              <p:cNvGrpSpPr/>
              <p:nvPr/>
            </p:nvGrpSpPr>
            <p:grpSpPr>
              <a:xfrm>
                <a:off x="1826164" y="2460562"/>
                <a:ext cx="274320" cy="982134"/>
                <a:chOff x="2368178" y="2124654"/>
                <a:chExt cx="274320" cy="982134"/>
              </a:xfrm>
            </p:grpSpPr>
            <p:grpSp>
              <p:nvGrpSpPr>
                <p:cNvPr id="666" name="Group 665"/>
                <p:cNvGrpSpPr/>
                <p:nvPr/>
              </p:nvGrpSpPr>
              <p:grpSpPr>
                <a:xfrm>
                  <a:off x="2368178" y="2124654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679" name="Oval 678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680" name="Rectangle 679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grpSp>
              <p:nvGrpSpPr>
                <p:cNvPr id="667" name="Group 666"/>
                <p:cNvGrpSpPr/>
                <p:nvPr/>
              </p:nvGrpSpPr>
              <p:grpSpPr>
                <a:xfrm>
                  <a:off x="2368178" y="2240639"/>
                  <a:ext cx="274320" cy="113533"/>
                  <a:chOff x="1237102" y="1657048"/>
                  <a:chExt cx="1598445" cy="433900"/>
                </a:xfrm>
              </p:grpSpPr>
              <p:grpSp>
                <p:nvGrpSpPr>
                  <p:cNvPr id="668" name="Group 667"/>
                  <p:cNvGrpSpPr/>
                  <p:nvPr/>
                </p:nvGrpSpPr>
                <p:grpSpPr>
                  <a:xfrm>
                    <a:off x="1517980" y="1688757"/>
                    <a:ext cx="1070783" cy="402191"/>
                    <a:chOff x="1517980" y="1688757"/>
                    <a:chExt cx="1070783" cy="402191"/>
                  </a:xfrm>
                </p:grpSpPr>
                <p:sp>
                  <p:nvSpPr>
                    <p:cNvPr id="673" name="Oval 672"/>
                    <p:cNvSpPr/>
                    <p:nvPr/>
                  </p:nvSpPr>
                  <p:spPr bwMode="auto">
                    <a:xfrm>
                      <a:off x="1577545" y="1688757"/>
                      <a:ext cx="955589" cy="394750"/>
                    </a:xfrm>
                    <a:prstGeom prst="ellipse">
                      <a:avLst/>
                    </a:prstGeom>
                    <a:solidFill>
                      <a:schemeClr val="bg1">
                        <a:lumMod val="95000"/>
                      </a:schemeClr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674" name="Rectangle 673"/>
                    <p:cNvSpPr/>
                    <p:nvPr/>
                  </p:nvSpPr>
                  <p:spPr bwMode="auto">
                    <a:xfrm>
                      <a:off x="2399539" y="1688757"/>
                      <a:ext cx="189224" cy="394750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675" name="Rectangle 674"/>
                    <p:cNvSpPr/>
                    <p:nvPr/>
                  </p:nvSpPr>
                  <p:spPr bwMode="auto">
                    <a:xfrm>
                      <a:off x="1517980" y="1696198"/>
                      <a:ext cx="189224" cy="394750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cxnSp>
                  <p:nvCxnSpPr>
                    <p:cNvPr id="676" name="Straight Connector 675"/>
                    <p:cNvCxnSpPr/>
                    <p:nvPr/>
                  </p:nvCxnSpPr>
                  <p:spPr bwMode="auto">
                    <a:xfrm>
                      <a:off x="1820562" y="1820562"/>
                      <a:ext cx="448962" cy="0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677" name="Straight Connector 676"/>
                    <p:cNvCxnSpPr/>
                    <p:nvPr/>
                  </p:nvCxnSpPr>
                  <p:spPr bwMode="auto">
                    <a:xfrm>
                      <a:off x="1820562" y="1886132"/>
                      <a:ext cx="448962" cy="0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678" name="Straight Connector 677"/>
                    <p:cNvCxnSpPr/>
                    <p:nvPr/>
                  </p:nvCxnSpPr>
                  <p:spPr bwMode="auto">
                    <a:xfrm>
                      <a:off x="1820562" y="1956487"/>
                      <a:ext cx="448962" cy="0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  <p:cxnSp>
                <p:nvCxnSpPr>
                  <p:cNvPr id="669" name="Straight Connector 668"/>
                  <p:cNvCxnSpPr/>
                  <p:nvPr/>
                </p:nvCxnSpPr>
                <p:spPr bwMode="auto">
                  <a:xfrm flipV="1">
                    <a:off x="2327280" y="1688757"/>
                    <a:ext cx="508267" cy="65902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2700" cap="flat" cmpd="sng" algn="ctr">
                    <a:solidFill>
                      <a:schemeClr val="bg1">
                        <a:lumMod val="9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670" name="Straight Connector 669"/>
                  <p:cNvCxnSpPr/>
                  <p:nvPr/>
                </p:nvCxnSpPr>
                <p:spPr bwMode="auto">
                  <a:xfrm flipV="1">
                    <a:off x="2347874" y="1750301"/>
                    <a:ext cx="487673" cy="273534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2700" cap="flat" cmpd="sng" algn="ctr">
                    <a:solidFill>
                      <a:schemeClr val="bg1">
                        <a:lumMod val="9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671" name="Straight Connector 670"/>
                  <p:cNvCxnSpPr/>
                  <p:nvPr/>
                </p:nvCxnSpPr>
                <p:spPr bwMode="auto">
                  <a:xfrm flipH="1" flipV="1">
                    <a:off x="1237102" y="1657048"/>
                    <a:ext cx="524826" cy="93254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2700" cap="flat" cmpd="sng" algn="ctr">
                    <a:solidFill>
                      <a:schemeClr val="bg1">
                        <a:lumMod val="9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672" name="Straight Connector 671"/>
                  <p:cNvCxnSpPr/>
                  <p:nvPr/>
                </p:nvCxnSpPr>
                <p:spPr bwMode="auto">
                  <a:xfrm flipH="1" flipV="1">
                    <a:off x="1237102" y="1750301"/>
                    <a:ext cx="533063" cy="269174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2700" cap="flat" cmpd="sng" algn="ctr">
                    <a:solidFill>
                      <a:schemeClr val="bg1">
                        <a:lumMod val="9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</p:grpSp>
          <p:sp>
            <p:nvSpPr>
              <p:cNvPr id="665" name="TextBox 664"/>
              <p:cNvSpPr txBox="1"/>
              <p:nvPr/>
            </p:nvSpPr>
            <p:spPr>
              <a:xfrm>
                <a:off x="1735907" y="2944992"/>
                <a:ext cx="440075" cy="19108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chemeClr val="accent6">
                        <a:lumMod val="50000"/>
                      </a:schemeClr>
                    </a:solidFill>
                  </a:rPr>
                  <a:t>0.7</a:t>
                </a:r>
              </a:p>
            </p:txBody>
          </p:sp>
        </p:grpSp>
        <p:grpSp>
          <p:nvGrpSpPr>
            <p:cNvPr id="547" name="Group 546"/>
            <p:cNvGrpSpPr/>
            <p:nvPr/>
          </p:nvGrpSpPr>
          <p:grpSpPr>
            <a:xfrm>
              <a:off x="6758859" y="895842"/>
              <a:ext cx="440075" cy="982134"/>
              <a:chOff x="504793" y="2548983"/>
              <a:chExt cx="440075" cy="982134"/>
            </a:xfrm>
          </p:grpSpPr>
          <p:grpSp>
            <p:nvGrpSpPr>
              <p:cNvPr id="658" name="Group 657"/>
              <p:cNvGrpSpPr/>
              <p:nvPr/>
            </p:nvGrpSpPr>
            <p:grpSpPr>
              <a:xfrm>
                <a:off x="504793" y="2548983"/>
                <a:ext cx="440075" cy="982134"/>
                <a:chOff x="504793" y="2548983"/>
                <a:chExt cx="440075" cy="982134"/>
              </a:xfrm>
            </p:grpSpPr>
            <p:grpSp>
              <p:nvGrpSpPr>
                <p:cNvPr id="660" name="Group 659"/>
                <p:cNvGrpSpPr/>
                <p:nvPr/>
              </p:nvGrpSpPr>
              <p:grpSpPr>
                <a:xfrm>
                  <a:off x="587671" y="2548983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662" name="Oval 661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663" name="Rectangle 662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661" name="TextBox 660"/>
                <p:cNvSpPr txBox="1"/>
                <p:nvPr/>
              </p:nvSpPr>
              <p:spPr>
                <a:xfrm>
                  <a:off x="504793" y="3025115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0.8</a:t>
                  </a:r>
                </a:p>
              </p:txBody>
            </p:sp>
          </p:grpSp>
          <p:pic>
            <p:nvPicPr>
              <p:cNvPr id="659" name="Picture 658"/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 flipH="1">
                <a:off x="559622" y="2646386"/>
                <a:ext cx="311724" cy="140065"/>
              </a:xfrm>
              <a:prstGeom prst="rect">
                <a:avLst/>
              </a:prstGeom>
            </p:spPr>
          </p:pic>
        </p:grpSp>
        <p:grpSp>
          <p:nvGrpSpPr>
            <p:cNvPr id="548" name="Group 547"/>
            <p:cNvGrpSpPr/>
            <p:nvPr/>
          </p:nvGrpSpPr>
          <p:grpSpPr>
            <a:xfrm>
              <a:off x="7738705" y="895842"/>
              <a:ext cx="464618" cy="982134"/>
              <a:chOff x="574479" y="1141172"/>
              <a:chExt cx="464618" cy="982134"/>
            </a:xfrm>
          </p:grpSpPr>
          <p:grpSp>
            <p:nvGrpSpPr>
              <p:cNvPr id="642" name="Group 641"/>
              <p:cNvGrpSpPr/>
              <p:nvPr/>
            </p:nvGrpSpPr>
            <p:grpSpPr>
              <a:xfrm>
                <a:off x="659847" y="1141172"/>
                <a:ext cx="274320" cy="982134"/>
                <a:chOff x="2692399" y="2184397"/>
                <a:chExt cx="274320" cy="982134"/>
              </a:xfrm>
            </p:grpSpPr>
            <p:sp>
              <p:nvSpPr>
                <p:cNvPr id="656" name="Oval 655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657" name="Rectangle 656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643" name="Group 642"/>
              <p:cNvGrpSpPr/>
              <p:nvPr/>
            </p:nvGrpSpPr>
            <p:grpSpPr>
              <a:xfrm>
                <a:off x="708050" y="1265454"/>
                <a:ext cx="183764" cy="105236"/>
                <a:chOff x="1517980" y="1688757"/>
                <a:chExt cx="1070783" cy="402191"/>
              </a:xfrm>
            </p:grpSpPr>
            <p:sp>
              <p:nvSpPr>
                <p:cNvPr id="650" name="Oval 649"/>
                <p:cNvSpPr/>
                <p:nvPr/>
              </p:nvSpPr>
              <p:spPr bwMode="auto">
                <a:xfrm>
                  <a:off x="1577545" y="1688757"/>
                  <a:ext cx="955589" cy="39475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651" name="Rectangle 650"/>
                <p:cNvSpPr/>
                <p:nvPr/>
              </p:nvSpPr>
              <p:spPr bwMode="auto">
                <a:xfrm>
                  <a:off x="2399539" y="1688757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652" name="Rectangle 651"/>
                <p:cNvSpPr/>
                <p:nvPr/>
              </p:nvSpPr>
              <p:spPr bwMode="auto">
                <a:xfrm>
                  <a:off x="1517980" y="1696198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cxnSp>
              <p:nvCxnSpPr>
                <p:cNvPr id="653" name="Straight Connector 652"/>
                <p:cNvCxnSpPr/>
                <p:nvPr/>
              </p:nvCxnSpPr>
              <p:spPr bwMode="auto">
                <a:xfrm>
                  <a:off x="1820562" y="182056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654" name="Straight Connector 653"/>
                <p:cNvCxnSpPr/>
                <p:nvPr/>
              </p:nvCxnSpPr>
              <p:spPr bwMode="auto">
                <a:xfrm>
                  <a:off x="1820562" y="188613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655" name="Straight Connector 654"/>
                <p:cNvCxnSpPr/>
                <p:nvPr/>
              </p:nvCxnSpPr>
              <p:spPr bwMode="auto">
                <a:xfrm>
                  <a:off x="1820562" y="1956487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cxnSp>
            <p:nvCxnSpPr>
              <p:cNvPr id="644" name="Straight Connector 643"/>
              <p:cNvCxnSpPr/>
              <p:nvPr/>
            </p:nvCxnSpPr>
            <p:spPr bwMode="auto">
              <a:xfrm flipV="1">
                <a:off x="846940" y="1265454"/>
                <a:ext cx="87227" cy="1724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pic>
            <p:nvPicPr>
              <p:cNvPr id="645" name="Picture 644"/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839616" y="1241146"/>
                <a:ext cx="199481" cy="199481"/>
              </a:xfrm>
              <a:prstGeom prst="rect">
                <a:avLst/>
              </a:prstGeom>
            </p:spPr>
          </p:pic>
          <p:cxnSp>
            <p:nvCxnSpPr>
              <p:cNvPr id="646" name="Straight Connector 645"/>
              <p:cNvCxnSpPr/>
              <p:nvPr/>
            </p:nvCxnSpPr>
            <p:spPr bwMode="auto">
              <a:xfrm flipV="1">
                <a:off x="850474" y="1281557"/>
                <a:ext cx="83693" cy="71572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647" name="Straight Connector 646"/>
              <p:cNvCxnSpPr/>
              <p:nvPr/>
            </p:nvCxnSpPr>
            <p:spPr bwMode="auto">
              <a:xfrm flipH="1" flipV="1">
                <a:off x="659847" y="1257157"/>
                <a:ext cx="90069" cy="24401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648" name="Straight Connector 647"/>
              <p:cNvCxnSpPr/>
              <p:nvPr/>
            </p:nvCxnSpPr>
            <p:spPr bwMode="auto">
              <a:xfrm flipH="1" flipV="1">
                <a:off x="659847" y="1281557"/>
                <a:ext cx="91483" cy="70431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649" name="TextBox 648"/>
              <p:cNvSpPr txBox="1"/>
              <p:nvPr/>
            </p:nvSpPr>
            <p:spPr>
              <a:xfrm>
                <a:off x="574479" y="1606129"/>
                <a:ext cx="440075" cy="19108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chemeClr val="accent6">
                        <a:lumMod val="50000"/>
                      </a:schemeClr>
                    </a:solidFill>
                  </a:rPr>
                  <a:t>0.9</a:t>
                </a:r>
              </a:p>
            </p:txBody>
          </p:sp>
        </p:grpSp>
        <p:grpSp>
          <p:nvGrpSpPr>
            <p:cNvPr id="549" name="Group 548"/>
            <p:cNvGrpSpPr/>
            <p:nvPr/>
          </p:nvGrpSpPr>
          <p:grpSpPr>
            <a:xfrm>
              <a:off x="1026535" y="2377936"/>
              <a:ext cx="331839" cy="982134"/>
              <a:chOff x="6172378" y="2289538"/>
              <a:chExt cx="331839" cy="982134"/>
            </a:xfrm>
          </p:grpSpPr>
          <p:grpSp>
            <p:nvGrpSpPr>
              <p:cNvPr id="635" name="Group 634"/>
              <p:cNvGrpSpPr/>
              <p:nvPr/>
            </p:nvGrpSpPr>
            <p:grpSpPr>
              <a:xfrm>
                <a:off x="6187190" y="2289538"/>
                <a:ext cx="274320" cy="982134"/>
                <a:chOff x="2692399" y="2184397"/>
                <a:chExt cx="274320" cy="982134"/>
              </a:xfrm>
              <a:solidFill>
                <a:schemeClr val="accent4"/>
              </a:solidFill>
            </p:grpSpPr>
            <p:sp>
              <p:nvSpPr>
                <p:cNvPr id="640" name="Oval 639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grpFill/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641" name="Rectangle 640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grpFill/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636" name="Lightning Bolt 635"/>
              <p:cNvSpPr/>
              <p:nvPr/>
            </p:nvSpPr>
            <p:spPr bwMode="auto">
              <a:xfrm>
                <a:off x="6297928" y="2322183"/>
                <a:ext cx="57556" cy="81810"/>
              </a:xfrm>
              <a:prstGeom prst="lightningBolt">
                <a:avLst/>
              </a:prstGeom>
              <a:solidFill>
                <a:schemeClr val="accent3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400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637" name="TextBox 636"/>
              <p:cNvSpPr txBox="1"/>
              <p:nvPr/>
            </p:nvSpPr>
            <p:spPr>
              <a:xfrm>
                <a:off x="6172378" y="2790694"/>
                <a:ext cx="331839" cy="19108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none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chemeClr val="accent6">
                        <a:lumMod val="50000"/>
                      </a:schemeClr>
                    </a:solidFill>
                  </a:rPr>
                  <a:t>0.1</a:t>
                </a:r>
              </a:p>
            </p:txBody>
          </p:sp>
          <p:sp>
            <p:nvSpPr>
              <p:cNvPr id="638" name="Oval 637"/>
              <p:cNvSpPr/>
              <p:nvPr/>
            </p:nvSpPr>
            <p:spPr bwMode="auto">
              <a:xfrm>
                <a:off x="6341991" y="2385857"/>
                <a:ext cx="91440" cy="91440"/>
              </a:xfrm>
              <a:prstGeom prst="ellipse">
                <a:avLst/>
              </a:prstGeom>
              <a:noFill/>
              <a:ln w="12700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400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639" name="Oval 638"/>
              <p:cNvSpPr/>
              <p:nvPr/>
            </p:nvSpPr>
            <p:spPr bwMode="auto">
              <a:xfrm>
                <a:off x="6224679" y="2385857"/>
                <a:ext cx="91440" cy="91440"/>
              </a:xfrm>
              <a:prstGeom prst="ellipse">
                <a:avLst/>
              </a:prstGeom>
              <a:noFill/>
              <a:ln w="12700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400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grpSp>
          <p:nvGrpSpPr>
            <p:cNvPr id="550" name="Group 549"/>
            <p:cNvGrpSpPr/>
            <p:nvPr/>
          </p:nvGrpSpPr>
          <p:grpSpPr>
            <a:xfrm>
              <a:off x="1951541" y="2377936"/>
              <a:ext cx="440075" cy="982134"/>
              <a:chOff x="6493470" y="3205812"/>
              <a:chExt cx="440075" cy="982134"/>
            </a:xfrm>
          </p:grpSpPr>
          <p:grpSp>
            <p:nvGrpSpPr>
              <p:cNvPr id="627" name="Group 626"/>
              <p:cNvGrpSpPr/>
              <p:nvPr/>
            </p:nvGrpSpPr>
            <p:grpSpPr>
              <a:xfrm>
                <a:off x="6493470" y="3205812"/>
                <a:ext cx="440075" cy="982134"/>
                <a:chOff x="6493470" y="3205812"/>
                <a:chExt cx="440075" cy="982134"/>
              </a:xfrm>
            </p:grpSpPr>
            <p:grpSp>
              <p:nvGrpSpPr>
                <p:cNvPr id="631" name="Group 630"/>
                <p:cNvGrpSpPr/>
                <p:nvPr/>
              </p:nvGrpSpPr>
              <p:grpSpPr>
                <a:xfrm>
                  <a:off x="6552961" y="3205812"/>
                  <a:ext cx="274320" cy="982134"/>
                  <a:chOff x="2692399" y="2184397"/>
                  <a:chExt cx="274320" cy="982134"/>
                </a:xfrm>
                <a:solidFill>
                  <a:schemeClr val="accent4"/>
                </a:solidFill>
              </p:grpSpPr>
              <p:sp>
                <p:nvSpPr>
                  <p:cNvPr id="633" name="Oval 632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634" name="Rectangle 633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632" name="TextBox 631"/>
                <p:cNvSpPr txBox="1"/>
                <p:nvPr/>
              </p:nvSpPr>
              <p:spPr>
                <a:xfrm>
                  <a:off x="6493470" y="3670228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0.2</a:t>
                  </a:r>
                </a:p>
              </p:txBody>
            </p:sp>
          </p:grpSp>
          <p:pic>
            <p:nvPicPr>
              <p:cNvPr id="628" name="Picture 627"/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 flipH="1">
                <a:off x="6534259" y="3315536"/>
                <a:ext cx="311724" cy="140065"/>
              </a:xfrm>
              <a:prstGeom prst="rect">
                <a:avLst/>
              </a:prstGeom>
            </p:spPr>
          </p:pic>
          <p:sp>
            <p:nvSpPr>
              <p:cNvPr id="629" name="Rounded Rectangle 628"/>
              <p:cNvSpPr/>
              <p:nvPr/>
            </p:nvSpPr>
            <p:spPr bwMode="auto">
              <a:xfrm>
                <a:off x="6698589" y="3241160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400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630" name="Rounded Rectangle 629"/>
              <p:cNvSpPr/>
              <p:nvPr/>
            </p:nvSpPr>
            <p:spPr bwMode="auto">
              <a:xfrm>
                <a:off x="6576470" y="3241160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400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grpSp>
          <p:nvGrpSpPr>
            <p:cNvPr id="551" name="Group 550"/>
            <p:cNvGrpSpPr/>
            <p:nvPr/>
          </p:nvGrpSpPr>
          <p:grpSpPr>
            <a:xfrm>
              <a:off x="2844828" y="2310284"/>
              <a:ext cx="459883" cy="1049786"/>
              <a:chOff x="6966521" y="2595951"/>
              <a:chExt cx="459883" cy="1049786"/>
            </a:xfrm>
          </p:grpSpPr>
          <p:grpSp>
            <p:nvGrpSpPr>
              <p:cNvPr id="621" name="Group 620"/>
              <p:cNvGrpSpPr/>
              <p:nvPr/>
            </p:nvGrpSpPr>
            <p:grpSpPr>
              <a:xfrm>
                <a:off x="6986329" y="2663603"/>
                <a:ext cx="440075" cy="982134"/>
                <a:chOff x="6986329" y="2663603"/>
                <a:chExt cx="440075" cy="982134"/>
              </a:xfrm>
            </p:grpSpPr>
            <p:grpSp>
              <p:nvGrpSpPr>
                <p:cNvPr id="623" name="Group 622"/>
                <p:cNvGrpSpPr/>
                <p:nvPr/>
              </p:nvGrpSpPr>
              <p:grpSpPr>
                <a:xfrm>
                  <a:off x="7070554" y="2663603"/>
                  <a:ext cx="274320" cy="982134"/>
                  <a:chOff x="2692399" y="2184397"/>
                  <a:chExt cx="274320" cy="982134"/>
                </a:xfrm>
                <a:solidFill>
                  <a:schemeClr val="accent4"/>
                </a:solidFill>
              </p:grpSpPr>
              <p:sp>
                <p:nvSpPr>
                  <p:cNvPr id="625" name="Oval 624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626" name="Rectangle 625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624" name="TextBox 623"/>
                <p:cNvSpPr txBox="1"/>
                <p:nvPr/>
              </p:nvSpPr>
              <p:spPr>
                <a:xfrm>
                  <a:off x="6986329" y="3160744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>
                      <a:solidFill>
                        <a:schemeClr val="accent6">
                          <a:lumMod val="50000"/>
                        </a:schemeClr>
                      </a:solidFill>
                    </a:rPr>
                    <a:t>0.2</a:t>
                  </a:r>
                  <a:endParaRPr lang="en-US" sz="400" dirty="0">
                    <a:solidFill>
                      <a:schemeClr val="accent6">
                        <a:lumMod val="50000"/>
                      </a:schemeClr>
                    </a:solidFill>
                  </a:endParaRPr>
                </a:p>
              </p:txBody>
            </p:sp>
          </p:grpSp>
          <p:pic>
            <p:nvPicPr>
              <p:cNvPr id="622" name="Picture 621"/>
              <p:cNvPicPr>
                <a:picLocks noChangeAspect="1"/>
              </p:cNvPicPr>
              <p:nvPr/>
            </p:nvPicPr>
            <p:blipFill>
              <a:blip r:embed="rId7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6966521" y="2595951"/>
                <a:ext cx="425507" cy="356238"/>
              </a:xfrm>
              <a:prstGeom prst="rect">
                <a:avLst/>
              </a:prstGeom>
            </p:spPr>
          </p:pic>
        </p:grpSp>
        <p:grpSp>
          <p:nvGrpSpPr>
            <p:cNvPr id="552" name="Group 551"/>
            <p:cNvGrpSpPr/>
            <p:nvPr/>
          </p:nvGrpSpPr>
          <p:grpSpPr>
            <a:xfrm>
              <a:off x="3848437" y="2377936"/>
              <a:ext cx="444206" cy="982134"/>
              <a:chOff x="7105323" y="1332018"/>
              <a:chExt cx="444206" cy="982134"/>
            </a:xfrm>
          </p:grpSpPr>
          <p:grpSp>
            <p:nvGrpSpPr>
              <p:cNvPr id="613" name="Group 612"/>
              <p:cNvGrpSpPr/>
              <p:nvPr/>
            </p:nvGrpSpPr>
            <p:grpSpPr>
              <a:xfrm>
                <a:off x="7175129" y="1332018"/>
                <a:ext cx="374400" cy="982134"/>
                <a:chOff x="587671" y="2548983"/>
                <a:chExt cx="374400" cy="982134"/>
              </a:xfrm>
            </p:grpSpPr>
            <p:grpSp>
              <p:nvGrpSpPr>
                <p:cNvPr id="615" name="Group 614"/>
                <p:cNvGrpSpPr/>
                <p:nvPr/>
              </p:nvGrpSpPr>
              <p:grpSpPr>
                <a:xfrm>
                  <a:off x="587671" y="2548983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619" name="Oval 618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620" name="Rectangle 619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pic>
              <p:nvPicPr>
                <p:cNvPr id="616" name="Picture 615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762590" y="2650430"/>
                  <a:ext cx="199481" cy="199481"/>
                </a:xfrm>
                <a:prstGeom prst="rect">
                  <a:avLst/>
                </a:prstGeom>
              </p:spPr>
            </p:pic>
            <p:sp>
              <p:nvSpPr>
                <p:cNvPr id="617" name="Rounded Rectangle 616"/>
                <p:cNvSpPr/>
                <p:nvPr/>
              </p:nvSpPr>
              <p:spPr bwMode="auto">
                <a:xfrm>
                  <a:off x="741028" y="2633271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618" name="Rounded Rectangle 617"/>
                <p:cNvSpPr/>
                <p:nvPr/>
              </p:nvSpPr>
              <p:spPr bwMode="auto">
                <a:xfrm>
                  <a:off x="618909" y="2633271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614" name="TextBox 613"/>
              <p:cNvSpPr txBox="1"/>
              <p:nvPr/>
            </p:nvSpPr>
            <p:spPr>
              <a:xfrm>
                <a:off x="7105323" y="1815606"/>
                <a:ext cx="440075" cy="19108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chemeClr val="accent6">
                        <a:lumMod val="50000"/>
                      </a:schemeClr>
                    </a:solidFill>
                  </a:rPr>
                  <a:t>0.3</a:t>
                </a:r>
              </a:p>
            </p:txBody>
          </p:sp>
        </p:grpSp>
        <p:grpSp>
          <p:nvGrpSpPr>
            <p:cNvPr id="553" name="Group 552"/>
            <p:cNvGrpSpPr/>
            <p:nvPr/>
          </p:nvGrpSpPr>
          <p:grpSpPr>
            <a:xfrm>
              <a:off x="4856072" y="2333836"/>
              <a:ext cx="440075" cy="1026234"/>
              <a:chOff x="5275665" y="1375098"/>
              <a:chExt cx="440075" cy="1026234"/>
            </a:xfrm>
          </p:grpSpPr>
          <p:grpSp>
            <p:nvGrpSpPr>
              <p:cNvPr id="604" name="Group 603"/>
              <p:cNvGrpSpPr/>
              <p:nvPr/>
            </p:nvGrpSpPr>
            <p:grpSpPr>
              <a:xfrm>
                <a:off x="5305142" y="1375098"/>
                <a:ext cx="353568" cy="1026234"/>
                <a:chOff x="1414123" y="1571676"/>
                <a:chExt cx="353568" cy="1026234"/>
              </a:xfrm>
            </p:grpSpPr>
            <p:grpSp>
              <p:nvGrpSpPr>
                <p:cNvPr id="606" name="Group 605"/>
                <p:cNvGrpSpPr/>
                <p:nvPr/>
              </p:nvGrpSpPr>
              <p:grpSpPr>
                <a:xfrm>
                  <a:off x="1446433" y="1615776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611" name="Oval 610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612" name="Rectangle 611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607" name="Teardrop 606"/>
                <p:cNvSpPr/>
                <p:nvPr/>
              </p:nvSpPr>
              <p:spPr bwMode="auto">
                <a:xfrm>
                  <a:off x="1414123" y="1571676"/>
                  <a:ext cx="175524" cy="127198"/>
                </a:xfrm>
                <a:prstGeom prst="teardrop">
                  <a:avLst>
                    <a:gd name="adj" fmla="val 89157"/>
                  </a:avLst>
                </a:prstGeom>
                <a:solidFill>
                  <a:schemeClr val="accent5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608" name="Teardrop 607"/>
                <p:cNvSpPr/>
                <p:nvPr/>
              </p:nvSpPr>
              <p:spPr bwMode="auto">
                <a:xfrm rot="16200000">
                  <a:off x="1601742" y="1532925"/>
                  <a:ext cx="127198" cy="204700"/>
                </a:xfrm>
                <a:prstGeom prst="teardrop">
                  <a:avLst>
                    <a:gd name="adj" fmla="val 89157"/>
                  </a:avLst>
                </a:prstGeom>
                <a:solidFill>
                  <a:schemeClr val="accent5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609" name="Rounded Rectangle 608"/>
                <p:cNvSpPr/>
                <p:nvPr/>
              </p:nvSpPr>
              <p:spPr bwMode="auto">
                <a:xfrm>
                  <a:off x="1597000" y="1703314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610" name="Rounded Rectangle 609"/>
                <p:cNvSpPr/>
                <p:nvPr/>
              </p:nvSpPr>
              <p:spPr bwMode="auto">
                <a:xfrm>
                  <a:off x="1474881" y="1703314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605" name="TextBox 604"/>
              <p:cNvSpPr txBox="1"/>
              <p:nvPr/>
            </p:nvSpPr>
            <p:spPr>
              <a:xfrm>
                <a:off x="5275665" y="1920695"/>
                <a:ext cx="440075" cy="19108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chemeClr val="accent6">
                        <a:lumMod val="50000"/>
                      </a:schemeClr>
                    </a:solidFill>
                  </a:rPr>
                  <a:t>0.6</a:t>
                </a:r>
              </a:p>
            </p:txBody>
          </p:sp>
        </p:grpSp>
        <p:grpSp>
          <p:nvGrpSpPr>
            <p:cNvPr id="554" name="Group 553"/>
            <p:cNvGrpSpPr/>
            <p:nvPr/>
          </p:nvGrpSpPr>
          <p:grpSpPr>
            <a:xfrm>
              <a:off x="5816811" y="2377936"/>
              <a:ext cx="440075" cy="982134"/>
              <a:chOff x="5527235" y="2492898"/>
              <a:chExt cx="440075" cy="982134"/>
            </a:xfrm>
          </p:grpSpPr>
          <p:grpSp>
            <p:nvGrpSpPr>
              <p:cNvPr id="587" name="Group 586"/>
              <p:cNvGrpSpPr/>
              <p:nvPr/>
            </p:nvGrpSpPr>
            <p:grpSpPr>
              <a:xfrm>
                <a:off x="5600427" y="2492898"/>
                <a:ext cx="274320" cy="982134"/>
                <a:chOff x="2368178" y="2124654"/>
                <a:chExt cx="274320" cy="982134"/>
              </a:xfrm>
            </p:grpSpPr>
            <p:grpSp>
              <p:nvGrpSpPr>
                <p:cNvPr id="589" name="Group 588"/>
                <p:cNvGrpSpPr/>
                <p:nvPr/>
              </p:nvGrpSpPr>
              <p:grpSpPr>
                <a:xfrm>
                  <a:off x="2368178" y="2124654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602" name="Oval 601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603" name="Rectangle 602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grpSp>
              <p:nvGrpSpPr>
                <p:cNvPr id="590" name="Group 589"/>
                <p:cNvGrpSpPr/>
                <p:nvPr/>
              </p:nvGrpSpPr>
              <p:grpSpPr>
                <a:xfrm>
                  <a:off x="2368178" y="2240639"/>
                  <a:ext cx="274320" cy="113533"/>
                  <a:chOff x="1237102" y="1657048"/>
                  <a:chExt cx="1598445" cy="433900"/>
                </a:xfrm>
              </p:grpSpPr>
              <p:grpSp>
                <p:nvGrpSpPr>
                  <p:cNvPr id="591" name="Group 590"/>
                  <p:cNvGrpSpPr/>
                  <p:nvPr/>
                </p:nvGrpSpPr>
                <p:grpSpPr>
                  <a:xfrm>
                    <a:off x="1517980" y="1688757"/>
                    <a:ext cx="1070783" cy="402191"/>
                    <a:chOff x="1517980" y="1688757"/>
                    <a:chExt cx="1070783" cy="402191"/>
                  </a:xfrm>
                </p:grpSpPr>
                <p:sp>
                  <p:nvSpPr>
                    <p:cNvPr id="596" name="Oval 595"/>
                    <p:cNvSpPr/>
                    <p:nvPr/>
                  </p:nvSpPr>
                  <p:spPr bwMode="auto">
                    <a:xfrm>
                      <a:off x="1577545" y="1688757"/>
                      <a:ext cx="955589" cy="394750"/>
                    </a:xfrm>
                    <a:prstGeom prst="ellipse">
                      <a:avLst/>
                    </a:prstGeom>
                    <a:solidFill>
                      <a:schemeClr val="bg1">
                        <a:lumMod val="95000"/>
                      </a:schemeClr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597" name="Rectangle 596"/>
                    <p:cNvSpPr/>
                    <p:nvPr/>
                  </p:nvSpPr>
                  <p:spPr bwMode="auto">
                    <a:xfrm>
                      <a:off x="2399539" y="1688757"/>
                      <a:ext cx="189224" cy="394750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598" name="Rectangle 597"/>
                    <p:cNvSpPr/>
                    <p:nvPr/>
                  </p:nvSpPr>
                  <p:spPr bwMode="auto">
                    <a:xfrm>
                      <a:off x="1517980" y="1696198"/>
                      <a:ext cx="189224" cy="394750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cxnSp>
                  <p:nvCxnSpPr>
                    <p:cNvPr id="599" name="Straight Connector 598"/>
                    <p:cNvCxnSpPr/>
                    <p:nvPr/>
                  </p:nvCxnSpPr>
                  <p:spPr bwMode="auto">
                    <a:xfrm>
                      <a:off x="1820562" y="1820562"/>
                      <a:ext cx="448962" cy="0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600" name="Straight Connector 599"/>
                    <p:cNvCxnSpPr/>
                    <p:nvPr/>
                  </p:nvCxnSpPr>
                  <p:spPr bwMode="auto">
                    <a:xfrm>
                      <a:off x="1820562" y="1886132"/>
                      <a:ext cx="448962" cy="0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601" name="Straight Connector 600"/>
                    <p:cNvCxnSpPr/>
                    <p:nvPr/>
                  </p:nvCxnSpPr>
                  <p:spPr bwMode="auto">
                    <a:xfrm>
                      <a:off x="1820562" y="1956487"/>
                      <a:ext cx="448962" cy="0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  <p:cxnSp>
                <p:nvCxnSpPr>
                  <p:cNvPr id="592" name="Straight Connector 591"/>
                  <p:cNvCxnSpPr/>
                  <p:nvPr/>
                </p:nvCxnSpPr>
                <p:spPr bwMode="auto">
                  <a:xfrm flipV="1">
                    <a:off x="2327280" y="1688757"/>
                    <a:ext cx="508267" cy="65902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2700" cap="flat" cmpd="sng" algn="ctr">
                    <a:solidFill>
                      <a:schemeClr val="bg1">
                        <a:lumMod val="9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593" name="Straight Connector 592"/>
                  <p:cNvCxnSpPr/>
                  <p:nvPr/>
                </p:nvCxnSpPr>
                <p:spPr bwMode="auto">
                  <a:xfrm flipV="1">
                    <a:off x="2347874" y="1750301"/>
                    <a:ext cx="487673" cy="273534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2700" cap="flat" cmpd="sng" algn="ctr">
                    <a:solidFill>
                      <a:schemeClr val="bg1">
                        <a:lumMod val="9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594" name="Straight Connector 593"/>
                  <p:cNvCxnSpPr/>
                  <p:nvPr/>
                </p:nvCxnSpPr>
                <p:spPr bwMode="auto">
                  <a:xfrm flipH="1" flipV="1">
                    <a:off x="1237102" y="1657048"/>
                    <a:ext cx="524826" cy="93254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2700" cap="flat" cmpd="sng" algn="ctr">
                    <a:solidFill>
                      <a:schemeClr val="bg1">
                        <a:lumMod val="9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595" name="Straight Connector 594"/>
                  <p:cNvCxnSpPr/>
                  <p:nvPr/>
                </p:nvCxnSpPr>
                <p:spPr bwMode="auto">
                  <a:xfrm flipH="1" flipV="1">
                    <a:off x="1237102" y="1750301"/>
                    <a:ext cx="533063" cy="269174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2700" cap="flat" cmpd="sng" algn="ctr">
                    <a:solidFill>
                      <a:schemeClr val="bg1">
                        <a:lumMod val="9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</p:grpSp>
          <p:sp>
            <p:nvSpPr>
              <p:cNvPr id="588" name="TextBox 587"/>
              <p:cNvSpPr txBox="1"/>
              <p:nvPr/>
            </p:nvSpPr>
            <p:spPr>
              <a:xfrm>
                <a:off x="5527235" y="2966932"/>
                <a:ext cx="440075" cy="19108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chemeClr val="accent6">
                        <a:lumMod val="50000"/>
                      </a:schemeClr>
                    </a:solidFill>
                  </a:rPr>
                  <a:t>0.7</a:t>
                </a:r>
              </a:p>
            </p:txBody>
          </p:sp>
        </p:grpSp>
        <p:grpSp>
          <p:nvGrpSpPr>
            <p:cNvPr id="555" name="Group 554"/>
            <p:cNvGrpSpPr/>
            <p:nvPr/>
          </p:nvGrpSpPr>
          <p:grpSpPr>
            <a:xfrm>
              <a:off x="6745211" y="2377936"/>
              <a:ext cx="440075" cy="982134"/>
              <a:chOff x="4886854" y="2700228"/>
              <a:chExt cx="440075" cy="982134"/>
            </a:xfrm>
          </p:grpSpPr>
          <p:grpSp>
            <p:nvGrpSpPr>
              <p:cNvPr id="582" name="Group 581"/>
              <p:cNvGrpSpPr/>
              <p:nvPr/>
            </p:nvGrpSpPr>
            <p:grpSpPr>
              <a:xfrm>
                <a:off x="4970918" y="2700228"/>
                <a:ext cx="274320" cy="982134"/>
                <a:chOff x="2692399" y="2184397"/>
                <a:chExt cx="274320" cy="982134"/>
              </a:xfrm>
              <a:solidFill>
                <a:schemeClr val="accent4"/>
              </a:solidFill>
            </p:grpSpPr>
            <p:sp>
              <p:nvSpPr>
                <p:cNvPr id="585" name="Oval 584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grpFill/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586" name="Rectangle 585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grpFill/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583" name="Chord 582"/>
              <p:cNvSpPr/>
              <p:nvPr/>
            </p:nvSpPr>
            <p:spPr bwMode="auto">
              <a:xfrm rot="17528077">
                <a:off x="5043014" y="2752290"/>
                <a:ext cx="169420" cy="155677"/>
              </a:xfrm>
              <a:prstGeom prst="chord">
                <a:avLst>
                  <a:gd name="adj1" fmla="val 5544771"/>
                  <a:gd name="adj2" fmla="val 13532001"/>
                </a:avLst>
              </a:prstGeom>
              <a:solidFill>
                <a:schemeClr val="accent3"/>
              </a:solidFill>
              <a:ln w="2857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400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584" name="TextBox 583"/>
              <p:cNvSpPr txBox="1"/>
              <p:nvPr/>
            </p:nvSpPr>
            <p:spPr>
              <a:xfrm>
                <a:off x="4886854" y="3189082"/>
                <a:ext cx="440075" cy="19108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chemeClr val="accent6">
                        <a:lumMod val="50000"/>
                      </a:schemeClr>
                    </a:solidFill>
                  </a:rPr>
                  <a:t>0.8</a:t>
                </a:r>
              </a:p>
            </p:txBody>
          </p:sp>
        </p:grpSp>
        <p:grpSp>
          <p:nvGrpSpPr>
            <p:cNvPr id="556" name="Group 555"/>
            <p:cNvGrpSpPr/>
            <p:nvPr/>
          </p:nvGrpSpPr>
          <p:grpSpPr>
            <a:xfrm>
              <a:off x="7723018" y="2377936"/>
              <a:ext cx="459116" cy="982134"/>
              <a:chOff x="6615479" y="1619954"/>
              <a:chExt cx="459116" cy="982134"/>
            </a:xfrm>
          </p:grpSpPr>
          <p:grpSp>
            <p:nvGrpSpPr>
              <p:cNvPr id="566" name="Group 565"/>
              <p:cNvGrpSpPr/>
              <p:nvPr/>
            </p:nvGrpSpPr>
            <p:grpSpPr>
              <a:xfrm>
                <a:off x="6695345" y="1619954"/>
                <a:ext cx="274320" cy="982134"/>
                <a:chOff x="2692399" y="2184397"/>
                <a:chExt cx="274320" cy="982134"/>
              </a:xfrm>
            </p:grpSpPr>
            <p:sp>
              <p:nvSpPr>
                <p:cNvPr id="580" name="Oval 579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581" name="Rectangle 580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567" name="Group 566"/>
              <p:cNvGrpSpPr/>
              <p:nvPr/>
            </p:nvGrpSpPr>
            <p:grpSpPr>
              <a:xfrm>
                <a:off x="6743548" y="1744236"/>
                <a:ext cx="183764" cy="105236"/>
                <a:chOff x="1517980" y="1688757"/>
                <a:chExt cx="1070783" cy="402191"/>
              </a:xfrm>
            </p:grpSpPr>
            <p:sp>
              <p:nvSpPr>
                <p:cNvPr id="574" name="Oval 573"/>
                <p:cNvSpPr/>
                <p:nvPr/>
              </p:nvSpPr>
              <p:spPr bwMode="auto">
                <a:xfrm>
                  <a:off x="1577545" y="1688757"/>
                  <a:ext cx="955589" cy="39475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575" name="Rectangle 574"/>
                <p:cNvSpPr/>
                <p:nvPr/>
              </p:nvSpPr>
              <p:spPr bwMode="auto">
                <a:xfrm>
                  <a:off x="2399539" y="1688757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576" name="Rectangle 575"/>
                <p:cNvSpPr/>
                <p:nvPr/>
              </p:nvSpPr>
              <p:spPr bwMode="auto">
                <a:xfrm>
                  <a:off x="1517980" y="1696198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cxnSp>
              <p:nvCxnSpPr>
                <p:cNvPr id="577" name="Straight Connector 576"/>
                <p:cNvCxnSpPr/>
                <p:nvPr/>
              </p:nvCxnSpPr>
              <p:spPr bwMode="auto">
                <a:xfrm>
                  <a:off x="1820562" y="182056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578" name="Straight Connector 577"/>
                <p:cNvCxnSpPr/>
                <p:nvPr/>
              </p:nvCxnSpPr>
              <p:spPr bwMode="auto">
                <a:xfrm>
                  <a:off x="1820562" y="188613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579" name="Straight Connector 578"/>
                <p:cNvCxnSpPr/>
                <p:nvPr/>
              </p:nvCxnSpPr>
              <p:spPr bwMode="auto">
                <a:xfrm>
                  <a:off x="1820562" y="1956487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cxnSp>
            <p:nvCxnSpPr>
              <p:cNvPr id="568" name="Straight Connector 567"/>
              <p:cNvCxnSpPr/>
              <p:nvPr/>
            </p:nvCxnSpPr>
            <p:spPr bwMode="auto">
              <a:xfrm flipV="1">
                <a:off x="6882438" y="1744236"/>
                <a:ext cx="87227" cy="1724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pic>
            <p:nvPicPr>
              <p:cNvPr id="569" name="Picture 568"/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6875114" y="1719928"/>
                <a:ext cx="199481" cy="199481"/>
              </a:xfrm>
              <a:prstGeom prst="rect">
                <a:avLst/>
              </a:prstGeom>
            </p:spPr>
          </p:pic>
          <p:cxnSp>
            <p:nvCxnSpPr>
              <p:cNvPr id="570" name="Straight Connector 569"/>
              <p:cNvCxnSpPr/>
              <p:nvPr/>
            </p:nvCxnSpPr>
            <p:spPr bwMode="auto">
              <a:xfrm flipV="1">
                <a:off x="6885972" y="1760339"/>
                <a:ext cx="83693" cy="71572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71" name="Straight Connector 570"/>
              <p:cNvCxnSpPr/>
              <p:nvPr/>
            </p:nvCxnSpPr>
            <p:spPr bwMode="auto">
              <a:xfrm flipH="1" flipV="1">
                <a:off x="6695345" y="1735939"/>
                <a:ext cx="90069" cy="24401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72" name="Straight Connector 571"/>
              <p:cNvCxnSpPr/>
              <p:nvPr/>
            </p:nvCxnSpPr>
            <p:spPr bwMode="auto">
              <a:xfrm flipH="1" flipV="1">
                <a:off x="6695345" y="1760339"/>
                <a:ext cx="91483" cy="70431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573" name="TextBox 572"/>
              <p:cNvSpPr txBox="1"/>
              <p:nvPr/>
            </p:nvSpPr>
            <p:spPr>
              <a:xfrm>
                <a:off x="6615479" y="2126718"/>
                <a:ext cx="440074" cy="19108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chemeClr val="accent6">
                        <a:lumMod val="50000"/>
                      </a:schemeClr>
                    </a:solidFill>
                  </a:rPr>
                  <a:t>0.9</a:t>
                </a:r>
              </a:p>
            </p:txBody>
          </p:sp>
        </p:grpSp>
        <p:cxnSp>
          <p:nvCxnSpPr>
            <p:cNvPr id="557" name="Straight Connector 556"/>
            <p:cNvCxnSpPr/>
            <p:nvPr/>
          </p:nvCxnSpPr>
          <p:spPr bwMode="auto">
            <a:xfrm>
              <a:off x="1178507" y="1957627"/>
              <a:ext cx="0" cy="385363"/>
            </a:xfrm>
            <a:prstGeom prst="line">
              <a:avLst/>
            </a:prstGeom>
            <a:solidFill>
              <a:schemeClr val="accent1"/>
            </a:solidFill>
            <a:ln w="57150" cap="rnd" cmpd="sng" algn="ctr">
              <a:solidFill>
                <a:schemeClr val="accent6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58" name="Straight Connector 557"/>
            <p:cNvCxnSpPr/>
            <p:nvPr/>
          </p:nvCxnSpPr>
          <p:spPr bwMode="auto">
            <a:xfrm>
              <a:off x="2147502" y="1957627"/>
              <a:ext cx="0" cy="385363"/>
            </a:xfrm>
            <a:prstGeom prst="line">
              <a:avLst/>
            </a:prstGeom>
            <a:solidFill>
              <a:schemeClr val="accent1"/>
            </a:solidFill>
            <a:ln w="57150" cap="rnd" cmpd="sng" algn="ctr">
              <a:solidFill>
                <a:schemeClr val="accent6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59" name="Straight Connector 558"/>
            <p:cNvCxnSpPr/>
            <p:nvPr/>
          </p:nvCxnSpPr>
          <p:spPr bwMode="auto">
            <a:xfrm>
              <a:off x="3077824" y="1957627"/>
              <a:ext cx="0" cy="385363"/>
            </a:xfrm>
            <a:prstGeom prst="line">
              <a:avLst/>
            </a:prstGeom>
            <a:solidFill>
              <a:schemeClr val="accent1"/>
            </a:solidFill>
            <a:ln w="57150" cap="rnd" cmpd="sng" algn="ctr">
              <a:solidFill>
                <a:schemeClr val="accent6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60" name="Straight Connector 559"/>
            <p:cNvCxnSpPr/>
            <p:nvPr/>
          </p:nvCxnSpPr>
          <p:spPr bwMode="auto">
            <a:xfrm>
              <a:off x="4065030" y="1957627"/>
              <a:ext cx="0" cy="385363"/>
            </a:xfrm>
            <a:prstGeom prst="line">
              <a:avLst/>
            </a:prstGeom>
            <a:solidFill>
              <a:schemeClr val="accent1"/>
            </a:solidFill>
            <a:ln w="57150" cap="rnd" cmpd="sng" algn="ctr">
              <a:solidFill>
                <a:schemeClr val="accent6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61" name="Straight Connector 560"/>
            <p:cNvCxnSpPr/>
            <p:nvPr/>
          </p:nvCxnSpPr>
          <p:spPr bwMode="auto">
            <a:xfrm>
              <a:off x="5044244" y="1957627"/>
              <a:ext cx="0" cy="385363"/>
            </a:xfrm>
            <a:prstGeom prst="line">
              <a:avLst/>
            </a:prstGeom>
            <a:solidFill>
              <a:schemeClr val="accent1"/>
            </a:solidFill>
            <a:ln w="57150" cap="rnd" cmpd="sng" algn="ctr">
              <a:solidFill>
                <a:schemeClr val="accent6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62" name="Straight Connector 561"/>
            <p:cNvCxnSpPr/>
            <p:nvPr/>
          </p:nvCxnSpPr>
          <p:spPr bwMode="auto">
            <a:xfrm>
              <a:off x="6038737" y="1957627"/>
              <a:ext cx="0" cy="385363"/>
            </a:xfrm>
            <a:prstGeom prst="line">
              <a:avLst/>
            </a:prstGeom>
            <a:solidFill>
              <a:schemeClr val="accent1"/>
            </a:solidFill>
            <a:ln w="57150" cap="rnd" cmpd="sng" algn="ctr">
              <a:solidFill>
                <a:schemeClr val="accent6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63" name="Straight Connector 562"/>
            <p:cNvCxnSpPr/>
            <p:nvPr/>
          </p:nvCxnSpPr>
          <p:spPr bwMode="auto">
            <a:xfrm>
              <a:off x="6977597" y="1957627"/>
              <a:ext cx="0" cy="385363"/>
            </a:xfrm>
            <a:prstGeom prst="line">
              <a:avLst/>
            </a:prstGeom>
            <a:solidFill>
              <a:schemeClr val="accent1"/>
            </a:solidFill>
            <a:ln w="57150" cap="rnd" cmpd="sng" algn="ctr">
              <a:solidFill>
                <a:schemeClr val="accent6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64" name="Straight Connector 563"/>
            <p:cNvCxnSpPr/>
            <p:nvPr/>
          </p:nvCxnSpPr>
          <p:spPr bwMode="auto">
            <a:xfrm>
              <a:off x="7952768" y="1957627"/>
              <a:ext cx="0" cy="385363"/>
            </a:xfrm>
            <a:prstGeom prst="line">
              <a:avLst/>
            </a:prstGeom>
            <a:solidFill>
              <a:schemeClr val="accent1"/>
            </a:solidFill>
            <a:ln w="57150" cap="rnd" cmpd="sng" algn="ctr">
              <a:solidFill>
                <a:schemeClr val="accent6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pic>
          <p:nvPicPr>
            <p:cNvPr id="565" name="Picture 564"/>
            <p:cNvPicPr>
              <a:picLocks noChangeAspect="1"/>
            </p:cNvPicPr>
            <p:nvPr/>
          </p:nvPicPr>
          <p:blipFill>
            <a:blip r:embed="rId7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5809264" y="800821"/>
              <a:ext cx="425507" cy="356238"/>
            </a:xfrm>
            <a:prstGeom prst="rect">
              <a:avLst/>
            </a:prstGeom>
          </p:spPr>
        </p:pic>
      </p:grpSp>
      <p:sp>
        <p:nvSpPr>
          <p:cNvPr id="716" name="Title 4"/>
          <p:cNvSpPr txBox="1">
            <a:spLocks/>
          </p:cNvSpPr>
          <p:nvPr/>
        </p:nvSpPr>
        <p:spPr>
          <a:xfrm>
            <a:off x="126492" y="-229134"/>
            <a:ext cx="53757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Propensity scores</a:t>
            </a:r>
          </a:p>
        </p:txBody>
      </p:sp>
    </p:spTree>
    <p:extLst>
      <p:ext uri="{BB962C8B-B14F-4D97-AF65-F5344CB8AC3E}">
        <p14:creationId xmlns:p14="http://schemas.microsoft.com/office/powerpoint/2010/main" val="150040838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9" name="Group 1428"/>
          <p:cNvGrpSpPr/>
          <p:nvPr/>
        </p:nvGrpSpPr>
        <p:grpSpPr>
          <a:xfrm>
            <a:off x="407994" y="3444434"/>
            <a:ext cx="5523268" cy="2083415"/>
            <a:chOff x="572732" y="1200112"/>
            <a:chExt cx="11279224" cy="4569559"/>
          </a:xfrm>
        </p:grpSpPr>
        <p:grpSp>
          <p:nvGrpSpPr>
            <p:cNvPr id="725" name="Group 724"/>
            <p:cNvGrpSpPr/>
            <p:nvPr/>
          </p:nvGrpSpPr>
          <p:grpSpPr>
            <a:xfrm>
              <a:off x="572732" y="3679658"/>
              <a:ext cx="5448032" cy="2090013"/>
              <a:chOff x="936550" y="764872"/>
              <a:chExt cx="7266773" cy="2595198"/>
            </a:xfrm>
          </p:grpSpPr>
          <p:grpSp>
            <p:nvGrpSpPr>
              <p:cNvPr id="726" name="Group 725"/>
              <p:cNvGrpSpPr/>
              <p:nvPr/>
            </p:nvGrpSpPr>
            <p:grpSpPr>
              <a:xfrm>
                <a:off x="936550" y="895842"/>
                <a:ext cx="440075" cy="982134"/>
                <a:chOff x="1986246" y="1325314"/>
                <a:chExt cx="440075" cy="982134"/>
              </a:xfrm>
            </p:grpSpPr>
            <p:grpSp>
              <p:nvGrpSpPr>
                <p:cNvPr id="895" name="Group 894"/>
                <p:cNvGrpSpPr/>
                <p:nvPr/>
              </p:nvGrpSpPr>
              <p:grpSpPr>
                <a:xfrm>
                  <a:off x="2092152" y="1325314"/>
                  <a:ext cx="274320" cy="982134"/>
                  <a:chOff x="2092152" y="1325314"/>
                  <a:chExt cx="274320" cy="982134"/>
                </a:xfrm>
              </p:grpSpPr>
              <p:grpSp>
                <p:nvGrpSpPr>
                  <p:cNvPr id="897" name="Group 896"/>
                  <p:cNvGrpSpPr/>
                  <p:nvPr/>
                </p:nvGrpSpPr>
                <p:grpSpPr>
                  <a:xfrm>
                    <a:off x="2092152" y="1325314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899" name="Oval 898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900" name="Rectangle 899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898" name="Heart 897"/>
                  <p:cNvSpPr/>
                  <p:nvPr/>
                </p:nvSpPr>
                <p:spPr bwMode="auto">
                  <a:xfrm>
                    <a:off x="2195831" y="1732032"/>
                    <a:ext cx="130205" cy="128094"/>
                  </a:xfrm>
                  <a:prstGeom prst="heart">
                    <a:avLst/>
                  </a:prstGeom>
                  <a:solidFill>
                    <a:schemeClr val="accent3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896" name="TextBox 895"/>
                <p:cNvSpPr txBox="1"/>
                <p:nvPr/>
              </p:nvSpPr>
              <p:spPr>
                <a:xfrm>
                  <a:off x="1986246" y="1896567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0.1</a:t>
                  </a:r>
                </a:p>
              </p:txBody>
            </p:sp>
          </p:grpSp>
          <p:grpSp>
            <p:nvGrpSpPr>
              <p:cNvPr id="727" name="Group 726"/>
              <p:cNvGrpSpPr/>
              <p:nvPr/>
            </p:nvGrpSpPr>
            <p:grpSpPr>
              <a:xfrm>
                <a:off x="1912941" y="895842"/>
                <a:ext cx="481559" cy="982134"/>
                <a:chOff x="2443590" y="1046266"/>
                <a:chExt cx="481559" cy="982134"/>
              </a:xfrm>
            </p:grpSpPr>
            <p:grpSp>
              <p:nvGrpSpPr>
                <p:cNvPr id="889" name="Group 888"/>
                <p:cNvGrpSpPr/>
                <p:nvPr/>
              </p:nvGrpSpPr>
              <p:grpSpPr>
                <a:xfrm>
                  <a:off x="2443590" y="1046266"/>
                  <a:ext cx="440075" cy="982134"/>
                  <a:chOff x="2443590" y="1046266"/>
                  <a:chExt cx="440075" cy="982134"/>
                </a:xfrm>
              </p:grpSpPr>
              <p:grpSp>
                <p:nvGrpSpPr>
                  <p:cNvPr id="891" name="Group 890"/>
                  <p:cNvGrpSpPr/>
                  <p:nvPr/>
                </p:nvGrpSpPr>
                <p:grpSpPr>
                  <a:xfrm>
                    <a:off x="2538850" y="1046266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893" name="Oval 892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894" name="Rectangle 893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892" name="TextBox 891"/>
                  <p:cNvSpPr txBox="1"/>
                  <p:nvPr/>
                </p:nvSpPr>
                <p:spPr>
                  <a:xfrm>
                    <a:off x="2443590" y="1527057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</a:p>
                </p:txBody>
              </p:sp>
            </p:grpSp>
            <p:pic>
              <p:nvPicPr>
                <p:cNvPr id="890" name="Picture 889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2725668" y="1134639"/>
                  <a:ext cx="199481" cy="199481"/>
                </a:xfrm>
                <a:prstGeom prst="rect">
                  <a:avLst/>
                </a:prstGeom>
              </p:spPr>
            </p:pic>
          </p:grpSp>
          <p:grpSp>
            <p:nvGrpSpPr>
              <p:cNvPr id="728" name="Group 727"/>
              <p:cNvGrpSpPr/>
              <p:nvPr/>
            </p:nvGrpSpPr>
            <p:grpSpPr>
              <a:xfrm>
                <a:off x="2850825" y="764872"/>
                <a:ext cx="406301" cy="1113104"/>
                <a:chOff x="1046783" y="2062413"/>
                <a:chExt cx="406301" cy="1113104"/>
              </a:xfrm>
            </p:grpSpPr>
            <p:grpSp>
              <p:nvGrpSpPr>
                <p:cNvPr id="883" name="Group 882"/>
                <p:cNvGrpSpPr/>
                <p:nvPr/>
              </p:nvGrpSpPr>
              <p:grpSpPr>
                <a:xfrm>
                  <a:off x="1121245" y="2193383"/>
                  <a:ext cx="331839" cy="982134"/>
                  <a:chOff x="1121245" y="2193383"/>
                  <a:chExt cx="331839" cy="982134"/>
                </a:xfrm>
              </p:grpSpPr>
              <p:grpSp>
                <p:nvGrpSpPr>
                  <p:cNvPr id="885" name="Group 884"/>
                  <p:cNvGrpSpPr/>
                  <p:nvPr/>
                </p:nvGrpSpPr>
                <p:grpSpPr>
                  <a:xfrm>
                    <a:off x="1152243" y="21933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887" name="Oval 886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888" name="Rectangle 887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886" name="TextBox 885"/>
                  <p:cNvSpPr txBox="1"/>
                  <p:nvPr/>
                </p:nvSpPr>
                <p:spPr>
                  <a:xfrm>
                    <a:off x="1121245" y="2673073"/>
                    <a:ext cx="331839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</a:p>
                </p:txBody>
              </p:sp>
            </p:grpSp>
            <p:pic>
              <p:nvPicPr>
                <p:cNvPr id="884" name="Picture 883"/>
                <p:cNvPicPr>
                  <a:picLocks noChangeAspect="1"/>
                </p:cNvPicPr>
                <p:nvPr/>
              </p:nvPicPr>
              <p:blipFill>
                <a:blip r:embed="rId4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rightnessContrast bright="-40000" contrast="4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46783" y="2062413"/>
                  <a:ext cx="393016" cy="309936"/>
                </a:xfrm>
                <a:prstGeom prst="rect">
                  <a:avLst/>
                </a:prstGeom>
              </p:spPr>
            </p:pic>
          </p:grpSp>
          <p:grpSp>
            <p:nvGrpSpPr>
              <p:cNvPr id="729" name="Group 728"/>
              <p:cNvGrpSpPr/>
              <p:nvPr/>
            </p:nvGrpSpPr>
            <p:grpSpPr>
              <a:xfrm>
                <a:off x="3859746" y="895842"/>
                <a:ext cx="465970" cy="982134"/>
                <a:chOff x="2369299" y="2282762"/>
                <a:chExt cx="465970" cy="982134"/>
              </a:xfrm>
            </p:grpSpPr>
            <p:grpSp>
              <p:nvGrpSpPr>
                <p:cNvPr id="875" name="Group 874"/>
                <p:cNvGrpSpPr/>
                <p:nvPr/>
              </p:nvGrpSpPr>
              <p:grpSpPr>
                <a:xfrm>
                  <a:off x="2460869" y="2282762"/>
                  <a:ext cx="374400" cy="982134"/>
                  <a:chOff x="587671" y="2548983"/>
                  <a:chExt cx="374400" cy="982134"/>
                </a:xfrm>
              </p:grpSpPr>
              <p:grpSp>
                <p:nvGrpSpPr>
                  <p:cNvPr id="877" name="Group 876"/>
                  <p:cNvGrpSpPr/>
                  <p:nvPr/>
                </p:nvGrpSpPr>
                <p:grpSpPr>
                  <a:xfrm>
                    <a:off x="587671" y="25489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881" name="Oval 880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882" name="Rectangle 881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pic>
                <p:nvPicPr>
                  <p:cNvPr id="878" name="Picture 877"/>
                  <p:cNvPicPr>
                    <a:picLocks noChangeAspect="1"/>
                  </p:cNvPicPr>
                  <p:nvPr/>
                </p:nvPicPr>
                <p:blipFill>
                  <a:blip r:embed="rId3">
                    <a:duotone>
                      <a:schemeClr val="accent2">
                        <a:shade val="45000"/>
                        <a:satMod val="135000"/>
                      </a:schemeClr>
                      <a:prstClr val="white"/>
                    </a:duotone>
                  </a:blip>
                  <a:stretch>
                    <a:fillRect/>
                  </a:stretch>
                </p:blipFill>
                <p:spPr>
                  <a:xfrm>
                    <a:off x="762590" y="2650430"/>
                    <a:ext cx="199481" cy="199481"/>
                  </a:xfrm>
                  <a:prstGeom prst="rect">
                    <a:avLst/>
                  </a:prstGeom>
                </p:spPr>
              </p:pic>
              <p:sp>
                <p:nvSpPr>
                  <p:cNvPr id="879" name="Rounded Rectangle 878"/>
                  <p:cNvSpPr/>
                  <p:nvPr/>
                </p:nvSpPr>
                <p:spPr bwMode="auto">
                  <a:xfrm>
                    <a:off x="741028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880" name="Rounded Rectangle 879"/>
                  <p:cNvSpPr/>
                  <p:nvPr/>
                </p:nvSpPr>
                <p:spPr bwMode="auto">
                  <a:xfrm>
                    <a:off x="618909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876" name="TextBox 875"/>
                <p:cNvSpPr txBox="1"/>
                <p:nvPr/>
              </p:nvSpPr>
              <p:spPr>
                <a:xfrm>
                  <a:off x="2369299" y="2750695"/>
                  <a:ext cx="440076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0.3</a:t>
                  </a:r>
                </a:p>
              </p:txBody>
            </p:sp>
          </p:grpSp>
          <p:grpSp>
            <p:nvGrpSpPr>
              <p:cNvPr id="730" name="Group 729"/>
              <p:cNvGrpSpPr/>
              <p:nvPr/>
            </p:nvGrpSpPr>
            <p:grpSpPr>
              <a:xfrm>
                <a:off x="4832779" y="851742"/>
                <a:ext cx="440075" cy="1026234"/>
                <a:chOff x="1351526" y="1571676"/>
                <a:chExt cx="440075" cy="1026234"/>
              </a:xfrm>
            </p:grpSpPr>
            <p:grpSp>
              <p:nvGrpSpPr>
                <p:cNvPr id="866" name="Group 865"/>
                <p:cNvGrpSpPr/>
                <p:nvPr/>
              </p:nvGrpSpPr>
              <p:grpSpPr>
                <a:xfrm>
                  <a:off x="1414123" y="1571676"/>
                  <a:ext cx="353568" cy="1026234"/>
                  <a:chOff x="1414123" y="1571676"/>
                  <a:chExt cx="353568" cy="1026234"/>
                </a:xfrm>
              </p:grpSpPr>
              <p:grpSp>
                <p:nvGrpSpPr>
                  <p:cNvPr id="868" name="Group 867"/>
                  <p:cNvGrpSpPr/>
                  <p:nvPr/>
                </p:nvGrpSpPr>
                <p:grpSpPr>
                  <a:xfrm>
                    <a:off x="1446433" y="1615776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873" name="Oval 872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874" name="Rectangle 873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869" name="Teardrop 868"/>
                  <p:cNvSpPr/>
                  <p:nvPr/>
                </p:nvSpPr>
                <p:spPr bwMode="auto">
                  <a:xfrm>
                    <a:off x="1414123" y="1571676"/>
                    <a:ext cx="175524" cy="127198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870" name="Teardrop 869"/>
                  <p:cNvSpPr/>
                  <p:nvPr/>
                </p:nvSpPr>
                <p:spPr bwMode="auto">
                  <a:xfrm rot="16200000">
                    <a:off x="1601742" y="1532925"/>
                    <a:ext cx="127198" cy="204700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871" name="Rounded Rectangle 870"/>
                  <p:cNvSpPr/>
                  <p:nvPr/>
                </p:nvSpPr>
                <p:spPr bwMode="auto">
                  <a:xfrm>
                    <a:off x="1597000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872" name="Rounded Rectangle 871"/>
                  <p:cNvSpPr/>
                  <p:nvPr/>
                </p:nvSpPr>
                <p:spPr bwMode="auto">
                  <a:xfrm>
                    <a:off x="1474881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867" name="TextBox 866"/>
                <p:cNvSpPr txBox="1"/>
                <p:nvPr/>
              </p:nvSpPr>
              <p:spPr>
                <a:xfrm>
                  <a:off x="1351526" y="2117189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0.6</a:t>
                  </a:r>
                </a:p>
              </p:txBody>
            </p:sp>
          </p:grpSp>
          <p:grpSp>
            <p:nvGrpSpPr>
              <p:cNvPr id="731" name="Group 730"/>
              <p:cNvGrpSpPr/>
              <p:nvPr/>
            </p:nvGrpSpPr>
            <p:grpSpPr>
              <a:xfrm>
                <a:off x="5820620" y="895842"/>
                <a:ext cx="440075" cy="982134"/>
                <a:chOff x="1735907" y="2460562"/>
                <a:chExt cx="440075" cy="982134"/>
              </a:xfrm>
            </p:grpSpPr>
            <p:grpSp>
              <p:nvGrpSpPr>
                <p:cNvPr id="849" name="Group 848"/>
                <p:cNvGrpSpPr/>
                <p:nvPr/>
              </p:nvGrpSpPr>
              <p:grpSpPr>
                <a:xfrm>
                  <a:off x="1826164" y="2460562"/>
                  <a:ext cx="274320" cy="982134"/>
                  <a:chOff x="2368178" y="2124654"/>
                  <a:chExt cx="274320" cy="982134"/>
                </a:xfrm>
              </p:grpSpPr>
              <p:grpSp>
                <p:nvGrpSpPr>
                  <p:cNvPr id="851" name="Group 850"/>
                  <p:cNvGrpSpPr/>
                  <p:nvPr/>
                </p:nvGrpSpPr>
                <p:grpSpPr>
                  <a:xfrm>
                    <a:off x="2368178" y="2124654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864" name="Oval 863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865" name="Rectangle 864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grpSp>
                <p:nvGrpSpPr>
                  <p:cNvPr id="852" name="Group 851"/>
                  <p:cNvGrpSpPr/>
                  <p:nvPr/>
                </p:nvGrpSpPr>
                <p:grpSpPr>
                  <a:xfrm>
                    <a:off x="2368178" y="2240639"/>
                    <a:ext cx="274320" cy="113533"/>
                    <a:chOff x="1237102" y="1657048"/>
                    <a:chExt cx="1598445" cy="433900"/>
                  </a:xfrm>
                </p:grpSpPr>
                <p:grpSp>
                  <p:nvGrpSpPr>
                    <p:cNvPr id="853" name="Group 852"/>
                    <p:cNvGrpSpPr/>
                    <p:nvPr/>
                  </p:nvGrpSpPr>
                  <p:grpSpPr>
                    <a:xfrm>
                      <a:off x="1517980" y="1688757"/>
                      <a:ext cx="1070783" cy="402191"/>
                      <a:chOff x="1517980" y="1688757"/>
                      <a:chExt cx="1070783" cy="402191"/>
                    </a:xfrm>
                  </p:grpSpPr>
                  <p:sp>
                    <p:nvSpPr>
                      <p:cNvPr id="858" name="Oval 857"/>
                      <p:cNvSpPr/>
                      <p:nvPr/>
                    </p:nvSpPr>
                    <p:spPr bwMode="auto">
                      <a:xfrm>
                        <a:off x="1577545" y="1688757"/>
                        <a:ext cx="955589" cy="394750"/>
                      </a:xfrm>
                      <a:prstGeom prst="ellipse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859" name="Rectangle 858"/>
                      <p:cNvSpPr/>
                      <p:nvPr/>
                    </p:nvSpPr>
                    <p:spPr bwMode="auto">
                      <a:xfrm>
                        <a:off x="2399539" y="1688757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860" name="Rectangle 859"/>
                      <p:cNvSpPr/>
                      <p:nvPr/>
                    </p:nvSpPr>
                    <p:spPr bwMode="auto">
                      <a:xfrm>
                        <a:off x="1517980" y="1696198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cxnSp>
                    <p:nvCxnSpPr>
                      <p:cNvPr id="861" name="Straight Connector 860"/>
                      <p:cNvCxnSpPr/>
                      <p:nvPr/>
                    </p:nvCxnSpPr>
                    <p:spPr bwMode="auto">
                      <a:xfrm>
                        <a:off x="1820562" y="182056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862" name="Straight Connector 861"/>
                      <p:cNvCxnSpPr/>
                      <p:nvPr/>
                    </p:nvCxnSpPr>
                    <p:spPr bwMode="auto">
                      <a:xfrm>
                        <a:off x="1820562" y="188613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863" name="Straight Connector 862"/>
                      <p:cNvCxnSpPr/>
                      <p:nvPr/>
                    </p:nvCxnSpPr>
                    <p:spPr bwMode="auto">
                      <a:xfrm>
                        <a:off x="1820562" y="1956487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</p:grpSp>
                <p:cxnSp>
                  <p:nvCxnSpPr>
                    <p:cNvPr id="854" name="Straight Connector 853"/>
                    <p:cNvCxnSpPr/>
                    <p:nvPr/>
                  </p:nvCxnSpPr>
                  <p:spPr bwMode="auto">
                    <a:xfrm flipV="1">
                      <a:off x="2327280" y="1688757"/>
                      <a:ext cx="508267" cy="65902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855" name="Straight Connector 854"/>
                    <p:cNvCxnSpPr/>
                    <p:nvPr/>
                  </p:nvCxnSpPr>
                  <p:spPr bwMode="auto">
                    <a:xfrm flipV="1">
                      <a:off x="2347874" y="1750301"/>
                      <a:ext cx="487673" cy="27353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856" name="Straight Connector 855"/>
                    <p:cNvCxnSpPr/>
                    <p:nvPr/>
                  </p:nvCxnSpPr>
                  <p:spPr bwMode="auto">
                    <a:xfrm flipH="1" flipV="1">
                      <a:off x="1237102" y="1657048"/>
                      <a:ext cx="524826" cy="9325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857" name="Straight Connector 856"/>
                    <p:cNvCxnSpPr/>
                    <p:nvPr/>
                  </p:nvCxnSpPr>
                  <p:spPr bwMode="auto">
                    <a:xfrm flipH="1" flipV="1">
                      <a:off x="1237102" y="1750301"/>
                      <a:ext cx="533063" cy="26917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</p:grpSp>
            <p:sp>
              <p:nvSpPr>
                <p:cNvPr id="850" name="TextBox 849"/>
                <p:cNvSpPr txBox="1"/>
                <p:nvPr/>
              </p:nvSpPr>
              <p:spPr>
                <a:xfrm>
                  <a:off x="1735907" y="2944992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0.7</a:t>
                  </a:r>
                </a:p>
              </p:txBody>
            </p:sp>
          </p:grpSp>
          <p:grpSp>
            <p:nvGrpSpPr>
              <p:cNvPr id="732" name="Group 731"/>
              <p:cNvGrpSpPr/>
              <p:nvPr/>
            </p:nvGrpSpPr>
            <p:grpSpPr>
              <a:xfrm>
                <a:off x="6758859" y="895842"/>
                <a:ext cx="440075" cy="982134"/>
                <a:chOff x="504793" y="2548983"/>
                <a:chExt cx="440075" cy="982134"/>
              </a:xfrm>
            </p:grpSpPr>
            <p:grpSp>
              <p:nvGrpSpPr>
                <p:cNvPr id="843" name="Group 842"/>
                <p:cNvGrpSpPr/>
                <p:nvPr/>
              </p:nvGrpSpPr>
              <p:grpSpPr>
                <a:xfrm>
                  <a:off x="504793" y="2548983"/>
                  <a:ext cx="440075" cy="982134"/>
                  <a:chOff x="504793" y="2548983"/>
                  <a:chExt cx="440075" cy="982134"/>
                </a:xfrm>
              </p:grpSpPr>
              <p:grpSp>
                <p:nvGrpSpPr>
                  <p:cNvPr id="845" name="Group 844"/>
                  <p:cNvGrpSpPr/>
                  <p:nvPr/>
                </p:nvGrpSpPr>
                <p:grpSpPr>
                  <a:xfrm>
                    <a:off x="587671" y="25489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847" name="Oval 846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848" name="Rectangle 847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846" name="TextBox 845"/>
                  <p:cNvSpPr txBox="1"/>
                  <p:nvPr/>
                </p:nvSpPr>
                <p:spPr>
                  <a:xfrm>
                    <a:off x="504793" y="3025115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0.8</a:t>
                    </a:r>
                  </a:p>
                </p:txBody>
              </p:sp>
            </p:grpSp>
            <p:pic>
              <p:nvPicPr>
                <p:cNvPr id="844" name="Picture 843"/>
                <p:cNvPicPr>
                  <a:picLocks noChangeAspect="1"/>
                </p:cNvPicPr>
                <p:nvPr/>
              </p:nvPicPr>
              <p:blipFill>
                <a:blip r:embed="rId6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 flipH="1">
                  <a:off x="559622" y="2646386"/>
                  <a:ext cx="311724" cy="140065"/>
                </a:xfrm>
                <a:prstGeom prst="rect">
                  <a:avLst/>
                </a:prstGeom>
              </p:spPr>
            </p:pic>
          </p:grpSp>
          <p:grpSp>
            <p:nvGrpSpPr>
              <p:cNvPr id="733" name="Group 732"/>
              <p:cNvGrpSpPr/>
              <p:nvPr/>
            </p:nvGrpSpPr>
            <p:grpSpPr>
              <a:xfrm>
                <a:off x="7738705" y="895842"/>
                <a:ext cx="464618" cy="982134"/>
                <a:chOff x="574479" y="1141172"/>
                <a:chExt cx="464618" cy="982134"/>
              </a:xfrm>
            </p:grpSpPr>
            <p:grpSp>
              <p:nvGrpSpPr>
                <p:cNvPr id="827" name="Group 826"/>
                <p:cNvGrpSpPr/>
                <p:nvPr/>
              </p:nvGrpSpPr>
              <p:grpSpPr>
                <a:xfrm>
                  <a:off x="659847" y="1141172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841" name="Oval 840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842" name="Rectangle 841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grpSp>
              <p:nvGrpSpPr>
                <p:cNvPr id="828" name="Group 827"/>
                <p:cNvGrpSpPr/>
                <p:nvPr/>
              </p:nvGrpSpPr>
              <p:grpSpPr>
                <a:xfrm>
                  <a:off x="708050" y="1265454"/>
                  <a:ext cx="183764" cy="105236"/>
                  <a:chOff x="1517980" y="1688757"/>
                  <a:chExt cx="1070783" cy="402191"/>
                </a:xfrm>
              </p:grpSpPr>
              <p:sp>
                <p:nvSpPr>
                  <p:cNvPr id="835" name="Oval 834"/>
                  <p:cNvSpPr/>
                  <p:nvPr/>
                </p:nvSpPr>
                <p:spPr bwMode="auto">
                  <a:xfrm>
                    <a:off x="1577545" y="1688757"/>
                    <a:ext cx="955589" cy="39475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836" name="Rectangle 835"/>
                  <p:cNvSpPr/>
                  <p:nvPr/>
                </p:nvSpPr>
                <p:spPr bwMode="auto">
                  <a:xfrm>
                    <a:off x="2399539" y="1688757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837" name="Rectangle 836"/>
                  <p:cNvSpPr/>
                  <p:nvPr/>
                </p:nvSpPr>
                <p:spPr bwMode="auto">
                  <a:xfrm>
                    <a:off x="1517980" y="1696198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cxnSp>
                <p:nvCxnSpPr>
                  <p:cNvPr id="838" name="Straight Connector 837"/>
                  <p:cNvCxnSpPr/>
                  <p:nvPr/>
                </p:nvCxnSpPr>
                <p:spPr bwMode="auto">
                  <a:xfrm>
                    <a:off x="1820562" y="182056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839" name="Straight Connector 838"/>
                  <p:cNvCxnSpPr/>
                  <p:nvPr/>
                </p:nvCxnSpPr>
                <p:spPr bwMode="auto">
                  <a:xfrm>
                    <a:off x="1820562" y="188613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840" name="Straight Connector 839"/>
                  <p:cNvCxnSpPr/>
                  <p:nvPr/>
                </p:nvCxnSpPr>
                <p:spPr bwMode="auto">
                  <a:xfrm>
                    <a:off x="1820562" y="1956487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cxnSp>
              <p:nvCxnSpPr>
                <p:cNvPr id="829" name="Straight Connector 828"/>
                <p:cNvCxnSpPr/>
                <p:nvPr/>
              </p:nvCxnSpPr>
              <p:spPr bwMode="auto">
                <a:xfrm flipV="1">
                  <a:off x="846940" y="1265454"/>
                  <a:ext cx="87227" cy="1724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pic>
              <p:nvPicPr>
                <p:cNvPr id="830" name="Picture 829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839616" y="1241146"/>
                  <a:ext cx="199481" cy="199481"/>
                </a:xfrm>
                <a:prstGeom prst="rect">
                  <a:avLst/>
                </a:prstGeom>
              </p:spPr>
            </p:pic>
            <p:cxnSp>
              <p:nvCxnSpPr>
                <p:cNvPr id="831" name="Straight Connector 830"/>
                <p:cNvCxnSpPr/>
                <p:nvPr/>
              </p:nvCxnSpPr>
              <p:spPr bwMode="auto">
                <a:xfrm flipV="1">
                  <a:off x="850474" y="1281557"/>
                  <a:ext cx="83693" cy="71572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832" name="Straight Connector 831"/>
                <p:cNvCxnSpPr/>
                <p:nvPr/>
              </p:nvCxnSpPr>
              <p:spPr bwMode="auto">
                <a:xfrm flipH="1" flipV="1">
                  <a:off x="659847" y="1257157"/>
                  <a:ext cx="90069" cy="2440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833" name="Straight Connector 832"/>
                <p:cNvCxnSpPr/>
                <p:nvPr/>
              </p:nvCxnSpPr>
              <p:spPr bwMode="auto">
                <a:xfrm flipH="1" flipV="1">
                  <a:off x="659847" y="1281557"/>
                  <a:ext cx="91483" cy="7043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834" name="TextBox 833"/>
                <p:cNvSpPr txBox="1"/>
                <p:nvPr/>
              </p:nvSpPr>
              <p:spPr>
                <a:xfrm>
                  <a:off x="574479" y="1606129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0.9</a:t>
                  </a:r>
                </a:p>
              </p:txBody>
            </p:sp>
          </p:grpSp>
          <p:grpSp>
            <p:nvGrpSpPr>
              <p:cNvPr id="734" name="Group 733"/>
              <p:cNvGrpSpPr/>
              <p:nvPr/>
            </p:nvGrpSpPr>
            <p:grpSpPr>
              <a:xfrm>
                <a:off x="1026535" y="2377936"/>
                <a:ext cx="331839" cy="982134"/>
                <a:chOff x="6172378" y="2289538"/>
                <a:chExt cx="331839" cy="982134"/>
              </a:xfrm>
            </p:grpSpPr>
            <p:grpSp>
              <p:nvGrpSpPr>
                <p:cNvPr id="820" name="Group 819"/>
                <p:cNvGrpSpPr/>
                <p:nvPr/>
              </p:nvGrpSpPr>
              <p:grpSpPr>
                <a:xfrm>
                  <a:off x="6187190" y="2289538"/>
                  <a:ext cx="274320" cy="982134"/>
                  <a:chOff x="2692399" y="2184397"/>
                  <a:chExt cx="274320" cy="982134"/>
                </a:xfrm>
                <a:solidFill>
                  <a:schemeClr val="accent4"/>
                </a:solidFill>
              </p:grpSpPr>
              <p:sp>
                <p:nvSpPr>
                  <p:cNvPr id="825" name="Oval 824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826" name="Rectangle 825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821" name="Lightning Bolt 820"/>
                <p:cNvSpPr/>
                <p:nvPr/>
              </p:nvSpPr>
              <p:spPr bwMode="auto">
                <a:xfrm>
                  <a:off x="6297928" y="2322183"/>
                  <a:ext cx="57556" cy="81810"/>
                </a:xfrm>
                <a:prstGeom prst="lightningBolt">
                  <a:avLst/>
                </a:prstGeom>
                <a:solidFill>
                  <a:schemeClr val="accent3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822" name="TextBox 821"/>
                <p:cNvSpPr txBox="1"/>
                <p:nvPr/>
              </p:nvSpPr>
              <p:spPr>
                <a:xfrm>
                  <a:off x="6172378" y="2790694"/>
                  <a:ext cx="331839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0.1</a:t>
                  </a:r>
                </a:p>
              </p:txBody>
            </p:sp>
            <p:sp>
              <p:nvSpPr>
                <p:cNvPr id="823" name="Oval 822"/>
                <p:cNvSpPr/>
                <p:nvPr/>
              </p:nvSpPr>
              <p:spPr bwMode="auto">
                <a:xfrm>
                  <a:off x="6341991" y="2385857"/>
                  <a:ext cx="91440" cy="91440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824" name="Oval 823"/>
                <p:cNvSpPr/>
                <p:nvPr/>
              </p:nvSpPr>
              <p:spPr bwMode="auto">
                <a:xfrm>
                  <a:off x="6224679" y="2385857"/>
                  <a:ext cx="91440" cy="91440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735" name="Group 734"/>
              <p:cNvGrpSpPr/>
              <p:nvPr/>
            </p:nvGrpSpPr>
            <p:grpSpPr>
              <a:xfrm>
                <a:off x="1951541" y="2377936"/>
                <a:ext cx="440075" cy="982134"/>
                <a:chOff x="6493470" y="3205812"/>
                <a:chExt cx="440075" cy="982134"/>
              </a:xfrm>
            </p:grpSpPr>
            <p:grpSp>
              <p:nvGrpSpPr>
                <p:cNvPr id="812" name="Group 811"/>
                <p:cNvGrpSpPr/>
                <p:nvPr/>
              </p:nvGrpSpPr>
              <p:grpSpPr>
                <a:xfrm>
                  <a:off x="6493470" y="3205812"/>
                  <a:ext cx="440075" cy="982134"/>
                  <a:chOff x="6493470" y="3205812"/>
                  <a:chExt cx="440075" cy="982134"/>
                </a:xfrm>
              </p:grpSpPr>
              <p:grpSp>
                <p:nvGrpSpPr>
                  <p:cNvPr id="816" name="Group 815"/>
                  <p:cNvGrpSpPr/>
                  <p:nvPr/>
                </p:nvGrpSpPr>
                <p:grpSpPr>
                  <a:xfrm>
                    <a:off x="6552961" y="3205812"/>
                    <a:ext cx="274320" cy="982134"/>
                    <a:chOff x="2692399" y="2184397"/>
                    <a:chExt cx="274320" cy="982134"/>
                  </a:xfrm>
                  <a:solidFill>
                    <a:schemeClr val="accent4"/>
                  </a:solidFill>
                </p:grpSpPr>
                <p:sp>
                  <p:nvSpPr>
                    <p:cNvPr id="818" name="Oval 817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819" name="Rectangle 818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817" name="TextBox 816"/>
                  <p:cNvSpPr txBox="1"/>
                  <p:nvPr/>
                </p:nvSpPr>
                <p:spPr>
                  <a:xfrm>
                    <a:off x="6493470" y="3670228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</a:p>
                </p:txBody>
              </p:sp>
            </p:grpSp>
            <p:pic>
              <p:nvPicPr>
                <p:cNvPr id="813" name="Picture 812"/>
                <p:cNvPicPr>
                  <a:picLocks noChangeAspect="1"/>
                </p:cNvPicPr>
                <p:nvPr/>
              </p:nvPicPr>
              <p:blipFill>
                <a:blip r:embed="rId6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 flipH="1">
                  <a:off x="6534259" y="3315536"/>
                  <a:ext cx="311724" cy="140065"/>
                </a:xfrm>
                <a:prstGeom prst="rect">
                  <a:avLst/>
                </a:prstGeom>
              </p:spPr>
            </p:pic>
            <p:sp>
              <p:nvSpPr>
                <p:cNvPr id="814" name="Rounded Rectangle 813"/>
                <p:cNvSpPr/>
                <p:nvPr/>
              </p:nvSpPr>
              <p:spPr bwMode="auto">
                <a:xfrm>
                  <a:off x="6698589" y="3241160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815" name="Rounded Rectangle 814"/>
                <p:cNvSpPr/>
                <p:nvPr/>
              </p:nvSpPr>
              <p:spPr bwMode="auto">
                <a:xfrm>
                  <a:off x="6576470" y="3241160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736" name="Group 735"/>
              <p:cNvGrpSpPr/>
              <p:nvPr/>
            </p:nvGrpSpPr>
            <p:grpSpPr>
              <a:xfrm>
                <a:off x="2844828" y="2310284"/>
                <a:ext cx="459883" cy="1049786"/>
                <a:chOff x="6966521" y="2595951"/>
                <a:chExt cx="459883" cy="1049786"/>
              </a:xfrm>
            </p:grpSpPr>
            <p:grpSp>
              <p:nvGrpSpPr>
                <p:cNvPr id="806" name="Group 805"/>
                <p:cNvGrpSpPr/>
                <p:nvPr/>
              </p:nvGrpSpPr>
              <p:grpSpPr>
                <a:xfrm>
                  <a:off x="6986329" y="2663603"/>
                  <a:ext cx="440075" cy="982134"/>
                  <a:chOff x="6986329" y="2663603"/>
                  <a:chExt cx="440075" cy="982134"/>
                </a:xfrm>
              </p:grpSpPr>
              <p:grpSp>
                <p:nvGrpSpPr>
                  <p:cNvPr id="808" name="Group 807"/>
                  <p:cNvGrpSpPr/>
                  <p:nvPr/>
                </p:nvGrpSpPr>
                <p:grpSpPr>
                  <a:xfrm>
                    <a:off x="7070554" y="2663603"/>
                    <a:ext cx="274320" cy="982134"/>
                    <a:chOff x="2692399" y="2184397"/>
                    <a:chExt cx="274320" cy="982134"/>
                  </a:xfrm>
                  <a:solidFill>
                    <a:schemeClr val="accent4"/>
                  </a:solidFill>
                </p:grpSpPr>
                <p:sp>
                  <p:nvSpPr>
                    <p:cNvPr id="810" name="Oval 809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811" name="Rectangle 810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809" name="TextBox 808"/>
                  <p:cNvSpPr txBox="1"/>
                  <p:nvPr/>
                </p:nvSpPr>
                <p:spPr>
                  <a:xfrm>
                    <a:off x="6986329" y="3160744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  <a:endParaRPr lang="en-US" sz="400" dirty="0">
                      <a:solidFill>
                        <a:schemeClr val="accent6">
                          <a:lumMod val="50000"/>
                        </a:schemeClr>
                      </a:solidFill>
                    </a:endParaRPr>
                  </a:p>
                </p:txBody>
              </p:sp>
            </p:grpSp>
            <p:pic>
              <p:nvPicPr>
                <p:cNvPr id="807" name="Picture 806"/>
                <p:cNvPicPr>
                  <a:picLocks noChangeAspect="1"/>
                </p:cNvPicPr>
                <p:nvPr/>
              </p:nvPicPr>
              <p:blipFill>
                <a:blip r:embed="rId7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6966521" y="2595951"/>
                  <a:ext cx="425507" cy="356238"/>
                </a:xfrm>
                <a:prstGeom prst="rect">
                  <a:avLst/>
                </a:prstGeom>
              </p:spPr>
            </p:pic>
          </p:grpSp>
          <p:grpSp>
            <p:nvGrpSpPr>
              <p:cNvPr id="737" name="Group 736"/>
              <p:cNvGrpSpPr/>
              <p:nvPr/>
            </p:nvGrpSpPr>
            <p:grpSpPr>
              <a:xfrm>
                <a:off x="3848437" y="2377936"/>
                <a:ext cx="444206" cy="982134"/>
                <a:chOff x="7105323" y="1332018"/>
                <a:chExt cx="444206" cy="982134"/>
              </a:xfrm>
            </p:grpSpPr>
            <p:grpSp>
              <p:nvGrpSpPr>
                <p:cNvPr id="798" name="Group 797"/>
                <p:cNvGrpSpPr/>
                <p:nvPr/>
              </p:nvGrpSpPr>
              <p:grpSpPr>
                <a:xfrm>
                  <a:off x="7175129" y="1332018"/>
                  <a:ext cx="374400" cy="982134"/>
                  <a:chOff x="587671" y="2548983"/>
                  <a:chExt cx="374400" cy="982134"/>
                </a:xfrm>
              </p:grpSpPr>
              <p:grpSp>
                <p:nvGrpSpPr>
                  <p:cNvPr id="800" name="Group 799"/>
                  <p:cNvGrpSpPr/>
                  <p:nvPr/>
                </p:nvGrpSpPr>
                <p:grpSpPr>
                  <a:xfrm>
                    <a:off x="587671" y="25489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804" name="Oval 803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805" name="Rectangle 804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pic>
                <p:nvPicPr>
                  <p:cNvPr id="801" name="Picture 800"/>
                  <p:cNvPicPr>
                    <a:picLocks noChangeAspect="1"/>
                  </p:cNvPicPr>
                  <p:nvPr/>
                </p:nvPicPr>
                <p:blipFill>
                  <a:blip r:embed="rId3">
                    <a:duotone>
                      <a:schemeClr val="accent2">
                        <a:shade val="45000"/>
                        <a:satMod val="135000"/>
                      </a:schemeClr>
                      <a:prstClr val="white"/>
                    </a:duotone>
                  </a:blip>
                  <a:stretch>
                    <a:fillRect/>
                  </a:stretch>
                </p:blipFill>
                <p:spPr>
                  <a:xfrm>
                    <a:off x="762590" y="2650430"/>
                    <a:ext cx="199481" cy="199481"/>
                  </a:xfrm>
                  <a:prstGeom prst="rect">
                    <a:avLst/>
                  </a:prstGeom>
                </p:spPr>
              </p:pic>
              <p:sp>
                <p:nvSpPr>
                  <p:cNvPr id="802" name="Rounded Rectangle 801"/>
                  <p:cNvSpPr/>
                  <p:nvPr/>
                </p:nvSpPr>
                <p:spPr bwMode="auto">
                  <a:xfrm>
                    <a:off x="741028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803" name="Rounded Rectangle 802"/>
                  <p:cNvSpPr/>
                  <p:nvPr/>
                </p:nvSpPr>
                <p:spPr bwMode="auto">
                  <a:xfrm>
                    <a:off x="618909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799" name="TextBox 798"/>
                <p:cNvSpPr txBox="1"/>
                <p:nvPr/>
              </p:nvSpPr>
              <p:spPr>
                <a:xfrm>
                  <a:off x="7105323" y="1815606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0.3</a:t>
                  </a:r>
                </a:p>
              </p:txBody>
            </p:sp>
          </p:grpSp>
          <p:grpSp>
            <p:nvGrpSpPr>
              <p:cNvPr id="738" name="Group 737"/>
              <p:cNvGrpSpPr/>
              <p:nvPr/>
            </p:nvGrpSpPr>
            <p:grpSpPr>
              <a:xfrm>
                <a:off x="4856072" y="2333836"/>
                <a:ext cx="440075" cy="1026234"/>
                <a:chOff x="5275665" y="1375098"/>
                <a:chExt cx="440075" cy="1026234"/>
              </a:xfrm>
            </p:grpSpPr>
            <p:grpSp>
              <p:nvGrpSpPr>
                <p:cNvPr id="789" name="Group 788"/>
                <p:cNvGrpSpPr/>
                <p:nvPr/>
              </p:nvGrpSpPr>
              <p:grpSpPr>
                <a:xfrm>
                  <a:off x="5305142" y="1375098"/>
                  <a:ext cx="353568" cy="1026234"/>
                  <a:chOff x="1414123" y="1571676"/>
                  <a:chExt cx="353568" cy="1026234"/>
                </a:xfrm>
              </p:grpSpPr>
              <p:grpSp>
                <p:nvGrpSpPr>
                  <p:cNvPr id="791" name="Group 790"/>
                  <p:cNvGrpSpPr/>
                  <p:nvPr/>
                </p:nvGrpSpPr>
                <p:grpSpPr>
                  <a:xfrm>
                    <a:off x="1446433" y="1615776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796" name="Oval 795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797" name="Rectangle 796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792" name="Teardrop 791"/>
                  <p:cNvSpPr/>
                  <p:nvPr/>
                </p:nvSpPr>
                <p:spPr bwMode="auto">
                  <a:xfrm>
                    <a:off x="1414123" y="1571676"/>
                    <a:ext cx="175524" cy="127198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793" name="Teardrop 792"/>
                  <p:cNvSpPr/>
                  <p:nvPr/>
                </p:nvSpPr>
                <p:spPr bwMode="auto">
                  <a:xfrm rot="16200000">
                    <a:off x="1601742" y="1532925"/>
                    <a:ext cx="127198" cy="204700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794" name="Rounded Rectangle 793"/>
                  <p:cNvSpPr/>
                  <p:nvPr/>
                </p:nvSpPr>
                <p:spPr bwMode="auto">
                  <a:xfrm>
                    <a:off x="1597000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795" name="Rounded Rectangle 794"/>
                  <p:cNvSpPr/>
                  <p:nvPr/>
                </p:nvSpPr>
                <p:spPr bwMode="auto">
                  <a:xfrm>
                    <a:off x="1474881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790" name="TextBox 789"/>
                <p:cNvSpPr txBox="1"/>
                <p:nvPr/>
              </p:nvSpPr>
              <p:spPr>
                <a:xfrm>
                  <a:off x="5275665" y="1920695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0.6</a:t>
                  </a:r>
                </a:p>
              </p:txBody>
            </p:sp>
          </p:grpSp>
          <p:grpSp>
            <p:nvGrpSpPr>
              <p:cNvPr id="739" name="Group 738"/>
              <p:cNvGrpSpPr/>
              <p:nvPr/>
            </p:nvGrpSpPr>
            <p:grpSpPr>
              <a:xfrm>
                <a:off x="5816811" y="2377936"/>
                <a:ext cx="440075" cy="982134"/>
                <a:chOff x="5527235" y="2492898"/>
                <a:chExt cx="440075" cy="982134"/>
              </a:xfrm>
            </p:grpSpPr>
            <p:grpSp>
              <p:nvGrpSpPr>
                <p:cNvPr id="772" name="Group 771"/>
                <p:cNvGrpSpPr/>
                <p:nvPr/>
              </p:nvGrpSpPr>
              <p:grpSpPr>
                <a:xfrm>
                  <a:off x="5600427" y="2492898"/>
                  <a:ext cx="274320" cy="982134"/>
                  <a:chOff x="2368178" y="2124654"/>
                  <a:chExt cx="274320" cy="982134"/>
                </a:xfrm>
              </p:grpSpPr>
              <p:grpSp>
                <p:nvGrpSpPr>
                  <p:cNvPr id="774" name="Group 773"/>
                  <p:cNvGrpSpPr/>
                  <p:nvPr/>
                </p:nvGrpSpPr>
                <p:grpSpPr>
                  <a:xfrm>
                    <a:off x="2368178" y="2124654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787" name="Oval 786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788" name="Rectangle 787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grpSp>
                <p:nvGrpSpPr>
                  <p:cNvPr id="775" name="Group 774"/>
                  <p:cNvGrpSpPr/>
                  <p:nvPr/>
                </p:nvGrpSpPr>
                <p:grpSpPr>
                  <a:xfrm>
                    <a:off x="2368178" y="2240639"/>
                    <a:ext cx="274320" cy="113533"/>
                    <a:chOff x="1237102" y="1657048"/>
                    <a:chExt cx="1598445" cy="433900"/>
                  </a:xfrm>
                </p:grpSpPr>
                <p:grpSp>
                  <p:nvGrpSpPr>
                    <p:cNvPr id="776" name="Group 775"/>
                    <p:cNvGrpSpPr/>
                    <p:nvPr/>
                  </p:nvGrpSpPr>
                  <p:grpSpPr>
                    <a:xfrm>
                      <a:off x="1517980" y="1688757"/>
                      <a:ext cx="1070783" cy="402191"/>
                      <a:chOff x="1517980" y="1688757"/>
                      <a:chExt cx="1070783" cy="402191"/>
                    </a:xfrm>
                  </p:grpSpPr>
                  <p:sp>
                    <p:nvSpPr>
                      <p:cNvPr id="781" name="Oval 780"/>
                      <p:cNvSpPr/>
                      <p:nvPr/>
                    </p:nvSpPr>
                    <p:spPr bwMode="auto">
                      <a:xfrm>
                        <a:off x="1577545" y="1688757"/>
                        <a:ext cx="955589" cy="394750"/>
                      </a:xfrm>
                      <a:prstGeom prst="ellipse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782" name="Rectangle 781"/>
                      <p:cNvSpPr/>
                      <p:nvPr/>
                    </p:nvSpPr>
                    <p:spPr bwMode="auto">
                      <a:xfrm>
                        <a:off x="2399539" y="1688757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783" name="Rectangle 782"/>
                      <p:cNvSpPr/>
                      <p:nvPr/>
                    </p:nvSpPr>
                    <p:spPr bwMode="auto">
                      <a:xfrm>
                        <a:off x="1517980" y="1696198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cxnSp>
                    <p:nvCxnSpPr>
                      <p:cNvPr id="784" name="Straight Connector 783"/>
                      <p:cNvCxnSpPr/>
                      <p:nvPr/>
                    </p:nvCxnSpPr>
                    <p:spPr bwMode="auto">
                      <a:xfrm>
                        <a:off x="1820562" y="182056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785" name="Straight Connector 784"/>
                      <p:cNvCxnSpPr/>
                      <p:nvPr/>
                    </p:nvCxnSpPr>
                    <p:spPr bwMode="auto">
                      <a:xfrm>
                        <a:off x="1820562" y="188613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786" name="Straight Connector 785"/>
                      <p:cNvCxnSpPr/>
                      <p:nvPr/>
                    </p:nvCxnSpPr>
                    <p:spPr bwMode="auto">
                      <a:xfrm>
                        <a:off x="1820562" y="1956487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</p:grpSp>
                <p:cxnSp>
                  <p:nvCxnSpPr>
                    <p:cNvPr id="777" name="Straight Connector 776"/>
                    <p:cNvCxnSpPr/>
                    <p:nvPr/>
                  </p:nvCxnSpPr>
                  <p:spPr bwMode="auto">
                    <a:xfrm flipV="1">
                      <a:off x="2327280" y="1688757"/>
                      <a:ext cx="508267" cy="65902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778" name="Straight Connector 777"/>
                    <p:cNvCxnSpPr/>
                    <p:nvPr/>
                  </p:nvCxnSpPr>
                  <p:spPr bwMode="auto">
                    <a:xfrm flipV="1">
                      <a:off x="2347874" y="1750301"/>
                      <a:ext cx="487673" cy="27353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779" name="Straight Connector 778"/>
                    <p:cNvCxnSpPr/>
                    <p:nvPr/>
                  </p:nvCxnSpPr>
                  <p:spPr bwMode="auto">
                    <a:xfrm flipH="1" flipV="1">
                      <a:off x="1237102" y="1657048"/>
                      <a:ext cx="524826" cy="9325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780" name="Straight Connector 779"/>
                    <p:cNvCxnSpPr/>
                    <p:nvPr/>
                  </p:nvCxnSpPr>
                  <p:spPr bwMode="auto">
                    <a:xfrm flipH="1" flipV="1">
                      <a:off x="1237102" y="1750301"/>
                      <a:ext cx="533063" cy="26917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</p:grpSp>
            <p:sp>
              <p:nvSpPr>
                <p:cNvPr id="773" name="TextBox 772"/>
                <p:cNvSpPr txBox="1"/>
                <p:nvPr/>
              </p:nvSpPr>
              <p:spPr>
                <a:xfrm>
                  <a:off x="5527235" y="2966932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0.7</a:t>
                  </a:r>
                </a:p>
              </p:txBody>
            </p:sp>
          </p:grpSp>
          <p:grpSp>
            <p:nvGrpSpPr>
              <p:cNvPr id="740" name="Group 739"/>
              <p:cNvGrpSpPr/>
              <p:nvPr/>
            </p:nvGrpSpPr>
            <p:grpSpPr>
              <a:xfrm>
                <a:off x="6745211" y="2377936"/>
                <a:ext cx="440075" cy="982134"/>
                <a:chOff x="4886854" y="2700228"/>
                <a:chExt cx="440075" cy="982134"/>
              </a:xfrm>
            </p:grpSpPr>
            <p:grpSp>
              <p:nvGrpSpPr>
                <p:cNvPr id="767" name="Group 766"/>
                <p:cNvGrpSpPr/>
                <p:nvPr/>
              </p:nvGrpSpPr>
              <p:grpSpPr>
                <a:xfrm>
                  <a:off x="4970918" y="2700228"/>
                  <a:ext cx="274320" cy="982134"/>
                  <a:chOff x="2692399" y="2184397"/>
                  <a:chExt cx="274320" cy="982134"/>
                </a:xfrm>
                <a:solidFill>
                  <a:schemeClr val="accent4"/>
                </a:solidFill>
              </p:grpSpPr>
              <p:sp>
                <p:nvSpPr>
                  <p:cNvPr id="770" name="Oval 769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771" name="Rectangle 770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768" name="Chord 767"/>
                <p:cNvSpPr/>
                <p:nvPr/>
              </p:nvSpPr>
              <p:spPr bwMode="auto">
                <a:xfrm rot="17528077">
                  <a:off x="5043014" y="2752290"/>
                  <a:ext cx="169420" cy="155677"/>
                </a:xfrm>
                <a:prstGeom prst="chord">
                  <a:avLst>
                    <a:gd name="adj1" fmla="val 5544771"/>
                    <a:gd name="adj2" fmla="val 13532001"/>
                  </a:avLst>
                </a:prstGeom>
                <a:solidFill>
                  <a:schemeClr val="accent3"/>
                </a:solidFill>
                <a:ln w="28575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769" name="TextBox 768"/>
                <p:cNvSpPr txBox="1"/>
                <p:nvPr/>
              </p:nvSpPr>
              <p:spPr>
                <a:xfrm>
                  <a:off x="4886854" y="3189082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0.8</a:t>
                  </a:r>
                </a:p>
              </p:txBody>
            </p:sp>
          </p:grpSp>
          <p:grpSp>
            <p:nvGrpSpPr>
              <p:cNvPr id="741" name="Group 740"/>
              <p:cNvGrpSpPr/>
              <p:nvPr/>
            </p:nvGrpSpPr>
            <p:grpSpPr>
              <a:xfrm>
                <a:off x="7723018" y="2377936"/>
                <a:ext cx="459116" cy="982134"/>
                <a:chOff x="6615479" y="1619954"/>
                <a:chExt cx="459116" cy="982134"/>
              </a:xfrm>
            </p:grpSpPr>
            <p:grpSp>
              <p:nvGrpSpPr>
                <p:cNvPr id="751" name="Group 750"/>
                <p:cNvGrpSpPr/>
                <p:nvPr/>
              </p:nvGrpSpPr>
              <p:grpSpPr>
                <a:xfrm>
                  <a:off x="6695345" y="1619954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765" name="Oval 764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766" name="Rectangle 765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grpSp>
              <p:nvGrpSpPr>
                <p:cNvPr id="752" name="Group 751"/>
                <p:cNvGrpSpPr/>
                <p:nvPr/>
              </p:nvGrpSpPr>
              <p:grpSpPr>
                <a:xfrm>
                  <a:off x="6743548" y="1744236"/>
                  <a:ext cx="183764" cy="105236"/>
                  <a:chOff x="1517980" y="1688757"/>
                  <a:chExt cx="1070783" cy="402191"/>
                </a:xfrm>
              </p:grpSpPr>
              <p:sp>
                <p:nvSpPr>
                  <p:cNvPr id="759" name="Oval 758"/>
                  <p:cNvSpPr/>
                  <p:nvPr/>
                </p:nvSpPr>
                <p:spPr bwMode="auto">
                  <a:xfrm>
                    <a:off x="1577545" y="1688757"/>
                    <a:ext cx="955589" cy="39475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760" name="Rectangle 759"/>
                  <p:cNvSpPr/>
                  <p:nvPr/>
                </p:nvSpPr>
                <p:spPr bwMode="auto">
                  <a:xfrm>
                    <a:off x="2399539" y="1688757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761" name="Rectangle 760"/>
                  <p:cNvSpPr/>
                  <p:nvPr/>
                </p:nvSpPr>
                <p:spPr bwMode="auto">
                  <a:xfrm>
                    <a:off x="1517980" y="1696198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cxnSp>
                <p:nvCxnSpPr>
                  <p:cNvPr id="762" name="Straight Connector 761"/>
                  <p:cNvCxnSpPr/>
                  <p:nvPr/>
                </p:nvCxnSpPr>
                <p:spPr bwMode="auto">
                  <a:xfrm>
                    <a:off x="1820562" y="182056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763" name="Straight Connector 762"/>
                  <p:cNvCxnSpPr/>
                  <p:nvPr/>
                </p:nvCxnSpPr>
                <p:spPr bwMode="auto">
                  <a:xfrm>
                    <a:off x="1820562" y="188613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764" name="Straight Connector 763"/>
                  <p:cNvCxnSpPr/>
                  <p:nvPr/>
                </p:nvCxnSpPr>
                <p:spPr bwMode="auto">
                  <a:xfrm>
                    <a:off x="1820562" y="1956487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cxnSp>
              <p:nvCxnSpPr>
                <p:cNvPr id="753" name="Straight Connector 752"/>
                <p:cNvCxnSpPr/>
                <p:nvPr/>
              </p:nvCxnSpPr>
              <p:spPr bwMode="auto">
                <a:xfrm flipV="1">
                  <a:off x="6882438" y="1744236"/>
                  <a:ext cx="87227" cy="1724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pic>
              <p:nvPicPr>
                <p:cNvPr id="754" name="Picture 753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6875114" y="1719928"/>
                  <a:ext cx="199481" cy="199481"/>
                </a:xfrm>
                <a:prstGeom prst="rect">
                  <a:avLst/>
                </a:prstGeom>
              </p:spPr>
            </p:pic>
            <p:cxnSp>
              <p:nvCxnSpPr>
                <p:cNvPr id="755" name="Straight Connector 754"/>
                <p:cNvCxnSpPr/>
                <p:nvPr/>
              </p:nvCxnSpPr>
              <p:spPr bwMode="auto">
                <a:xfrm flipV="1">
                  <a:off x="6885972" y="1760339"/>
                  <a:ext cx="83693" cy="71572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756" name="Straight Connector 755"/>
                <p:cNvCxnSpPr/>
                <p:nvPr/>
              </p:nvCxnSpPr>
              <p:spPr bwMode="auto">
                <a:xfrm flipH="1" flipV="1">
                  <a:off x="6695345" y="1735939"/>
                  <a:ext cx="90069" cy="2440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757" name="Straight Connector 756"/>
                <p:cNvCxnSpPr/>
                <p:nvPr/>
              </p:nvCxnSpPr>
              <p:spPr bwMode="auto">
                <a:xfrm flipH="1" flipV="1">
                  <a:off x="6695345" y="1760339"/>
                  <a:ext cx="91483" cy="7043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758" name="TextBox 757"/>
                <p:cNvSpPr txBox="1"/>
                <p:nvPr/>
              </p:nvSpPr>
              <p:spPr>
                <a:xfrm>
                  <a:off x="6615479" y="2126718"/>
                  <a:ext cx="440074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0.9</a:t>
                  </a:r>
                </a:p>
              </p:txBody>
            </p:sp>
          </p:grpSp>
          <p:cxnSp>
            <p:nvCxnSpPr>
              <p:cNvPr id="742" name="Straight Connector 741"/>
              <p:cNvCxnSpPr/>
              <p:nvPr/>
            </p:nvCxnSpPr>
            <p:spPr bwMode="auto">
              <a:xfrm>
                <a:off x="1178507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743" name="Straight Connector 742"/>
              <p:cNvCxnSpPr/>
              <p:nvPr/>
            </p:nvCxnSpPr>
            <p:spPr bwMode="auto">
              <a:xfrm>
                <a:off x="2147502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744" name="Straight Connector 743"/>
              <p:cNvCxnSpPr/>
              <p:nvPr/>
            </p:nvCxnSpPr>
            <p:spPr bwMode="auto">
              <a:xfrm>
                <a:off x="3077824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745" name="Straight Connector 744"/>
              <p:cNvCxnSpPr/>
              <p:nvPr/>
            </p:nvCxnSpPr>
            <p:spPr bwMode="auto">
              <a:xfrm>
                <a:off x="4065030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746" name="Straight Connector 745"/>
              <p:cNvCxnSpPr/>
              <p:nvPr/>
            </p:nvCxnSpPr>
            <p:spPr bwMode="auto">
              <a:xfrm>
                <a:off x="5044244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747" name="Straight Connector 746"/>
              <p:cNvCxnSpPr/>
              <p:nvPr/>
            </p:nvCxnSpPr>
            <p:spPr bwMode="auto">
              <a:xfrm>
                <a:off x="6038737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748" name="Straight Connector 747"/>
              <p:cNvCxnSpPr/>
              <p:nvPr/>
            </p:nvCxnSpPr>
            <p:spPr bwMode="auto">
              <a:xfrm>
                <a:off x="6977597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749" name="Straight Connector 748"/>
              <p:cNvCxnSpPr/>
              <p:nvPr/>
            </p:nvCxnSpPr>
            <p:spPr bwMode="auto">
              <a:xfrm>
                <a:off x="7952768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pic>
            <p:nvPicPr>
              <p:cNvPr id="750" name="Picture 749"/>
              <p:cNvPicPr>
                <a:picLocks noChangeAspect="1"/>
              </p:cNvPicPr>
              <p:nvPr/>
            </p:nvPicPr>
            <p:blipFill>
              <a:blip r:embed="rId7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5809264" y="800821"/>
                <a:ext cx="425507" cy="356238"/>
              </a:xfrm>
              <a:prstGeom prst="rect">
                <a:avLst/>
              </a:prstGeom>
            </p:spPr>
          </p:pic>
        </p:grpSp>
        <p:grpSp>
          <p:nvGrpSpPr>
            <p:cNvPr id="901" name="Group 900"/>
            <p:cNvGrpSpPr/>
            <p:nvPr/>
          </p:nvGrpSpPr>
          <p:grpSpPr>
            <a:xfrm>
              <a:off x="683153" y="1200112"/>
              <a:ext cx="5448032" cy="2090013"/>
              <a:chOff x="936550" y="764872"/>
              <a:chExt cx="7266773" cy="2595198"/>
            </a:xfrm>
          </p:grpSpPr>
          <p:grpSp>
            <p:nvGrpSpPr>
              <p:cNvPr id="902" name="Group 901"/>
              <p:cNvGrpSpPr/>
              <p:nvPr/>
            </p:nvGrpSpPr>
            <p:grpSpPr>
              <a:xfrm>
                <a:off x="936550" y="895842"/>
                <a:ext cx="440075" cy="982134"/>
                <a:chOff x="1986246" y="1325314"/>
                <a:chExt cx="440075" cy="982134"/>
              </a:xfrm>
            </p:grpSpPr>
            <p:grpSp>
              <p:nvGrpSpPr>
                <p:cNvPr id="1071" name="Group 1070"/>
                <p:cNvGrpSpPr/>
                <p:nvPr/>
              </p:nvGrpSpPr>
              <p:grpSpPr>
                <a:xfrm>
                  <a:off x="2092152" y="1325314"/>
                  <a:ext cx="274320" cy="982134"/>
                  <a:chOff x="2092152" y="1325314"/>
                  <a:chExt cx="274320" cy="982134"/>
                </a:xfrm>
              </p:grpSpPr>
              <p:grpSp>
                <p:nvGrpSpPr>
                  <p:cNvPr id="1073" name="Group 1072"/>
                  <p:cNvGrpSpPr/>
                  <p:nvPr/>
                </p:nvGrpSpPr>
                <p:grpSpPr>
                  <a:xfrm>
                    <a:off x="2092152" y="1325314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075" name="Oval 1074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076" name="Rectangle 1075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1074" name="Heart 1073"/>
                  <p:cNvSpPr/>
                  <p:nvPr/>
                </p:nvSpPr>
                <p:spPr bwMode="auto">
                  <a:xfrm>
                    <a:off x="2195831" y="1732032"/>
                    <a:ext cx="130205" cy="128094"/>
                  </a:xfrm>
                  <a:prstGeom prst="heart">
                    <a:avLst/>
                  </a:prstGeom>
                  <a:solidFill>
                    <a:schemeClr val="accent3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1072" name="TextBox 1071"/>
                <p:cNvSpPr txBox="1"/>
                <p:nvPr/>
              </p:nvSpPr>
              <p:spPr>
                <a:xfrm>
                  <a:off x="1986246" y="1896567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0.1</a:t>
                  </a:r>
                </a:p>
              </p:txBody>
            </p:sp>
          </p:grpSp>
          <p:grpSp>
            <p:nvGrpSpPr>
              <p:cNvPr id="903" name="Group 902"/>
              <p:cNvGrpSpPr/>
              <p:nvPr/>
            </p:nvGrpSpPr>
            <p:grpSpPr>
              <a:xfrm>
                <a:off x="1912941" y="895842"/>
                <a:ext cx="481559" cy="982134"/>
                <a:chOff x="2443590" y="1046266"/>
                <a:chExt cx="481559" cy="982134"/>
              </a:xfrm>
            </p:grpSpPr>
            <p:grpSp>
              <p:nvGrpSpPr>
                <p:cNvPr id="1065" name="Group 1064"/>
                <p:cNvGrpSpPr/>
                <p:nvPr/>
              </p:nvGrpSpPr>
              <p:grpSpPr>
                <a:xfrm>
                  <a:off x="2443590" y="1046266"/>
                  <a:ext cx="440075" cy="982134"/>
                  <a:chOff x="2443590" y="1046266"/>
                  <a:chExt cx="440075" cy="982134"/>
                </a:xfrm>
              </p:grpSpPr>
              <p:grpSp>
                <p:nvGrpSpPr>
                  <p:cNvPr id="1067" name="Group 1066"/>
                  <p:cNvGrpSpPr/>
                  <p:nvPr/>
                </p:nvGrpSpPr>
                <p:grpSpPr>
                  <a:xfrm>
                    <a:off x="2538850" y="1046266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069" name="Oval 1068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070" name="Rectangle 1069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1068" name="TextBox 1067"/>
                  <p:cNvSpPr txBox="1"/>
                  <p:nvPr/>
                </p:nvSpPr>
                <p:spPr>
                  <a:xfrm>
                    <a:off x="2443590" y="1527057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</a:p>
                </p:txBody>
              </p:sp>
            </p:grpSp>
            <p:pic>
              <p:nvPicPr>
                <p:cNvPr id="1066" name="Picture 1065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2725668" y="1134639"/>
                  <a:ext cx="199481" cy="199481"/>
                </a:xfrm>
                <a:prstGeom prst="rect">
                  <a:avLst/>
                </a:prstGeom>
              </p:spPr>
            </p:pic>
          </p:grpSp>
          <p:grpSp>
            <p:nvGrpSpPr>
              <p:cNvPr id="904" name="Group 903"/>
              <p:cNvGrpSpPr/>
              <p:nvPr/>
            </p:nvGrpSpPr>
            <p:grpSpPr>
              <a:xfrm>
                <a:off x="2850825" y="764872"/>
                <a:ext cx="406301" cy="1113104"/>
                <a:chOff x="1046783" y="2062413"/>
                <a:chExt cx="406301" cy="1113104"/>
              </a:xfrm>
            </p:grpSpPr>
            <p:grpSp>
              <p:nvGrpSpPr>
                <p:cNvPr id="1059" name="Group 1058"/>
                <p:cNvGrpSpPr/>
                <p:nvPr/>
              </p:nvGrpSpPr>
              <p:grpSpPr>
                <a:xfrm>
                  <a:off x="1121245" y="2193383"/>
                  <a:ext cx="331839" cy="982134"/>
                  <a:chOff x="1121245" y="2193383"/>
                  <a:chExt cx="331839" cy="982134"/>
                </a:xfrm>
              </p:grpSpPr>
              <p:grpSp>
                <p:nvGrpSpPr>
                  <p:cNvPr id="1061" name="Group 1060"/>
                  <p:cNvGrpSpPr/>
                  <p:nvPr/>
                </p:nvGrpSpPr>
                <p:grpSpPr>
                  <a:xfrm>
                    <a:off x="1152243" y="21933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063" name="Oval 1062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064" name="Rectangle 1063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1062" name="TextBox 1061"/>
                  <p:cNvSpPr txBox="1"/>
                  <p:nvPr/>
                </p:nvSpPr>
                <p:spPr>
                  <a:xfrm>
                    <a:off x="1121245" y="2673073"/>
                    <a:ext cx="331839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</a:p>
                </p:txBody>
              </p:sp>
            </p:grpSp>
            <p:pic>
              <p:nvPicPr>
                <p:cNvPr id="1060" name="Picture 1059"/>
                <p:cNvPicPr>
                  <a:picLocks noChangeAspect="1"/>
                </p:cNvPicPr>
                <p:nvPr/>
              </p:nvPicPr>
              <p:blipFill>
                <a:blip r:embed="rId4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rightnessContrast bright="-40000" contrast="4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46783" y="2062413"/>
                  <a:ext cx="393016" cy="309936"/>
                </a:xfrm>
                <a:prstGeom prst="rect">
                  <a:avLst/>
                </a:prstGeom>
              </p:spPr>
            </p:pic>
          </p:grpSp>
          <p:grpSp>
            <p:nvGrpSpPr>
              <p:cNvPr id="905" name="Group 904"/>
              <p:cNvGrpSpPr/>
              <p:nvPr/>
            </p:nvGrpSpPr>
            <p:grpSpPr>
              <a:xfrm>
                <a:off x="3859746" y="895842"/>
                <a:ext cx="465970" cy="982134"/>
                <a:chOff x="2369299" y="2282762"/>
                <a:chExt cx="465970" cy="982134"/>
              </a:xfrm>
            </p:grpSpPr>
            <p:grpSp>
              <p:nvGrpSpPr>
                <p:cNvPr id="1051" name="Group 1050"/>
                <p:cNvGrpSpPr/>
                <p:nvPr/>
              </p:nvGrpSpPr>
              <p:grpSpPr>
                <a:xfrm>
                  <a:off x="2460869" y="2282762"/>
                  <a:ext cx="374400" cy="982134"/>
                  <a:chOff x="587671" y="2548983"/>
                  <a:chExt cx="374400" cy="982134"/>
                </a:xfrm>
              </p:grpSpPr>
              <p:grpSp>
                <p:nvGrpSpPr>
                  <p:cNvPr id="1053" name="Group 1052"/>
                  <p:cNvGrpSpPr/>
                  <p:nvPr/>
                </p:nvGrpSpPr>
                <p:grpSpPr>
                  <a:xfrm>
                    <a:off x="587671" y="25489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057" name="Oval 1056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058" name="Rectangle 1057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pic>
                <p:nvPicPr>
                  <p:cNvPr id="1054" name="Picture 1053"/>
                  <p:cNvPicPr>
                    <a:picLocks noChangeAspect="1"/>
                  </p:cNvPicPr>
                  <p:nvPr/>
                </p:nvPicPr>
                <p:blipFill>
                  <a:blip r:embed="rId3">
                    <a:duotone>
                      <a:schemeClr val="accent2">
                        <a:shade val="45000"/>
                        <a:satMod val="135000"/>
                      </a:schemeClr>
                      <a:prstClr val="white"/>
                    </a:duotone>
                  </a:blip>
                  <a:stretch>
                    <a:fillRect/>
                  </a:stretch>
                </p:blipFill>
                <p:spPr>
                  <a:xfrm>
                    <a:off x="762590" y="2650430"/>
                    <a:ext cx="199481" cy="199481"/>
                  </a:xfrm>
                  <a:prstGeom prst="rect">
                    <a:avLst/>
                  </a:prstGeom>
                </p:spPr>
              </p:pic>
              <p:sp>
                <p:nvSpPr>
                  <p:cNvPr id="1055" name="Rounded Rectangle 1054"/>
                  <p:cNvSpPr/>
                  <p:nvPr/>
                </p:nvSpPr>
                <p:spPr bwMode="auto">
                  <a:xfrm>
                    <a:off x="741028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056" name="Rounded Rectangle 1055"/>
                  <p:cNvSpPr/>
                  <p:nvPr/>
                </p:nvSpPr>
                <p:spPr bwMode="auto">
                  <a:xfrm>
                    <a:off x="618909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1052" name="TextBox 1051"/>
                <p:cNvSpPr txBox="1"/>
                <p:nvPr/>
              </p:nvSpPr>
              <p:spPr>
                <a:xfrm>
                  <a:off x="2369299" y="2750695"/>
                  <a:ext cx="440076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0.3</a:t>
                  </a:r>
                </a:p>
              </p:txBody>
            </p:sp>
          </p:grpSp>
          <p:grpSp>
            <p:nvGrpSpPr>
              <p:cNvPr id="906" name="Group 905"/>
              <p:cNvGrpSpPr/>
              <p:nvPr/>
            </p:nvGrpSpPr>
            <p:grpSpPr>
              <a:xfrm>
                <a:off x="4832779" y="851742"/>
                <a:ext cx="440075" cy="1026234"/>
                <a:chOff x="1351526" y="1571676"/>
                <a:chExt cx="440075" cy="1026234"/>
              </a:xfrm>
            </p:grpSpPr>
            <p:grpSp>
              <p:nvGrpSpPr>
                <p:cNvPr id="1042" name="Group 1041"/>
                <p:cNvGrpSpPr/>
                <p:nvPr/>
              </p:nvGrpSpPr>
              <p:grpSpPr>
                <a:xfrm>
                  <a:off x="1414123" y="1571676"/>
                  <a:ext cx="353568" cy="1026234"/>
                  <a:chOff x="1414123" y="1571676"/>
                  <a:chExt cx="353568" cy="1026234"/>
                </a:xfrm>
              </p:grpSpPr>
              <p:grpSp>
                <p:nvGrpSpPr>
                  <p:cNvPr id="1044" name="Group 1043"/>
                  <p:cNvGrpSpPr/>
                  <p:nvPr/>
                </p:nvGrpSpPr>
                <p:grpSpPr>
                  <a:xfrm>
                    <a:off x="1446433" y="1615776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049" name="Oval 1048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050" name="Rectangle 1049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1045" name="Teardrop 1044"/>
                  <p:cNvSpPr/>
                  <p:nvPr/>
                </p:nvSpPr>
                <p:spPr bwMode="auto">
                  <a:xfrm>
                    <a:off x="1414123" y="1571676"/>
                    <a:ext cx="175524" cy="127198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046" name="Teardrop 1045"/>
                  <p:cNvSpPr/>
                  <p:nvPr/>
                </p:nvSpPr>
                <p:spPr bwMode="auto">
                  <a:xfrm rot="16200000">
                    <a:off x="1601742" y="1532925"/>
                    <a:ext cx="127198" cy="204700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047" name="Rounded Rectangle 1046"/>
                  <p:cNvSpPr/>
                  <p:nvPr/>
                </p:nvSpPr>
                <p:spPr bwMode="auto">
                  <a:xfrm>
                    <a:off x="1597000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048" name="Rounded Rectangle 1047"/>
                  <p:cNvSpPr/>
                  <p:nvPr/>
                </p:nvSpPr>
                <p:spPr bwMode="auto">
                  <a:xfrm>
                    <a:off x="1474881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1043" name="TextBox 1042"/>
                <p:cNvSpPr txBox="1"/>
                <p:nvPr/>
              </p:nvSpPr>
              <p:spPr>
                <a:xfrm>
                  <a:off x="1351526" y="2117189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0.6</a:t>
                  </a:r>
                </a:p>
              </p:txBody>
            </p:sp>
          </p:grpSp>
          <p:grpSp>
            <p:nvGrpSpPr>
              <p:cNvPr id="907" name="Group 906"/>
              <p:cNvGrpSpPr/>
              <p:nvPr/>
            </p:nvGrpSpPr>
            <p:grpSpPr>
              <a:xfrm>
                <a:off x="5820620" y="895842"/>
                <a:ext cx="440075" cy="982134"/>
                <a:chOff x="1735907" y="2460562"/>
                <a:chExt cx="440075" cy="982134"/>
              </a:xfrm>
            </p:grpSpPr>
            <p:grpSp>
              <p:nvGrpSpPr>
                <p:cNvPr id="1025" name="Group 1024"/>
                <p:cNvGrpSpPr/>
                <p:nvPr/>
              </p:nvGrpSpPr>
              <p:grpSpPr>
                <a:xfrm>
                  <a:off x="1826164" y="2460562"/>
                  <a:ext cx="274320" cy="982134"/>
                  <a:chOff x="2368178" y="2124654"/>
                  <a:chExt cx="274320" cy="982134"/>
                </a:xfrm>
              </p:grpSpPr>
              <p:grpSp>
                <p:nvGrpSpPr>
                  <p:cNvPr id="1027" name="Group 1026"/>
                  <p:cNvGrpSpPr/>
                  <p:nvPr/>
                </p:nvGrpSpPr>
                <p:grpSpPr>
                  <a:xfrm>
                    <a:off x="2368178" y="2124654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040" name="Oval 1039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041" name="Rectangle 1040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grpSp>
                <p:nvGrpSpPr>
                  <p:cNvPr id="1028" name="Group 1027"/>
                  <p:cNvGrpSpPr/>
                  <p:nvPr/>
                </p:nvGrpSpPr>
                <p:grpSpPr>
                  <a:xfrm>
                    <a:off x="2368178" y="2240639"/>
                    <a:ext cx="274320" cy="113533"/>
                    <a:chOff x="1237102" y="1657048"/>
                    <a:chExt cx="1598445" cy="433900"/>
                  </a:xfrm>
                </p:grpSpPr>
                <p:grpSp>
                  <p:nvGrpSpPr>
                    <p:cNvPr id="1029" name="Group 1028"/>
                    <p:cNvGrpSpPr/>
                    <p:nvPr/>
                  </p:nvGrpSpPr>
                  <p:grpSpPr>
                    <a:xfrm>
                      <a:off x="1517980" y="1688757"/>
                      <a:ext cx="1070783" cy="402191"/>
                      <a:chOff x="1517980" y="1688757"/>
                      <a:chExt cx="1070783" cy="402191"/>
                    </a:xfrm>
                  </p:grpSpPr>
                  <p:sp>
                    <p:nvSpPr>
                      <p:cNvPr id="1034" name="Oval 1033"/>
                      <p:cNvSpPr/>
                      <p:nvPr/>
                    </p:nvSpPr>
                    <p:spPr bwMode="auto">
                      <a:xfrm>
                        <a:off x="1577545" y="1688757"/>
                        <a:ext cx="955589" cy="394750"/>
                      </a:xfrm>
                      <a:prstGeom prst="ellipse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1035" name="Rectangle 1034"/>
                      <p:cNvSpPr/>
                      <p:nvPr/>
                    </p:nvSpPr>
                    <p:spPr bwMode="auto">
                      <a:xfrm>
                        <a:off x="2399539" y="1688757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1036" name="Rectangle 1035"/>
                      <p:cNvSpPr/>
                      <p:nvPr/>
                    </p:nvSpPr>
                    <p:spPr bwMode="auto">
                      <a:xfrm>
                        <a:off x="1517980" y="1696198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cxnSp>
                    <p:nvCxnSpPr>
                      <p:cNvPr id="1037" name="Straight Connector 1036"/>
                      <p:cNvCxnSpPr/>
                      <p:nvPr/>
                    </p:nvCxnSpPr>
                    <p:spPr bwMode="auto">
                      <a:xfrm>
                        <a:off x="1820562" y="182056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1038" name="Straight Connector 1037"/>
                      <p:cNvCxnSpPr/>
                      <p:nvPr/>
                    </p:nvCxnSpPr>
                    <p:spPr bwMode="auto">
                      <a:xfrm>
                        <a:off x="1820562" y="188613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1039" name="Straight Connector 1038"/>
                      <p:cNvCxnSpPr/>
                      <p:nvPr/>
                    </p:nvCxnSpPr>
                    <p:spPr bwMode="auto">
                      <a:xfrm>
                        <a:off x="1820562" y="1956487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</p:grpSp>
                <p:cxnSp>
                  <p:nvCxnSpPr>
                    <p:cNvPr id="1030" name="Straight Connector 1029"/>
                    <p:cNvCxnSpPr/>
                    <p:nvPr/>
                  </p:nvCxnSpPr>
                  <p:spPr bwMode="auto">
                    <a:xfrm flipV="1">
                      <a:off x="2327280" y="1688757"/>
                      <a:ext cx="508267" cy="65902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1031" name="Straight Connector 1030"/>
                    <p:cNvCxnSpPr/>
                    <p:nvPr/>
                  </p:nvCxnSpPr>
                  <p:spPr bwMode="auto">
                    <a:xfrm flipV="1">
                      <a:off x="2347874" y="1750301"/>
                      <a:ext cx="487673" cy="27353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1032" name="Straight Connector 1031"/>
                    <p:cNvCxnSpPr/>
                    <p:nvPr/>
                  </p:nvCxnSpPr>
                  <p:spPr bwMode="auto">
                    <a:xfrm flipH="1" flipV="1">
                      <a:off x="1237102" y="1657048"/>
                      <a:ext cx="524826" cy="9325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1033" name="Straight Connector 1032"/>
                    <p:cNvCxnSpPr/>
                    <p:nvPr/>
                  </p:nvCxnSpPr>
                  <p:spPr bwMode="auto">
                    <a:xfrm flipH="1" flipV="1">
                      <a:off x="1237102" y="1750301"/>
                      <a:ext cx="533063" cy="26917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</p:grpSp>
            <p:sp>
              <p:nvSpPr>
                <p:cNvPr id="1026" name="TextBox 1025"/>
                <p:cNvSpPr txBox="1"/>
                <p:nvPr/>
              </p:nvSpPr>
              <p:spPr>
                <a:xfrm>
                  <a:off x="1735907" y="2944992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0.7</a:t>
                  </a:r>
                </a:p>
              </p:txBody>
            </p:sp>
          </p:grpSp>
          <p:grpSp>
            <p:nvGrpSpPr>
              <p:cNvPr id="908" name="Group 907"/>
              <p:cNvGrpSpPr/>
              <p:nvPr/>
            </p:nvGrpSpPr>
            <p:grpSpPr>
              <a:xfrm>
                <a:off x="6758859" y="895842"/>
                <a:ext cx="440075" cy="982134"/>
                <a:chOff x="504793" y="2548983"/>
                <a:chExt cx="440075" cy="982134"/>
              </a:xfrm>
            </p:grpSpPr>
            <p:grpSp>
              <p:nvGrpSpPr>
                <p:cNvPr id="1019" name="Group 1018"/>
                <p:cNvGrpSpPr/>
                <p:nvPr/>
              </p:nvGrpSpPr>
              <p:grpSpPr>
                <a:xfrm>
                  <a:off x="504793" y="2548983"/>
                  <a:ext cx="440075" cy="982134"/>
                  <a:chOff x="504793" y="2548983"/>
                  <a:chExt cx="440075" cy="982134"/>
                </a:xfrm>
              </p:grpSpPr>
              <p:grpSp>
                <p:nvGrpSpPr>
                  <p:cNvPr id="1021" name="Group 1020"/>
                  <p:cNvGrpSpPr/>
                  <p:nvPr/>
                </p:nvGrpSpPr>
                <p:grpSpPr>
                  <a:xfrm>
                    <a:off x="587671" y="25489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023" name="Oval 1022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024" name="Rectangle 1023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1022" name="TextBox 1021"/>
                  <p:cNvSpPr txBox="1"/>
                  <p:nvPr/>
                </p:nvSpPr>
                <p:spPr>
                  <a:xfrm>
                    <a:off x="504793" y="3025115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0.8</a:t>
                    </a:r>
                  </a:p>
                </p:txBody>
              </p:sp>
            </p:grpSp>
            <p:pic>
              <p:nvPicPr>
                <p:cNvPr id="1020" name="Picture 1019"/>
                <p:cNvPicPr>
                  <a:picLocks noChangeAspect="1"/>
                </p:cNvPicPr>
                <p:nvPr/>
              </p:nvPicPr>
              <p:blipFill>
                <a:blip r:embed="rId6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 flipH="1">
                  <a:off x="559622" y="2646386"/>
                  <a:ext cx="311724" cy="140065"/>
                </a:xfrm>
                <a:prstGeom prst="rect">
                  <a:avLst/>
                </a:prstGeom>
              </p:spPr>
            </p:pic>
          </p:grpSp>
          <p:grpSp>
            <p:nvGrpSpPr>
              <p:cNvPr id="909" name="Group 908"/>
              <p:cNvGrpSpPr/>
              <p:nvPr/>
            </p:nvGrpSpPr>
            <p:grpSpPr>
              <a:xfrm>
                <a:off x="7738705" y="895842"/>
                <a:ext cx="464618" cy="982134"/>
                <a:chOff x="574479" y="1141172"/>
                <a:chExt cx="464618" cy="982134"/>
              </a:xfrm>
            </p:grpSpPr>
            <p:grpSp>
              <p:nvGrpSpPr>
                <p:cNvPr id="1003" name="Group 1002"/>
                <p:cNvGrpSpPr/>
                <p:nvPr/>
              </p:nvGrpSpPr>
              <p:grpSpPr>
                <a:xfrm>
                  <a:off x="659847" y="1141172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1017" name="Oval 1016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018" name="Rectangle 1017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grpSp>
              <p:nvGrpSpPr>
                <p:cNvPr id="1004" name="Group 1003"/>
                <p:cNvGrpSpPr/>
                <p:nvPr/>
              </p:nvGrpSpPr>
              <p:grpSpPr>
                <a:xfrm>
                  <a:off x="708050" y="1265454"/>
                  <a:ext cx="183764" cy="105236"/>
                  <a:chOff x="1517980" y="1688757"/>
                  <a:chExt cx="1070783" cy="402191"/>
                </a:xfrm>
              </p:grpSpPr>
              <p:sp>
                <p:nvSpPr>
                  <p:cNvPr id="1011" name="Oval 1010"/>
                  <p:cNvSpPr/>
                  <p:nvPr/>
                </p:nvSpPr>
                <p:spPr bwMode="auto">
                  <a:xfrm>
                    <a:off x="1577545" y="1688757"/>
                    <a:ext cx="955589" cy="39475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012" name="Rectangle 1011"/>
                  <p:cNvSpPr/>
                  <p:nvPr/>
                </p:nvSpPr>
                <p:spPr bwMode="auto">
                  <a:xfrm>
                    <a:off x="2399539" y="1688757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013" name="Rectangle 1012"/>
                  <p:cNvSpPr/>
                  <p:nvPr/>
                </p:nvSpPr>
                <p:spPr bwMode="auto">
                  <a:xfrm>
                    <a:off x="1517980" y="1696198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cxnSp>
                <p:nvCxnSpPr>
                  <p:cNvPr id="1014" name="Straight Connector 1013"/>
                  <p:cNvCxnSpPr/>
                  <p:nvPr/>
                </p:nvCxnSpPr>
                <p:spPr bwMode="auto">
                  <a:xfrm>
                    <a:off x="1820562" y="182056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1015" name="Straight Connector 1014"/>
                  <p:cNvCxnSpPr/>
                  <p:nvPr/>
                </p:nvCxnSpPr>
                <p:spPr bwMode="auto">
                  <a:xfrm>
                    <a:off x="1820562" y="188613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1016" name="Straight Connector 1015"/>
                  <p:cNvCxnSpPr/>
                  <p:nvPr/>
                </p:nvCxnSpPr>
                <p:spPr bwMode="auto">
                  <a:xfrm>
                    <a:off x="1820562" y="1956487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cxnSp>
              <p:nvCxnSpPr>
                <p:cNvPr id="1005" name="Straight Connector 1004"/>
                <p:cNvCxnSpPr/>
                <p:nvPr/>
              </p:nvCxnSpPr>
              <p:spPr bwMode="auto">
                <a:xfrm flipV="1">
                  <a:off x="846940" y="1265454"/>
                  <a:ext cx="87227" cy="1724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pic>
              <p:nvPicPr>
                <p:cNvPr id="1006" name="Picture 1005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839616" y="1241146"/>
                  <a:ext cx="199481" cy="199481"/>
                </a:xfrm>
                <a:prstGeom prst="rect">
                  <a:avLst/>
                </a:prstGeom>
              </p:spPr>
            </p:pic>
            <p:cxnSp>
              <p:nvCxnSpPr>
                <p:cNvPr id="1007" name="Straight Connector 1006"/>
                <p:cNvCxnSpPr/>
                <p:nvPr/>
              </p:nvCxnSpPr>
              <p:spPr bwMode="auto">
                <a:xfrm flipV="1">
                  <a:off x="850474" y="1281557"/>
                  <a:ext cx="83693" cy="71572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008" name="Straight Connector 1007"/>
                <p:cNvCxnSpPr/>
                <p:nvPr/>
              </p:nvCxnSpPr>
              <p:spPr bwMode="auto">
                <a:xfrm flipH="1" flipV="1">
                  <a:off x="659847" y="1257157"/>
                  <a:ext cx="90069" cy="2440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009" name="Straight Connector 1008"/>
                <p:cNvCxnSpPr/>
                <p:nvPr/>
              </p:nvCxnSpPr>
              <p:spPr bwMode="auto">
                <a:xfrm flipH="1" flipV="1">
                  <a:off x="659847" y="1281557"/>
                  <a:ext cx="91483" cy="7043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1010" name="TextBox 1009"/>
                <p:cNvSpPr txBox="1"/>
                <p:nvPr/>
              </p:nvSpPr>
              <p:spPr>
                <a:xfrm>
                  <a:off x="574479" y="1606129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0.9</a:t>
                  </a:r>
                </a:p>
              </p:txBody>
            </p:sp>
          </p:grpSp>
          <p:grpSp>
            <p:nvGrpSpPr>
              <p:cNvPr id="910" name="Group 909"/>
              <p:cNvGrpSpPr/>
              <p:nvPr/>
            </p:nvGrpSpPr>
            <p:grpSpPr>
              <a:xfrm>
                <a:off x="1026535" y="2377936"/>
                <a:ext cx="331839" cy="982134"/>
                <a:chOff x="6172378" y="2289538"/>
                <a:chExt cx="331839" cy="982134"/>
              </a:xfrm>
            </p:grpSpPr>
            <p:grpSp>
              <p:nvGrpSpPr>
                <p:cNvPr id="996" name="Group 995"/>
                <p:cNvGrpSpPr/>
                <p:nvPr/>
              </p:nvGrpSpPr>
              <p:grpSpPr>
                <a:xfrm>
                  <a:off x="6187190" y="2289538"/>
                  <a:ext cx="274320" cy="982134"/>
                  <a:chOff x="2692399" y="2184397"/>
                  <a:chExt cx="274320" cy="982134"/>
                </a:xfrm>
                <a:solidFill>
                  <a:schemeClr val="accent4"/>
                </a:solidFill>
              </p:grpSpPr>
              <p:sp>
                <p:nvSpPr>
                  <p:cNvPr id="1001" name="Oval 1000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002" name="Rectangle 1001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997" name="Lightning Bolt 996"/>
                <p:cNvSpPr/>
                <p:nvPr/>
              </p:nvSpPr>
              <p:spPr bwMode="auto">
                <a:xfrm>
                  <a:off x="6297928" y="2322183"/>
                  <a:ext cx="57556" cy="81810"/>
                </a:xfrm>
                <a:prstGeom prst="lightningBolt">
                  <a:avLst/>
                </a:prstGeom>
                <a:solidFill>
                  <a:schemeClr val="accent3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998" name="TextBox 997"/>
                <p:cNvSpPr txBox="1"/>
                <p:nvPr/>
              </p:nvSpPr>
              <p:spPr>
                <a:xfrm>
                  <a:off x="6172378" y="2790694"/>
                  <a:ext cx="331839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0.1</a:t>
                  </a:r>
                </a:p>
              </p:txBody>
            </p:sp>
            <p:sp>
              <p:nvSpPr>
                <p:cNvPr id="999" name="Oval 998"/>
                <p:cNvSpPr/>
                <p:nvPr/>
              </p:nvSpPr>
              <p:spPr bwMode="auto">
                <a:xfrm>
                  <a:off x="6341991" y="2385857"/>
                  <a:ext cx="91440" cy="91440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1000" name="Oval 999"/>
                <p:cNvSpPr/>
                <p:nvPr/>
              </p:nvSpPr>
              <p:spPr bwMode="auto">
                <a:xfrm>
                  <a:off x="6224679" y="2385857"/>
                  <a:ext cx="91440" cy="91440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911" name="Group 910"/>
              <p:cNvGrpSpPr/>
              <p:nvPr/>
            </p:nvGrpSpPr>
            <p:grpSpPr>
              <a:xfrm>
                <a:off x="1951541" y="2377936"/>
                <a:ext cx="440075" cy="982134"/>
                <a:chOff x="6493470" y="3205812"/>
                <a:chExt cx="440075" cy="982134"/>
              </a:xfrm>
            </p:grpSpPr>
            <p:grpSp>
              <p:nvGrpSpPr>
                <p:cNvPr id="988" name="Group 987"/>
                <p:cNvGrpSpPr/>
                <p:nvPr/>
              </p:nvGrpSpPr>
              <p:grpSpPr>
                <a:xfrm>
                  <a:off x="6493470" y="3205812"/>
                  <a:ext cx="440075" cy="982134"/>
                  <a:chOff x="6493470" y="3205812"/>
                  <a:chExt cx="440075" cy="982134"/>
                </a:xfrm>
              </p:grpSpPr>
              <p:grpSp>
                <p:nvGrpSpPr>
                  <p:cNvPr id="992" name="Group 991"/>
                  <p:cNvGrpSpPr/>
                  <p:nvPr/>
                </p:nvGrpSpPr>
                <p:grpSpPr>
                  <a:xfrm>
                    <a:off x="6552961" y="3205812"/>
                    <a:ext cx="274320" cy="982134"/>
                    <a:chOff x="2692399" y="2184397"/>
                    <a:chExt cx="274320" cy="982134"/>
                  </a:xfrm>
                  <a:solidFill>
                    <a:schemeClr val="accent4"/>
                  </a:solidFill>
                </p:grpSpPr>
                <p:sp>
                  <p:nvSpPr>
                    <p:cNvPr id="994" name="Oval 993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995" name="Rectangle 994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993" name="TextBox 992"/>
                  <p:cNvSpPr txBox="1"/>
                  <p:nvPr/>
                </p:nvSpPr>
                <p:spPr>
                  <a:xfrm>
                    <a:off x="6493470" y="3670228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</a:p>
                </p:txBody>
              </p:sp>
            </p:grpSp>
            <p:pic>
              <p:nvPicPr>
                <p:cNvPr id="989" name="Picture 988"/>
                <p:cNvPicPr>
                  <a:picLocks noChangeAspect="1"/>
                </p:cNvPicPr>
                <p:nvPr/>
              </p:nvPicPr>
              <p:blipFill>
                <a:blip r:embed="rId6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 flipH="1">
                  <a:off x="6534259" y="3315536"/>
                  <a:ext cx="311724" cy="140065"/>
                </a:xfrm>
                <a:prstGeom prst="rect">
                  <a:avLst/>
                </a:prstGeom>
              </p:spPr>
            </p:pic>
            <p:sp>
              <p:nvSpPr>
                <p:cNvPr id="990" name="Rounded Rectangle 989"/>
                <p:cNvSpPr/>
                <p:nvPr/>
              </p:nvSpPr>
              <p:spPr bwMode="auto">
                <a:xfrm>
                  <a:off x="6698589" y="3241160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991" name="Rounded Rectangle 990"/>
                <p:cNvSpPr/>
                <p:nvPr/>
              </p:nvSpPr>
              <p:spPr bwMode="auto">
                <a:xfrm>
                  <a:off x="6576470" y="3241160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912" name="Group 911"/>
              <p:cNvGrpSpPr/>
              <p:nvPr/>
            </p:nvGrpSpPr>
            <p:grpSpPr>
              <a:xfrm>
                <a:off x="2844828" y="2310284"/>
                <a:ext cx="459883" cy="1049786"/>
                <a:chOff x="6966521" y="2595951"/>
                <a:chExt cx="459883" cy="1049786"/>
              </a:xfrm>
            </p:grpSpPr>
            <p:grpSp>
              <p:nvGrpSpPr>
                <p:cNvPr id="982" name="Group 981"/>
                <p:cNvGrpSpPr/>
                <p:nvPr/>
              </p:nvGrpSpPr>
              <p:grpSpPr>
                <a:xfrm>
                  <a:off x="6986329" y="2663603"/>
                  <a:ext cx="440075" cy="982134"/>
                  <a:chOff x="6986329" y="2663603"/>
                  <a:chExt cx="440075" cy="982134"/>
                </a:xfrm>
              </p:grpSpPr>
              <p:grpSp>
                <p:nvGrpSpPr>
                  <p:cNvPr id="984" name="Group 983"/>
                  <p:cNvGrpSpPr/>
                  <p:nvPr/>
                </p:nvGrpSpPr>
                <p:grpSpPr>
                  <a:xfrm>
                    <a:off x="7070554" y="2663603"/>
                    <a:ext cx="274320" cy="982134"/>
                    <a:chOff x="2692399" y="2184397"/>
                    <a:chExt cx="274320" cy="982134"/>
                  </a:xfrm>
                  <a:solidFill>
                    <a:schemeClr val="accent4"/>
                  </a:solidFill>
                </p:grpSpPr>
                <p:sp>
                  <p:nvSpPr>
                    <p:cNvPr id="986" name="Oval 985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987" name="Rectangle 986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985" name="TextBox 984"/>
                  <p:cNvSpPr txBox="1"/>
                  <p:nvPr/>
                </p:nvSpPr>
                <p:spPr>
                  <a:xfrm>
                    <a:off x="6986329" y="3160744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  <a:endParaRPr lang="en-US" sz="400" dirty="0">
                      <a:solidFill>
                        <a:schemeClr val="accent6">
                          <a:lumMod val="50000"/>
                        </a:schemeClr>
                      </a:solidFill>
                    </a:endParaRPr>
                  </a:p>
                </p:txBody>
              </p:sp>
            </p:grpSp>
            <p:pic>
              <p:nvPicPr>
                <p:cNvPr id="983" name="Picture 982"/>
                <p:cNvPicPr>
                  <a:picLocks noChangeAspect="1"/>
                </p:cNvPicPr>
                <p:nvPr/>
              </p:nvPicPr>
              <p:blipFill>
                <a:blip r:embed="rId7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6966521" y="2595951"/>
                  <a:ext cx="425507" cy="356238"/>
                </a:xfrm>
                <a:prstGeom prst="rect">
                  <a:avLst/>
                </a:prstGeom>
              </p:spPr>
            </p:pic>
          </p:grpSp>
          <p:grpSp>
            <p:nvGrpSpPr>
              <p:cNvPr id="913" name="Group 912"/>
              <p:cNvGrpSpPr/>
              <p:nvPr/>
            </p:nvGrpSpPr>
            <p:grpSpPr>
              <a:xfrm>
                <a:off x="3848437" y="2377936"/>
                <a:ext cx="444206" cy="982134"/>
                <a:chOff x="7105323" y="1332018"/>
                <a:chExt cx="444206" cy="982134"/>
              </a:xfrm>
            </p:grpSpPr>
            <p:grpSp>
              <p:nvGrpSpPr>
                <p:cNvPr id="974" name="Group 973"/>
                <p:cNvGrpSpPr/>
                <p:nvPr/>
              </p:nvGrpSpPr>
              <p:grpSpPr>
                <a:xfrm>
                  <a:off x="7175129" y="1332018"/>
                  <a:ext cx="374400" cy="982134"/>
                  <a:chOff x="587671" y="2548983"/>
                  <a:chExt cx="374400" cy="982134"/>
                </a:xfrm>
              </p:grpSpPr>
              <p:grpSp>
                <p:nvGrpSpPr>
                  <p:cNvPr id="976" name="Group 975"/>
                  <p:cNvGrpSpPr/>
                  <p:nvPr/>
                </p:nvGrpSpPr>
                <p:grpSpPr>
                  <a:xfrm>
                    <a:off x="587671" y="25489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980" name="Oval 979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981" name="Rectangle 980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pic>
                <p:nvPicPr>
                  <p:cNvPr id="977" name="Picture 976"/>
                  <p:cNvPicPr>
                    <a:picLocks noChangeAspect="1"/>
                  </p:cNvPicPr>
                  <p:nvPr/>
                </p:nvPicPr>
                <p:blipFill>
                  <a:blip r:embed="rId3">
                    <a:duotone>
                      <a:schemeClr val="accent2">
                        <a:shade val="45000"/>
                        <a:satMod val="135000"/>
                      </a:schemeClr>
                      <a:prstClr val="white"/>
                    </a:duotone>
                  </a:blip>
                  <a:stretch>
                    <a:fillRect/>
                  </a:stretch>
                </p:blipFill>
                <p:spPr>
                  <a:xfrm>
                    <a:off x="762590" y="2650430"/>
                    <a:ext cx="199481" cy="199481"/>
                  </a:xfrm>
                  <a:prstGeom prst="rect">
                    <a:avLst/>
                  </a:prstGeom>
                </p:spPr>
              </p:pic>
              <p:sp>
                <p:nvSpPr>
                  <p:cNvPr id="978" name="Rounded Rectangle 977"/>
                  <p:cNvSpPr/>
                  <p:nvPr/>
                </p:nvSpPr>
                <p:spPr bwMode="auto">
                  <a:xfrm>
                    <a:off x="741028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979" name="Rounded Rectangle 978"/>
                  <p:cNvSpPr/>
                  <p:nvPr/>
                </p:nvSpPr>
                <p:spPr bwMode="auto">
                  <a:xfrm>
                    <a:off x="618909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975" name="TextBox 974"/>
                <p:cNvSpPr txBox="1"/>
                <p:nvPr/>
              </p:nvSpPr>
              <p:spPr>
                <a:xfrm>
                  <a:off x="7105323" y="1815606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0.3</a:t>
                  </a:r>
                </a:p>
              </p:txBody>
            </p:sp>
          </p:grpSp>
          <p:grpSp>
            <p:nvGrpSpPr>
              <p:cNvPr id="914" name="Group 913"/>
              <p:cNvGrpSpPr/>
              <p:nvPr/>
            </p:nvGrpSpPr>
            <p:grpSpPr>
              <a:xfrm>
                <a:off x="4856072" y="2333836"/>
                <a:ext cx="440075" cy="1026234"/>
                <a:chOff x="5275665" y="1375098"/>
                <a:chExt cx="440075" cy="1026234"/>
              </a:xfrm>
            </p:grpSpPr>
            <p:grpSp>
              <p:nvGrpSpPr>
                <p:cNvPr id="965" name="Group 964"/>
                <p:cNvGrpSpPr/>
                <p:nvPr/>
              </p:nvGrpSpPr>
              <p:grpSpPr>
                <a:xfrm>
                  <a:off x="5305142" y="1375098"/>
                  <a:ext cx="353568" cy="1026234"/>
                  <a:chOff x="1414123" y="1571676"/>
                  <a:chExt cx="353568" cy="1026234"/>
                </a:xfrm>
              </p:grpSpPr>
              <p:grpSp>
                <p:nvGrpSpPr>
                  <p:cNvPr id="967" name="Group 966"/>
                  <p:cNvGrpSpPr/>
                  <p:nvPr/>
                </p:nvGrpSpPr>
                <p:grpSpPr>
                  <a:xfrm>
                    <a:off x="1446433" y="1615776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972" name="Oval 971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973" name="Rectangle 972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968" name="Teardrop 967"/>
                  <p:cNvSpPr/>
                  <p:nvPr/>
                </p:nvSpPr>
                <p:spPr bwMode="auto">
                  <a:xfrm>
                    <a:off x="1414123" y="1571676"/>
                    <a:ext cx="175524" cy="127198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969" name="Teardrop 968"/>
                  <p:cNvSpPr/>
                  <p:nvPr/>
                </p:nvSpPr>
                <p:spPr bwMode="auto">
                  <a:xfrm rot="16200000">
                    <a:off x="1601742" y="1532925"/>
                    <a:ext cx="127198" cy="204700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970" name="Rounded Rectangle 969"/>
                  <p:cNvSpPr/>
                  <p:nvPr/>
                </p:nvSpPr>
                <p:spPr bwMode="auto">
                  <a:xfrm>
                    <a:off x="1597000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971" name="Rounded Rectangle 970"/>
                  <p:cNvSpPr/>
                  <p:nvPr/>
                </p:nvSpPr>
                <p:spPr bwMode="auto">
                  <a:xfrm>
                    <a:off x="1474881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966" name="TextBox 965"/>
                <p:cNvSpPr txBox="1"/>
                <p:nvPr/>
              </p:nvSpPr>
              <p:spPr>
                <a:xfrm>
                  <a:off x="5275665" y="1920695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0.6</a:t>
                  </a:r>
                </a:p>
              </p:txBody>
            </p:sp>
          </p:grpSp>
          <p:grpSp>
            <p:nvGrpSpPr>
              <p:cNvPr id="915" name="Group 914"/>
              <p:cNvGrpSpPr/>
              <p:nvPr/>
            </p:nvGrpSpPr>
            <p:grpSpPr>
              <a:xfrm>
                <a:off x="5816811" y="2377936"/>
                <a:ext cx="440075" cy="982134"/>
                <a:chOff x="5527235" y="2492898"/>
                <a:chExt cx="440075" cy="982134"/>
              </a:xfrm>
            </p:grpSpPr>
            <p:grpSp>
              <p:nvGrpSpPr>
                <p:cNvPr id="948" name="Group 947"/>
                <p:cNvGrpSpPr/>
                <p:nvPr/>
              </p:nvGrpSpPr>
              <p:grpSpPr>
                <a:xfrm>
                  <a:off x="5600427" y="2492898"/>
                  <a:ext cx="274320" cy="982134"/>
                  <a:chOff x="2368178" y="2124654"/>
                  <a:chExt cx="274320" cy="982134"/>
                </a:xfrm>
              </p:grpSpPr>
              <p:grpSp>
                <p:nvGrpSpPr>
                  <p:cNvPr id="950" name="Group 949"/>
                  <p:cNvGrpSpPr/>
                  <p:nvPr/>
                </p:nvGrpSpPr>
                <p:grpSpPr>
                  <a:xfrm>
                    <a:off x="2368178" y="2124654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963" name="Oval 962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964" name="Rectangle 963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grpSp>
                <p:nvGrpSpPr>
                  <p:cNvPr id="951" name="Group 950"/>
                  <p:cNvGrpSpPr/>
                  <p:nvPr/>
                </p:nvGrpSpPr>
                <p:grpSpPr>
                  <a:xfrm>
                    <a:off x="2368178" y="2240639"/>
                    <a:ext cx="274320" cy="113533"/>
                    <a:chOff x="1237102" y="1657048"/>
                    <a:chExt cx="1598445" cy="433900"/>
                  </a:xfrm>
                </p:grpSpPr>
                <p:grpSp>
                  <p:nvGrpSpPr>
                    <p:cNvPr id="952" name="Group 951"/>
                    <p:cNvGrpSpPr/>
                    <p:nvPr/>
                  </p:nvGrpSpPr>
                  <p:grpSpPr>
                    <a:xfrm>
                      <a:off x="1517980" y="1688757"/>
                      <a:ext cx="1070783" cy="402191"/>
                      <a:chOff x="1517980" y="1688757"/>
                      <a:chExt cx="1070783" cy="402191"/>
                    </a:xfrm>
                  </p:grpSpPr>
                  <p:sp>
                    <p:nvSpPr>
                      <p:cNvPr id="957" name="Oval 956"/>
                      <p:cNvSpPr/>
                      <p:nvPr/>
                    </p:nvSpPr>
                    <p:spPr bwMode="auto">
                      <a:xfrm>
                        <a:off x="1577545" y="1688757"/>
                        <a:ext cx="955589" cy="394750"/>
                      </a:xfrm>
                      <a:prstGeom prst="ellipse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958" name="Rectangle 957"/>
                      <p:cNvSpPr/>
                      <p:nvPr/>
                    </p:nvSpPr>
                    <p:spPr bwMode="auto">
                      <a:xfrm>
                        <a:off x="2399539" y="1688757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959" name="Rectangle 958"/>
                      <p:cNvSpPr/>
                      <p:nvPr/>
                    </p:nvSpPr>
                    <p:spPr bwMode="auto">
                      <a:xfrm>
                        <a:off x="1517980" y="1696198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cxnSp>
                    <p:nvCxnSpPr>
                      <p:cNvPr id="960" name="Straight Connector 959"/>
                      <p:cNvCxnSpPr/>
                      <p:nvPr/>
                    </p:nvCxnSpPr>
                    <p:spPr bwMode="auto">
                      <a:xfrm>
                        <a:off x="1820562" y="182056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961" name="Straight Connector 960"/>
                      <p:cNvCxnSpPr/>
                      <p:nvPr/>
                    </p:nvCxnSpPr>
                    <p:spPr bwMode="auto">
                      <a:xfrm>
                        <a:off x="1820562" y="188613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962" name="Straight Connector 961"/>
                      <p:cNvCxnSpPr/>
                      <p:nvPr/>
                    </p:nvCxnSpPr>
                    <p:spPr bwMode="auto">
                      <a:xfrm>
                        <a:off x="1820562" y="1956487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</p:grpSp>
                <p:cxnSp>
                  <p:nvCxnSpPr>
                    <p:cNvPr id="953" name="Straight Connector 952"/>
                    <p:cNvCxnSpPr/>
                    <p:nvPr/>
                  </p:nvCxnSpPr>
                  <p:spPr bwMode="auto">
                    <a:xfrm flipV="1">
                      <a:off x="2327280" y="1688757"/>
                      <a:ext cx="508267" cy="65902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954" name="Straight Connector 953"/>
                    <p:cNvCxnSpPr/>
                    <p:nvPr/>
                  </p:nvCxnSpPr>
                  <p:spPr bwMode="auto">
                    <a:xfrm flipV="1">
                      <a:off x="2347874" y="1750301"/>
                      <a:ext cx="487673" cy="27353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955" name="Straight Connector 954"/>
                    <p:cNvCxnSpPr/>
                    <p:nvPr/>
                  </p:nvCxnSpPr>
                  <p:spPr bwMode="auto">
                    <a:xfrm flipH="1" flipV="1">
                      <a:off x="1237102" y="1657048"/>
                      <a:ext cx="524826" cy="9325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956" name="Straight Connector 955"/>
                    <p:cNvCxnSpPr/>
                    <p:nvPr/>
                  </p:nvCxnSpPr>
                  <p:spPr bwMode="auto">
                    <a:xfrm flipH="1" flipV="1">
                      <a:off x="1237102" y="1750301"/>
                      <a:ext cx="533063" cy="26917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</p:grpSp>
            <p:sp>
              <p:nvSpPr>
                <p:cNvPr id="949" name="TextBox 948"/>
                <p:cNvSpPr txBox="1"/>
                <p:nvPr/>
              </p:nvSpPr>
              <p:spPr>
                <a:xfrm>
                  <a:off x="5527235" y="2966932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0.7</a:t>
                  </a:r>
                </a:p>
              </p:txBody>
            </p:sp>
          </p:grpSp>
          <p:grpSp>
            <p:nvGrpSpPr>
              <p:cNvPr id="916" name="Group 915"/>
              <p:cNvGrpSpPr/>
              <p:nvPr/>
            </p:nvGrpSpPr>
            <p:grpSpPr>
              <a:xfrm>
                <a:off x="6745211" y="2377936"/>
                <a:ext cx="440075" cy="982134"/>
                <a:chOff x="4886854" y="2700228"/>
                <a:chExt cx="440075" cy="982134"/>
              </a:xfrm>
            </p:grpSpPr>
            <p:grpSp>
              <p:nvGrpSpPr>
                <p:cNvPr id="943" name="Group 942"/>
                <p:cNvGrpSpPr/>
                <p:nvPr/>
              </p:nvGrpSpPr>
              <p:grpSpPr>
                <a:xfrm>
                  <a:off x="4970918" y="2700228"/>
                  <a:ext cx="274320" cy="982134"/>
                  <a:chOff x="2692399" y="2184397"/>
                  <a:chExt cx="274320" cy="982134"/>
                </a:xfrm>
                <a:solidFill>
                  <a:schemeClr val="accent4"/>
                </a:solidFill>
              </p:grpSpPr>
              <p:sp>
                <p:nvSpPr>
                  <p:cNvPr id="946" name="Oval 945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947" name="Rectangle 946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944" name="Chord 943"/>
                <p:cNvSpPr/>
                <p:nvPr/>
              </p:nvSpPr>
              <p:spPr bwMode="auto">
                <a:xfrm rot="17528077">
                  <a:off x="5043014" y="2752290"/>
                  <a:ext cx="169420" cy="155677"/>
                </a:xfrm>
                <a:prstGeom prst="chord">
                  <a:avLst>
                    <a:gd name="adj1" fmla="val 5544771"/>
                    <a:gd name="adj2" fmla="val 13532001"/>
                  </a:avLst>
                </a:prstGeom>
                <a:solidFill>
                  <a:schemeClr val="accent3"/>
                </a:solidFill>
                <a:ln w="28575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945" name="TextBox 944"/>
                <p:cNvSpPr txBox="1"/>
                <p:nvPr/>
              </p:nvSpPr>
              <p:spPr>
                <a:xfrm>
                  <a:off x="4886854" y="3189082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0.8</a:t>
                  </a:r>
                </a:p>
              </p:txBody>
            </p:sp>
          </p:grpSp>
          <p:grpSp>
            <p:nvGrpSpPr>
              <p:cNvPr id="917" name="Group 916"/>
              <p:cNvGrpSpPr/>
              <p:nvPr/>
            </p:nvGrpSpPr>
            <p:grpSpPr>
              <a:xfrm>
                <a:off x="7723018" y="2377936"/>
                <a:ext cx="459116" cy="982134"/>
                <a:chOff x="6615479" y="1619954"/>
                <a:chExt cx="459116" cy="982134"/>
              </a:xfrm>
            </p:grpSpPr>
            <p:grpSp>
              <p:nvGrpSpPr>
                <p:cNvPr id="927" name="Group 926"/>
                <p:cNvGrpSpPr/>
                <p:nvPr/>
              </p:nvGrpSpPr>
              <p:grpSpPr>
                <a:xfrm>
                  <a:off x="6695345" y="1619954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941" name="Oval 940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942" name="Rectangle 941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grpSp>
              <p:nvGrpSpPr>
                <p:cNvPr id="928" name="Group 927"/>
                <p:cNvGrpSpPr/>
                <p:nvPr/>
              </p:nvGrpSpPr>
              <p:grpSpPr>
                <a:xfrm>
                  <a:off x="6743548" y="1744236"/>
                  <a:ext cx="183764" cy="105236"/>
                  <a:chOff x="1517980" y="1688757"/>
                  <a:chExt cx="1070783" cy="402191"/>
                </a:xfrm>
              </p:grpSpPr>
              <p:sp>
                <p:nvSpPr>
                  <p:cNvPr id="935" name="Oval 934"/>
                  <p:cNvSpPr/>
                  <p:nvPr/>
                </p:nvSpPr>
                <p:spPr bwMode="auto">
                  <a:xfrm>
                    <a:off x="1577545" y="1688757"/>
                    <a:ext cx="955589" cy="39475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936" name="Rectangle 935"/>
                  <p:cNvSpPr/>
                  <p:nvPr/>
                </p:nvSpPr>
                <p:spPr bwMode="auto">
                  <a:xfrm>
                    <a:off x="2399539" y="1688757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937" name="Rectangle 936"/>
                  <p:cNvSpPr/>
                  <p:nvPr/>
                </p:nvSpPr>
                <p:spPr bwMode="auto">
                  <a:xfrm>
                    <a:off x="1517980" y="1696198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cxnSp>
                <p:nvCxnSpPr>
                  <p:cNvPr id="938" name="Straight Connector 937"/>
                  <p:cNvCxnSpPr/>
                  <p:nvPr/>
                </p:nvCxnSpPr>
                <p:spPr bwMode="auto">
                  <a:xfrm>
                    <a:off x="1820562" y="182056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939" name="Straight Connector 938"/>
                  <p:cNvCxnSpPr/>
                  <p:nvPr/>
                </p:nvCxnSpPr>
                <p:spPr bwMode="auto">
                  <a:xfrm>
                    <a:off x="1820562" y="188613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940" name="Straight Connector 939"/>
                  <p:cNvCxnSpPr/>
                  <p:nvPr/>
                </p:nvCxnSpPr>
                <p:spPr bwMode="auto">
                  <a:xfrm>
                    <a:off x="1820562" y="1956487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cxnSp>
              <p:nvCxnSpPr>
                <p:cNvPr id="929" name="Straight Connector 928"/>
                <p:cNvCxnSpPr/>
                <p:nvPr/>
              </p:nvCxnSpPr>
              <p:spPr bwMode="auto">
                <a:xfrm flipV="1">
                  <a:off x="6882438" y="1744236"/>
                  <a:ext cx="87227" cy="1724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pic>
              <p:nvPicPr>
                <p:cNvPr id="930" name="Picture 929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6875114" y="1719928"/>
                  <a:ext cx="199481" cy="199481"/>
                </a:xfrm>
                <a:prstGeom prst="rect">
                  <a:avLst/>
                </a:prstGeom>
              </p:spPr>
            </p:pic>
            <p:cxnSp>
              <p:nvCxnSpPr>
                <p:cNvPr id="931" name="Straight Connector 930"/>
                <p:cNvCxnSpPr/>
                <p:nvPr/>
              </p:nvCxnSpPr>
              <p:spPr bwMode="auto">
                <a:xfrm flipV="1">
                  <a:off x="6885972" y="1760339"/>
                  <a:ext cx="83693" cy="71572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932" name="Straight Connector 931"/>
                <p:cNvCxnSpPr/>
                <p:nvPr/>
              </p:nvCxnSpPr>
              <p:spPr bwMode="auto">
                <a:xfrm flipH="1" flipV="1">
                  <a:off x="6695345" y="1735939"/>
                  <a:ext cx="90069" cy="2440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933" name="Straight Connector 932"/>
                <p:cNvCxnSpPr/>
                <p:nvPr/>
              </p:nvCxnSpPr>
              <p:spPr bwMode="auto">
                <a:xfrm flipH="1" flipV="1">
                  <a:off x="6695345" y="1760339"/>
                  <a:ext cx="91483" cy="7043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934" name="TextBox 933"/>
                <p:cNvSpPr txBox="1"/>
                <p:nvPr/>
              </p:nvSpPr>
              <p:spPr>
                <a:xfrm>
                  <a:off x="6615479" y="2126718"/>
                  <a:ext cx="440074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0.9</a:t>
                  </a:r>
                </a:p>
              </p:txBody>
            </p:sp>
          </p:grpSp>
          <p:cxnSp>
            <p:nvCxnSpPr>
              <p:cNvPr id="918" name="Straight Connector 917"/>
              <p:cNvCxnSpPr/>
              <p:nvPr/>
            </p:nvCxnSpPr>
            <p:spPr bwMode="auto">
              <a:xfrm>
                <a:off x="1178507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919" name="Straight Connector 918"/>
              <p:cNvCxnSpPr/>
              <p:nvPr/>
            </p:nvCxnSpPr>
            <p:spPr bwMode="auto">
              <a:xfrm>
                <a:off x="2147502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920" name="Straight Connector 919"/>
              <p:cNvCxnSpPr/>
              <p:nvPr/>
            </p:nvCxnSpPr>
            <p:spPr bwMode="auto">
              <a:xfrm>
                <a:off x="3077824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921" name="Straight Connector 920"/>
              <p:cNvCxnSpPr/>
              <p:nvPr/>
            </p:nvCxnSpPr>
            <p:spPr bwMode="auto">
              <a:xfrm>
                <a:off x="4065030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922" name="Straight Connector 921"/>
              <p:cNvCxnSpPr/>
              <p:nvPr/>
            </p:nvCxnSpPr>
            <p:spPr bwMode="auto">
              <a:xfrm>
                <a:off x="5044244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923" name="Straight Connector 922"/>
              <p:cNvCxnSpPr/>
              <p:nvPr/>
            </p:nvCxnSpPr>
            <p:spPr bwMode="auto">
              <a:xfrm>
                <a:off x="6038737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924" name="Straight Connector 923"/>
              <p:cNvCxnSpPr/>
              <p:nvPr/>
            </p:nvCxnSpPr>
            <p:spPr bwMode="auto">
              <a:xfrm>
                <a:off x="6977597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925" name="Straight Connector 924"/>
              <p:cNvCxnSpPr/>
              <p:nvPr/>
            </p:nvCxnSpPr>
            <p:spPr bwMode="auto">
              <a:xfrm>
                <a:off x="7952768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pic>
            <p:nvPicPr>
              <p:cNvPr id="926" name="Picture 925"/>
              <p:cNvPicPr>
                <a:picLocks noChangeAspect="1"/>
              </p:cNvPicPr>
              <p:nvPr/>
            </p:nvPicPr>
            <p:blipFill>
              <a:blip r:embed="rId7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5809264" y="800821"/>
                <a:ext cx="425507" cy="356238"/>
              </a:xfrm>
              <a:prstGeom prst="rect">
                <a:avLst/>
              </a:prstGeom>
            </p:spPr>
          </p:pic>
        </p:grpSp>
        <p:grpSp>
          <p:nvGrpSpPr>
            <p:cNvPr id="1077" name="Group 1076"/>
            <p:cNvGrpSpPr/>
            <p:nvPr/>
          </p:nvGrpSpPr>
          <p:grpSpPr>
            <a:xfrm>
              <a:off x="6403924" y="1200112"/>
              <a:ext cx="5448032" cy="2090013"/>
              <a:chOff x="936550" y="764872"/>
              <a:chExt cx="7266773" cy="2595198"/>
            </a:xfrm>
          </p:grpSpPr>
          <p:grpSp>
            <p:nvGrpSpPr>
              <p:cNvPr id="1078" name="Group 1077"/>
              <p:cNvGrpSpPr/>
              <p:nvPr/>
            </p:nvGrpSpPr>
            <p:grpSpPr>
              <a:xfrm>
                <a:off x="936550" y="895842"/>
                <a:ext cx="440075" cy="982134"/>
                <a:chOff x="1986246" y="1325314"/>
                <a:chExt cx="440075" cy="982134"/>
              </a:xfrm>
            </p:grpSpPr>
            <p:grpSp>
              <p:nvGrpSpPr>
                <p:cNvPr id="1247" name="Group 1246"/>
                <p:cNvGrpSpPr/>
                <p:nvPr/>
              </p:nvGrpSpPr>
              <p:grpSpPr>
                <a:xfrm>
                  <a:off x="2092152" y="1325314"/>
                  <a:ext cx="274320" cy="982134"/>
                  <a:chOff x="2092152" y="1325314"/>
                  <a:chExt cx="274320" cy="982134"/>
                </a:xfrm>
              </p:grpSpPr>
              <p:grpSp>
                <p:nvGrpSpPr>
                  <p:cNvPr id="1249" name="Group 1248"/>
                  <p:cNvGrpSpPr/>
                  <p:nvPr/>
                </p:nvGrpSpPr>
                <p:grpSpPr>
                  <a:xfrm>
                    <a:off x="2092152" y="1325314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251" name="Oval 1250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252" name="Rectangle 1251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1250" name="Heart 1249"/>
                  <p:cNvSpPr/>
                  <p:nvPr/>
                </p:nvSpPr>
                <p:spPr bwMode="auto">
                  <a:xfrm>
                    <a:off x="2195831" y="1732032"/>
                    <a:ext cx="130205" cy="128094"/>
                  </a:xfrm>
                  <a:prstGeom prst="heart">
                    <a:avLst/>
                  </a:prstGeom>
                  <a:solidFill>
                    <a:schemeClr val="accent3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1248" name="TextBox 1247"/>
                <p:cNvSpPr txBox="1"/>
                <p:nvPr/>
              </p:nvSpPr>
              <p:spPr>
                <a:xfrm>
                  <a:off x="1986246" y="1896567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0.1</a:t>
                  </a:r>
                </a:p>
              </p:txBody>
            </p:sp>
          </p:grpSp>
          <p:grpSp>
            <p:nvGrpSpPr>
              <p:cNvPr id="1079" name="Group 1078"/>
              <p:cNvGrpSpPr/>
              <p:nvPr/>
            </p:nvGrpSpPr>
            <p:grpSpPr>
              <a:xfrm>
                <a:off x="1912941" y="895842"/>
                <a:ext cx="481559" cy="982134"/>
                <a:chOff x="2443590" y="1046266"/>
                <a:chExt cx="481559" cy="982134"/>
              </a:xfrm>
            </p:grpSpPr>
            <p:grpSp>
              <p:nvGrpSpPr>
                <p:cNvPr id="1241" name="Group 1240"/>
                <p:cNvGrpSpPr/>
                <p:nvPr/>
              </p:nvGrpSpPr>
              <p:grpSpPr>
                <a:xfrm>
                  <a:off x="2443590" y="1046266"/>
                  <a:ext cx="440075" cy="982134"/>
                  <a:chOff x="2443590" y="1046266"/>
                  <a:chExt cx="440075" cy="982134"/>
                </a:xfrm>
              </p:grpSpPr>
              <p:grpSp>
                <p:nvGrpSpPr>
                  <p:cNvPr id="1243" name="Group 1242"/>
                  <p:cNvGrpSpPr/>
                  <p:nvPr/>
                </p:nvGrpSpPr>
                <p:grpSpPr>
                  <a:xfrm>
                    <a:off x="2538850" y="1046266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245" name="Oval 1244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246" name="Rectangle 1245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1244" name="TextBox 1243"/>
                  <p:cNvSpPr txBox="1"/>
                  <p:nvPr/>
                </p:nvSpPr>
                <p:spPr>
                  <a:xfrm>
                    <a:off x="2443590" y="1527057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</a:p>
                </p:txBody>
              </p:sp>
            </p:grpSp>
            <p:pic>
              <p:nvPicPr>
                <p:cNvPr id="1242" name="Picture 1241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2725668" y="1134639"/>
                  <a:ext cx="199481" cy="199481"/>
                </a:xfrm>
                <a:prstGeom prst="rect">
                  <a:avLst/>
                </a:prstGeom>
              </p:spPr>
            </p:pic>
          </p:grpSp>
          <p:grpSp>
            <p:nvGrpSpPr>
              <p:cNvPr id="1080" name="Group 1079"/>
              <p:cNvGrpSpPr/>
              <p:nvPr/>
            </p:nvGrpSpPr>
            <p:grpSpPr>
              <a:xfrm>
                <a:off x="2850825" y="764872"/>
                <a:ext cx="406301" cy="1113104"/>
                <a:chOff x="1046783" y="2062413"/>
                <a:chExt cx="406301" cy="1113104"/>
              </a:xfrm>
            </p:grpSpPr>
            <p:grpSp>
              <p:nvGrpSpPr>
                <p:cNvPr id="1235" name="Group 1234"/>
                <p:cNvGrpSpPr/>
                <p:nvPr/>
              </p:nvGrpSpPr>
              <p:grpSpPr>
                <a:xfrm>
                  <a:off x="1121245" y="2193383"/>
                  <a:ext cx="331839" cy="982134"/>
                  <a:chOff x="1121245" y="2193383"/>
                  <a:chExt cx="331839" cy="982134"/>
                </a:xfrm>
              </p:grpSpPr>
              <p:grpSp>
                <p:nvGrpSpPr>
                  <p:cNvPr id="1237" name="Group 1236"/>
                  <p:cNvGrpSpPr/>
                  <p:nvPr/>
                </p:nvGrpSpPr>
                <p:grpSpPr>
                  <a:xfrm>
                    <a:off x="1152243" y="21933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239" name="Oval 1238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240" name="Rectangle 1239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1238" name="TextBox 1237"/>
                  <p:cNvSpPr txBox="1"/>
                  <p:nvPr/>
                </p:nvSpPr>
                <p:spPr>
                  <a:xfrm>
                    <a:off x="1121245" y="2673073"/>
                    <a:ext cx="331839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</a:p>
                </p:txBody>
              </p:sp>
            </p:grpSp>
            <p:pic>
              <p:nvPicPr>
                <p:cNvPr id="1236" name="Picture 1235"/>
                <p:cNvPicPr>
                  <a:picLocks noChangeAspect="1"/>
                </p:cNvPicPr>
                <p:nvPr/>
              </p:nvPicPr>
              <p:blipFill>
                <a:blip r:embed="rId4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rightnessContrast bright="-40000" contrast="4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46783" y="2062413"/>
                  <a:ext cx="393016" cy="309936"/>
                </a:xfrm>
                <a:prstGeom prst="rect">
                  <a:avLst/>
                </a:prstGeom>
              </p:spPr>
            </p:pic>
          </p:grpSp>
          <p:grpSp>
            <p:nvGrpSpPr>
              <p:cNvPr id="1081" name="Group 1080"/>
              <p:cNvGrpSpPr/>
              <p:nvPr/>
            </p:nvGrpSpPr>
            <p:grpSpPr>
              <a:xfrm>
                <a:off x="3859746" y="895842"/>
                <a:ext cx="465970" cy="982134"/>
                <a:chOff x="2369299" y="2282762"/>
                <a:chExt cx="465970" cy="982134"/>
              </a:xfrm>
            </p:grpSpPr>
            <p:grpSp>
              <p:nvGrpSpPr>
                <p:cNvPr id="1227" name="Group 1226"/>
                <p:cNvGrpSpPr/>
                <p:nvPr/>
              </p:nvGrpSpPr>
              <p:grpSpPr>
                <a:xfrm>
                  <a:off x="2460869" y="2282762"/>
                  <a:ext cx="374400" cy="982134"/>
                  <a:chOff x="587671" y="2548983"/>
                  <a:chExt cx="374400" cy="982134"/>
                </a:xfrm>
              </p:grpSpPr>
              <p:grpSp>
                <p:nvGrpSpPr>
                  <p:cNvPr id="1229" name="Group 1228"/>
                  <p:cNvGrpSpPr/>
                  <p:nvPr/>
                </p:nvGrpSpPr>
                <p:grpSpPr>
                  <a:xfrm>
                    <a:off x="587671" y="25489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233" name="Oval 1232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234" name="Rectangle 1233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pic>
                <p:nvPicPr>
                  <p:cNvPr id="1230" name="Picture 1229"/>
                  <p:cNvPicPr>
                    <a:picLocks noChangeAspect="1"/>
                  </p:cNvPicPr>
                  <p:nvPr/>
                </p:nvPicPr>
                <p:blipFill>
                  <a:blip r:embed="rId3">
                    <a:duotone>
                      <a:schemeClr val="accent2">
                        <a:shade val="45000"/>
                        <a:satMod val="135000"/>
                      </a:schemeClr>
                      <a:prstClr val="white"/>
                    </a:duotone>
                  </a:blip>
                  <a:stretch>
                    <a:fillRect/>
                  </a:stretch>
                </p:blipFill>
                <p:spPr>
                  <a:xfrm>
                    <a:off x="762590" y="2650430"/>
                    <a:ext cx="199481" cy="199481"/>
                  </a:xfrm>
                  <a:prstGeom prst="rect">
                    <a:avLst/>
                  </a:prstGeom>
                </p:spPr>
              </p:pic>
              <p:sp>
                <p:nvSpPr>
                  <p:cNvPr id="1231" name="Rounded Rectangle 1230"/>
                  <p:cNvSpPr/>
                  <p:nvPr/>
                </p:nvSpPr>
                <p:spPr bwMode="auto">
                  <a:xfrm>
                    <a:off x="741028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232" name="Rounded Rectangle 1231"/>
                  <p:cNvSpPr/>
                  <p:nvPr/>
                </p:nvSpPr>
                <p:spPr bwMode="auto">
                  <a:xfrm>
                    <a:off x="618909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1228" name="TextBox 1227"/>
                <p:cNvSpPr txBox="1"/>
                <p:nvPr/>
              </p:nvSpPr>
              <p:spPr>
                <a:xfrm>
                  <a:off x="2369299" y="2750695"/>
                  <a:ext cx="440076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0.3</a:t>
                  </a:r>
                </a:p>
              </p:txBody>
            </p:sp>
          </p:grpSp>
          <p:grpSp>
            <p:nvGrpSpPr>
              <p:cNvPr id="1082" name="Group 1081"/>
              <p:cNvGrpSpPr/>
              <p:nvPr/>
            </p:nvGrpSpPr>
            <p:grpSpPr>
              <a:xfrm>
                <a:off x="4832779" y="851742"/>
                <a:ext cx="440075" cy="1026234"/>
                <a:chOff x="1351526" y="1571676"/>
                <a:chExt cx="440075" cy="1026234"/>
              </a:xfrm>
            </p:grpSpPr>
            <p:grpSp>
              <p:nvGrpSpPr>
                <p:cNvPr id="1218" name="Group 1217"/>
                <p:cNvGrpSpPr/>
                <p:nvPr/>
              </p:nvGrpSpPr>
              <p:grpSpPr>
                <a:xfrm>
                  <a:off x="1414123" y="1571676"/>
                  <a:ext cx="353568" cy="1026234"/>
                  <a:chOff x="1414123" y="1571676"/>
                  <a:chExt cx="353568" cy="1026234"/>
                </a:xfrm>
              </p:grpSpPr>
              <p:grpSp>
                <p:nvGrpSpPr>
                  <p:cNvPr id="1220" name="Group 1219"/>
                  <p:cNvGrpSpPr/>
                  <p:nvPr/>
                </p:nvGrpSpPr>
                <p:grpSpPr>
                  <a:xfrm>
                    <a:off x="1446433" y="1615776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225" name="Oval 1224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226" name="Rectangle 1225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1221" name="Teardrop 1220"/>
                  <p:cNvSpPr/>
                  <p:nvPr/>
                </p:nvSpPr>
                <p:spPr bwMode="auto">
                  <a:xfrm>
                    <a:off x="1414123" y="1571676"/>
                    <a:ext cx="175524" cy="127198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222" name="Teardrop 1221"/>
                  <p:cNvSpPr/>
                  <p:nvPr/>
                </p:nvSpPr>
                <p:spPr bwMode="auto">
                  <a:xfrm rot="16200000">
                    <a:off x="1601742" y="1532925"/>
                    <a:ext cx="127198" cy="204700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223" name="Rounded Rectangle 1222"/>
                  <p:cNvSpPr/>
                  <p:nvPr/>
                </p:nvSpPr>
                <p:spPr bwMode="auto">
                  <a:xfrm>
                    <a:off x="1597000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224" name="Rounded Rectangle 1223"/>
                  <p:cNvSpPr/>
                  <p:nvPr/>
                </p:nvSpPr>
                <p:spPr bwMode="auto">
                  <a:xfrm>
                    <a:off x="1474881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1219" name="TextBox 1218"/>
                <p:cNvSpPr txBox="1"/>
                <p:nvPr/>
              </p:nvSpPr>
              <p:spPr>
                <a:xfrm>
                  <a:off x="1351526" y="2117189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0.6</a:t>
                  </a:r>
                </a:p>
              </p:txBody>
            </p:sp>
          </p:grpSp>
          <p:grpSp>
            <p:nvGrpSpPr>
              <p:cNvPr id="1083" name="Group 1082"/>
              <p:cNvGrpSpPr/>
              <p:nvPr/>
            </p:nvGrpSpPr>
            <p:grpSpPr>
              <a:xfrm>
                <a:off x="5820620" y="895842"/>
                <a:ext cx="440075" cy="982134"/>
                <a:chOff x="1735907" y="2460562"/>
                <a:chExt cx="440075" cy="982134"/>
              </a:xfrm>
            </p:grpSpPr>
            <p:grpSp>
              <p:nvGrpSpPr>
                <p:cNvPr id="1201" name="Group 1200"/>
                <p:cNvGrpSpPr/>
                <p:nvPr/>
              </p:nvGrpSpPr>
              <p:grpSpPr>
                <a:xfrm>
                  <a:off x="1826164" y="2460562"/>
                  <a:ext cx="274320" cy="982134"/>
                  <a:chOff x="2368178" y="2124654"/>
                  <a:chExt cx="274320" cy="982134"/>
                </a:xfrm>
              </p:grpSpPr>
              <p:grpSp>
                <p:nvGrpSpPr>
                  <p:cNvPr id="1203" name="Group 1202"/>
                  <p:cNvGrpSpPr/>
                  <p:nvPr/>
                </p:nvGrpSpPr>
                <p:grpSpPr>
                  <a:xfrm>
                    <a:off x="2368178" y="2124654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216" name="Oval 1215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217" name="Rectangle 1216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grpSp>
                <p:nvGrpSpPr>
                  <p:cNvPr id="1204" name="Group 1203"/>
                  <p:cNvGrpSpPr/>
                  <p:nvPr/>
                </p:nvGrpSpPr>
                <p:grpSpPr>
                  <a:xfrm>
                    <a:off x="2368178" y="2240639"/>
                    <a:ext cx="274320" cy="113533"/>
                    <a:chOff x="1237102" y="1657048"/>
                    <a:chExt cx="1598445" cy="433900"/>
                  </a:xfrm>
                </p:grpSpPr>
                <p:grpSp>
                  <p:nvGrpSpPr>
                    <p:cNvPr id="1205" name="Group 1204"/>
                    <p:cNvGrpSpPr/>
                    <p:nvPr/>
                  </p:nvGrpSpPr>
                  <p:grpSpPr>
                    <a:xfrm>
                      <a:off x="1517980" y="1688757"/>
                      <a:ext cx="1070783" cy="402191"/>
                      <a:chOff x="1517980" y="1688757"/>
                      <a:chExt cx="1070783" cy="402191"/>
                    </a:xfrm>
                  </p:grpSpPr>
                  <p:sp>
                    <p:nvSpPr>
                      <p:cNvPr id="1210" name="Oval 1209"/>
                      <p:cNvSpPr/>
                      <p:nvPr/>
                    </p:nvSpPr>
                    <p:spPr bwMode="auto">
                      <a:xfrm>
                        <a:off x="1577545" y="1688757"/>
                        <a:ext cx="955589" cy="394750"/>
                      </a:xfrm>
                      <a:prstGeom prst="ellipse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1211" name="Rectangle 1210"/>
                      <p:cNvSpPr/>
                      <p:nvPr/>
                    </p:nvSpPr>
                    <p:spPr bwMode="auto">
                      <a:xfrm>
                        <a:off x="2399539" y="1688757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1212" name="Rectangle 1211"/>
                      <p:cNvSpPr/>
                      <p:nvPr/>
                    </p:nvSpPr>
                    <p:spPr bwMode="auto">
                      <a:xfrm>
                        <a:off x="1517980" y="1696198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cxnSp>
                    <p:nvCxnSpPr>
                      <p:cNvPr id="1213" name="Straight Connector 1212"/>
                      <p:cNvCxnSpPr/>
                      <p:nvPr/>
                    </p:nvCxnSpPr>
                    <p:spPr bwMode="auto">
                      <a:xfrm>
                        <a:off x="1820562" y="182056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1214" name="Straight Connector 1213"/>
                      <p:cNvCxnSpPr/>
                      <p:nvPr/>
                    </p:nvCxnSpPr>
                    <p:spPr bwMode="auto">
                      <a:xfrm>
                        <a:off x="1820562" y="188613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1215" name="Straight Connector 1214"/>
                      <p:cNvCxnSpPr/>
                      <p:nvPr/>
                    </p:nvCxnSpPr>
                    <p:spPr bwMode="auto">
                      <a:xfrm>
                        <a:off x="1820562" y="1956487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</p:grpSp>
                <p:cxnSp>
                  <p:nvCxnSpPr>
                    <p:cNvPr id="1206" name="Straight Connector 1205"/>
                    <p:cNvCxnSpPr/>
                    <p:nvPr/>
                  </p:nvCxnSpPr>
                  <p:spPr bwMode="auto">
                    <a:xfrm flipV="1">
                      <a:off x="2327280" y="1688757"/>
                      <a:ext cx="508267" cy="65902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1207" name="Straight Connector 1206"/>
                    <p:cNvCxnSpPr/>
                    <p:nvPr/>
                  </p:nvCxnSpPr>
                  <p:spPr bwMode="auto">
                    <a:xfrm flipV="1">
                      <a:off x="2347874" y="1750301"/>
                      <a:ext cx="487673" cy="27353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1208" name="Straight Connector 1207"/>
                    <p:cNvCxnSpPr/>
                    <p:nvPr/>
                  </p:nvCxnSpPr>
                  <p:spPr bwMode="auto">
                    <a:xfrm flipH="1" flipV="1">
                      <a:off x="1237102" y="1657048"/>
                      <a:ext cx="524826" cy="9325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1209" name="Straight Connector 1208"/>
                    <p:cNvCxnSpPr/>
                    <p:nvPr/>
                  </p:nvCxnSpPr>
                  <p:spPr bwMode="auto">
                    <a:xfrm flipH="1" flipV="1">
                      <a:off x="1237102" y="1750301"/>
                      <a:ext cx="533063" cy="26917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</p:grpSp>
            <p:sp>
              <p:nvSpPr>
                <p:cNvPr id="1202" name="TextBox 1201"/>
                <p:cNvSpPr txBox="1"/>
                <p:nvPr/>
              </p:nvSpPr>
              <p:spPr>
                <a:xfrm>
                  <a:off x="1735907" y="2944992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0.7</a:t>
                  </a:r>
                </a:p>
              </p:txBody>
            </p:sp>
          </p:grpSp>
          <p:grpSp>
            <p:nvGrpSpPr>
              <p:cNvPr id="1084" name="Group 1083"/>
              <p:cNvGrpSpPr/>
              <p:nvPr/>
            </p:nvGrpSpPr>
            <p:grpSpPr>
              <a:xfrm>
                <a:off x="6758859" y="895842"/>
                <a:ext cx="440075" cy="982134"/>
                <a:chOff x="504793" y="2548983"/>
                <a:chExt cx="440075" cy="982134"/>
              </a:xfrm>
            </p:grpSpPr>
            <p:grpSp>
              <p:nvGrpSpPr>
                <p:cNvPr id="1195" name="Group 1194"/>
                <p:cNvGrpSpPr/>
                <p:nvPr/>
              </p:nvGrpSpPr>
              <p:grpSpPr>
                <a:xfrm>
                  <a:off x="504793" y="2548983"/>
                  <a:ext cx="440075" cy="982134"/>
                  <a:chOff x="504793" y="2548983"/>
                  <a:chExt cx="440075" cy="982134"/>
                </a:xfrm>
              </p:grpSpPr>
              <p:grpSp>
                <p:nvGrpSpPr>
                  <p:cNvPr id="1197" name="Group 1196"/>
                  <p:cNvGrpSpPr/>
                  <p:nvPr/>
                </p:nvGrpSpPr>
                <p:grpSpPr>
                  <a:xfrm>
                    <a:off x="587671" y="25489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199" name="Oval 1198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200" name="Rectangle 1199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1198" name="TextBox 1197"/>
                  <p:cNvSpPr txBox="1"/>
                  <p:nvPr/>
                </p:nvSpPr>
                <p:spPr>
                  <a:xfrm>
                    <a:off x="504793" y="3025115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0.8</a:t>
                    </a:r>
                  </a:p>
                </p:txBody>
              </p:sp>
            </p:grpSp>
            <p:pic>
              <p:nvPicPr>
                <p:cNvPr id="1196" name="Picture 1195"/>
                <p:cNvPicPr>
                  <a:picLocks noChangeAspect="1"/>
                </p:cNvPicPr>
                <p:nvPr/>
              </p:nvPicPr>
              <p:blipFill>
                <a:blip r:embed="rId6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 flipH="1">
                  <a:off x="559622" y="2646386"/>
                  <a:ext cx="311724" cy="140065"/>
                </a:xfrm>
                <a:prstGeom prst="rect">
                  <a:avLst/>
                </a:prstGeom>
              </p:spPr>
            </p:pic>
          </p:grpSp>
          <p:grpSp>
            <p:nvGrpSpPr>
              <p:cNvPr id="1085" name="Group 1084"/>
              <p:cNvGrpSpPr/>
              <p:nvPr/>
            </p:nvGrpSpPr>
            <p:grpSpPr>
              <a:xfrm>
                <a:off x="7738705" y="895842"/>
                <a:ext cx="464618" cy="982134"/>
                <a:chOff x="574479" y="1141172"/>
                <a:chExt cx="464618" cy="982134"/>
              </a:xfrm>
            </p:grpSpPr>
            <p:grpSp>
              <p:nvGrpSpPr>
                <p:cNvPr id="1179" name="Group 1178"/>
                <p:cNvGrpSpPr/>
                <p:nvPr/>
              </p:nvGrpSpPr>
              <p:grpSpPr>
                <a:xfrm>
                  <a:off x="659847" y="1141172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1193" name="Oval 1192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194" name="Rectangle 1193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grpSp>
              <p:nvGrpSpPr>
                <p:cNvPr id="1180" name="Group 1179"/>
                <p:cNvGrpSpPr/>
                <p:nvPr/>
              </p:nvGrpSpPr>
              <p:grpSpPr>
                <a:xfrm>
                  <a:off x="708050" y="1265454"/>
                  <a:ext cx="183764" cy="105236"/>
                  <a:chOff x="1517980" y="1688757"/>
                  <a:chExt cx="1070783" cy="402191"/>
                </a:xfrm>
              </p:grpSpPr>
              <p:sp>
                <p:nvSpPr>
                  <p:cNvPr id="1187" name="Oval 1186"/>
                  <p:cNvSpPr/>
                  <p:nvPr/>
                </p:nvSpPr>
                <p:spPr bwMode="auto">
                  <a:xfrm>
                    <a:off x="1577545" y="1688757"/>
                    <a:ext cx="955589" cy="39475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188" name="Rectangle 1187"/>
                  <p:cNvSpPr/>
                  <p:nvPr/>
                </p:nvSpPr>
                <p:spPr bwMode="auto">
                  <a:xfrm>
                    <a:off x="2399539" y="1688757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189" name="Rectangle 1188"/>
                  <p:cNvSpPr/>
                  <p:nvPr/>
                </p:nvSpPr>
                <p:spPr bwMode="auto">
                  <a:xfrm>
                    <a:off x="1517980" y="1696198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cxnSp>
                <p:nvCxnSpPr>
                  <p:cNvPr id="1190" name="Straight Connector 1189"/>
                  <p:cNvCxnSpPr/>
                  <p:nvPr/>
                </p:nvCxnSpPr>
                <p:spPr bwMode="auto">
                  <a:xfrm>
                    <a:off x="1820562" y="182056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1191" name="Straight Connector 1190"/>
                  <p:cNvCxnSpPr/>
                  <p:nvPr/>
                </p:nvCxnSpPr>
                <p:spPr bwMode="auto">
                  <a:xfrm>
                    <a:off x="1820562" y="188613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1192" name="Straight Connector 1191"/>
                  <p:cNvCxnSpPr/>
                  <p:nvPr/>
                </p:nvCxnSpPr>
                <p:spPr bwMode="auto">
                  <a:xfrm>
                    <a:off x="1820562" y="1956487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cxnSp>
              <p:nvCxnSpPr>
                <p:cNvPr id="1181" name="Straight Connector 1180"/>
                <p:cNvCxnSpPr/>
                <p:nvPr/>
              </p:nvCxnSpPr>
              <p:spPr bwMode="auto">
                <a:xfrm flipV="1">
                  <a:off x="846940" y="1265454"/>
                  <a:ext cx="87227" cy="1724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pic>
              <p:nvPicPr>
                <p:cNvPr id="1182" name="Picture 1181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839616" y="1241146"/>
                  <a:ext cx="199481" cy="199481"/>
                </a:xfrm>
                <a:prstGeom prst="rect">
                  <a:avLst/>
                </a:prstGeom>
              </p:spPr>
            </p:pic>
            <p:cxnSp>
              <p:nvCxnSpPr>
                <p:cNvPr id="1183" name="Straight Connector 1182"/>
                <p:cNvCxnSpPr/>
                <p:nvPr/>
              </p:nvCxnSpPr>
              <p:spPr bwMode="auto">
                <a:xfrm flipV="1">
                  <a:off x="850474" y="1281557"/>
                  <a:ext cx="83693" cy="71572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184" name="Straight Connector 1183"/>
                <p:cNvCxnSpPr/>
                <p:nvPr/>
              </p:nvCxnSpPr>
              <p:spPr bwMode="auto">
                <a:xfrm flipH="1" flipV="1">
                  <a:off x="659847" y="1257157"/>
                  <a:ext cx="90069" cy="2440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185" name="Straight Connector 1184"/>
                <p:cNvCxnSpPr/>
                <p:nvPr/>
              </p:nvCxnSpPr>
              <p:spPr bwMode="auto">
                <a:xfrm flipH="1" flipV="1">
                  <a:off x="659847" y="1281557"/>
                  <a:ext cx="91483" cy="7043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1186" name="TextBox 1185"/>
                <p:cNvSpPr txBox="1"/>
                <p:nvPr/>
              </p:nvSpPr>
              <p:spPr>
                <a:xfrm>
                  <a:off x="574479" y="1606129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0.9</a:t>
                  </a:r>
                </a:p>
              </p:txBody>
            </p:sp>
          </p:grpSp>
          <p:grpSp>
            <p:nvGrpSpPr>
              <p:cNvPr id="1086" name="Group 1085"/>
              <p:cNvGrpSpPr/>
              <p:nvPr/>
            </p:nvGrpSpPr>
            <p:grpSpPr>
              <a:xfrm>
                <a:off x="1026535" y="2377936"/>
                <a:ext cx="331839" cy="982134"/>
                <a:chOff x="6172378" y="2289538"/>
                <a:chExt cx="331839" cy="982134"/>
              </a:xfrm>
            </p:grpSpPr>
            <p:grpSp>
              <p:nvGrpSpPr>
                <p:cNvPr id="1172" name="Group 1171"/>
                <p:cNvGrpSpPr/>
                <p:nvPr/>
              </p:nvGrpSpPr>
              <p:grpSpPr>
                <a:xfrm>
                  <a:off x="6187190" y="2289538"/>
                  <a:ext cx="274320" cy="982134"/>
                  <a:chOff x="2692399" y="2184397"/>
                  <a:chExt cx="274320" cy="982134"/>
                </a:xfrm>
                <a:solidFill>
                  <a:schemeClr val="accent4"/>
                </a:solidFill>
              </p:grpSpPr>
              <p:sp>
                <p:nvSpPr>
                  <p:cNvPr id="1177" name="Oval 1176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178" name="Rectangle 1177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1173" name="Lightning Bolt 1172"/>
                <p:cNvSpPr/>
                <p:nvPr/>
              </p:nvSpPr>
              <p:spPr bwMode="auto">
                <a:xfrm>
                  <a:off x="6297928" y="2322183"/>
                  <a:ext cx="57556" cy="81810"/>
                </a:xfrm>
                <a:prstGeom prst="lightningBolt">
                  <a:avLst/>
                </a:prstGeom>
                <a:solidFill>
                  <a:schemeClr val="accent3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1174" name="TextBox 1173"/>
                <p:cNvSpPr txBox="1"/>
                <p:nvPr/>
              </p:nvSpPr>
              <p:spPr>
                <a:xfrm>
                  <a:off x="6172378" y="2790694"/>
                  <a:ext cx="331839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0.1</a:t>
                  </a:r>
                </a:p>
              </p:txBody>
            </p:sp>
            <p:sp>
              <p:nvSpPr>
                <p:cNvPr id="1175" name="Oval 1174"/>
                <p:cNvSpPr/>
                <p:nvPr/>
              </p:nvSpPr>
              <p:spPr bwMode="auto">
                <a:xfrm>
                  <a:off x="6341991" y="2385857"/>
                  <a:ext cx="91440" cy="91440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1176" name="Oval 1175"/>
                <p:cNvSpPr/>
                <p:nvPr/>
              </p:nvSpPr>
              <p:spPr bwMode="auto">
                <a:xfrm>
                  <a:off x="6224679" y="2385857"/>
                  <a:ext cx="91440" cy="91440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1087" name="Group 1086"/>
              <p:cNvGrpSpPr/>
              <p:nvPr/>
            </p:nvGrpSpPr>
            <p:grpSpPr>
              <a:xfrm>
                <a:off x="1951541" y="2377936"/>
                <a:ext cx="440075" cy="982134"/>
                <a:chOff x="6493470" y="3205812"/>
                <a:chExt cx="440075" cy="982134"/>
              </a:xfrm>
            </p:grpSpPr>
            <p:grpSp>
              <p:nvGrpSpPr>
                <p:cNvPr id="1164" name="Group 1163"/>
                <p:cNvGrpSpPr/>
                <p:nvPr/>
              </p:nvGrpSpPr>
              <p:grpSpPr>
                <a:xfrm>
                  <a:off x="6493470" y="3205812"/>
                  <a:ext cx="440075" cy="982134"/>
                  <a:chOff x="6493470" y="3205812"/>
                  <a:chExt cx="440075" cy="982134"/>
                </a:xfrm>
              </p:grpSpPr>
              <p:grpSp>
                <p:nvGrpSpPr>
                  <p:cNvPr id="1168" name="Group 1167"/>
                  <p:cNvGrpSpPr/>
                  <p:nvPr/>
                </p:nvGrpSpPr>
                <p:grpSpPr>
                  <a:xfrm>
                    <a:off x="6552961" y="3205812"/>
                    <a:ext cx="274320" cy="982134"/>
                    <a:chOff x="2692399" y="2184397"/>
                    <a:chExt cx="274320" cy="982134"/>
                  </a:xfrm>
                  <a:solidFill>
                    <a:schemeClr val="accent4"/>
                  </a:solidFill>
                </p:grpSpPr>
                <p:sp>
                  <p:nvSpPr>
                    <p:cNvPr id="1170" name="Oval 1169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171" name="Rectangle 1170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1169" name="TextBox 1168"/>
                  <p:cNvSpPr txBox="1"/>
                  <p:nvPr/>
                </p:nvSpPr>
                <p:spPr>
                  <a:xfrm>
                    <a:off x="6493470" y="3670228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</a:p>
                </p:txBody>
              </p:sp>
            </p:grpSp>
            <p:pic>
              <p:nvPicPr>
                <p:cNvPr id="1165" name="Picture 1164"/>
                <p:cNvPicPr>
                  <a:picLocks noChangeAspect="1"/>
                </p:cNvPicPr>
                <p:nvPr/>
              </p:nvPicPr>
              <p:blipFill>
                <a:blip r:embed="rId6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 flipH="1">
                  <a:off x="6534259" y="3315536"/>
                  <a:ext cx="311724" cy="140065"/>
                </a:xfrm>
                <a:prstGeom prst="rect">
                  <a:avLst/>
                </a:prstGeom>
              </p:spPr>
            </p:pic>
            <p:sp>
              <p:nvSpPr>
                <p:cNvPr id="1166" name="Rounded Rectangle 1165"/>
                <p:cNvSpPr/>
                <p:nvPr/>
              </p:nvSpPr>
              <p:spPr bwMode="auto">
                <a:xfrm>
                  <a:off x="6698589" y="3241160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1167" name="Rounded Rectangle 1166"/>
                <p:cNvSpPr/>
                <p:nvPr/>
              </p:nvSpPr>
              <p:spPr bwMode="auto">
                <a:xfrm>
                  <a:off x="6576470" y="3241160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1088" name="Group 1087"/>
              <p:cNvGrpSpPr/>
              <p:nvPr/>
            </p:nvGrpSpPr>
            <p:grpSpPr>
              <a:xfrm>
                <a:off x="2844828" y="2310284"/>
                <a:ext cx="459883" cy="1049786"/>
                <a:chOff x="6966521" y="2595951"/>
                <a:chExt cx="459883" cy="1049786"/>
              </a:xfrm>
            </p:grpSpPr>
            <p:grpSp>
              <p:nvGrpSpPr>
                <p:cNvPr id="1158" name="Group 1157"/>
                <p:cNvGrpSpPr/>
                <p:nvPr/>
              </p:nvGrpSpPr>
              <p:grpSpPr>
                <a:xfrm>
                  <a:off x="6986329" y="2663603"/>
                  <a:ext cx="440075" cy="982134"/>
                  <a:chOff x="6986329" y="2663603"/>
                  <a:chExt cx="440075" cy="982134"/>
                </a:xfrm>
              </p:grpSpPr>
              <p:grpSp>
                <p:nvGrpSpPr>
                  <p:cNvPr id="1160" name="Group 1159"/>
                  <p:cNvGrpSpPr/>
                  <p:nvPr/>
                </p:nvGrpSpPr>
                <p:grpSpPr>
                  <a:xfrm>
                    <a:off x="7070554" y="2663603"/>
                    <a:ext cx="274320" cy="982134"/>
                    <a:chOff x="2692399" y="2184397"/>
                    <a:chExt cx="274320" cy="982134"/>
                  </a:xfrm>
                  <a:solidFill>
                    <a:schemeClr val="accent4"/>
                  </a:solidFill>
                </p:grpSpPr>
                <p:sp>
                  <p:nvSpPr>
                    <p:cNvPr id="1162" name="Oval 1161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163" name="Rectangle 1162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1161" name="TextBox 1160"/>
                  <p:cNvSpPr txBox="1"/>
                  <p:nvPr/>
                </p:nvSpPr>
                <p:spPr>
                  <a:xfrm>
                    <a:off x="6986329" y="3160744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  <a:endParaRPr lang="en-US" sz="400" dirty="0">
                      <a:solidFill>
                        <a:schemeClr val="accent6">
                          <a:lumMod val="50000"/>
                        </a:schemeClr>
                      </a:solidFill>
                    </a:endParaRPr>
                  </a:p>
                </p:txBody>
              </p:sp>
            </p:grpSp>
            <p:pic>
              <p:nvPicPr>
                <p:cNvPr id="1159" name="Picture 1158"/>
                <p:cNvPicPr>
                  <a:picLocks noChangeAspect="1"/>
                </p:cNvPicPr>
                <p:nvPr/>
              </p:nvPicPr>
              <p:blipFill>
                <a:blip r:embed="rId7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6966521" y="2595951"/>
                  <a:ext cx="425507" cy="356238"/>
                </a:xfrm>
                <a:prstGeom prst="rect">
                  <a:avLst/>
                </a:prstGeom>
              </p:spPr>
            </p:pic>
          </p:grpSp>
          <p:grpSp>
            <p:nvGrpSpPr>
              <p:cNvPr id="1089" name="Group 1088"/>
              <p:cNvGrpSpPr/>
              <p:nvPr/>
            </p:nvGrpSpPr>
            <p:grpSpPr>
              <a:xfrm>
                <a:off x="3848437" y="2377936"/>
                <a:ext cx="444206" cy="982134"/>
                <a:chOff x="7105323" y="1332018"/>
                <a:chExt cx="444206" cy="982134"/>
              </a:xfrm>
            </p:grpSpPr>
            <p:grpSp>
              <p:nvGrpSpPr>
                <p:cNvPr id="1150" name="Group 1149"/>
                <p:cNvGrpSpPr/>
                <p:nvPr/>
              </p:nvGrpSpPr>
              <p:grpSpPr>
                <a:xfrm>
                  <a:off x="7175129" y="1332018"/>
                  <a:ext cx="374400" cy="982134"/>
                  <a:chOff x="587671" y="2548983"/>
                  <a:chExt cx="374400" cy="982134"/>
                </a:xfrm>
              </p:grpSpPr>
              <p:grpSp>
                <p:nvGrpSpPr>
                  <p:cNvPr id="1152" name="Group 1151"/>
                  <p:cNvGrpSpPr/>
                  <p:nvPr/>
                </p:nvGrpSpPr>
                <p:grpSpPr>
                  <a:xfrm>
                    <a:off x="587671" y="25489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156" name="Oval 1155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157" name="Rectangle 1156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pic>
                <p:nvPicPr>
                  <p:cNvPr id="1153" name="Picture 1152"/>
                  <p:cNvPicPr>
                    <a:picLocks noChangeAspect="1"/>
                  </p:cNvPicPr>
                  <p:nvPr/>
                </p:nvPicPr>
                <p:blipFill>
                  <a:blip r:embed="rId3">
                    <a:duotone>
                      <a:schemeClr val="accent2">
                        <a:shade val="45000"/>
                        <a:satMod val="135000"/>
                      </a:schemeClr>
                      <a:prstClr val="white"/>
                    </a:duotone>
                  </a:blip>
                  <a:stretch>
                    <a:fillRect/>
                  </a:stretch>
                </p:blipFill>
                <p:spPr>
                  <a:xfrm>
                    <a:off x="762590" y="2650430"/>
                    <a:ext cx="199481" cy="199481"/>
                  </a:xfrm>
                  <a:prstGeom prst="rect">
                    <a:avLst/>
                  </a:prstGeom>
                </p:spPr>
              </p:pic>
              <p:sp>
                <p:nvSpPr>
                  <p:cNvPr id="1154" name="Rounded Rectangle 1153"/>
                  <p:cNvSpPr/>
                  <p:nvPr/>
                </p:nvSpPr>
                <p:spPr bwMode="auto">
                  <a:xfrm>
                    <a:off x="741028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155" name="Rounded Rectangle 1154"/>
                  <p:cNvSpPr/>
                  <p:nvPr/>
                </p:nvSpPr>
                <p:spPr bwMode="auto">
                  <a:xfrm>
                    <a:off x="618909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1151" name="TextBox 1150"/>
                <p:cNvSpPr txBox="1"/>
                <p:nvPr/>
              </p:nvSpPr>
              <p:spPr>
                <a:xfrm>
                  <a:off x="7105323" y="1815606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0.3</a:t>
                  </a:r>
                </a:p>
              </p:txBody>
            </p:sp>
          </p:grpSp>
          <p:grpSp>
            <p:nvGrpSpPr>
              <p:cNvPr id="1090" name="Group 1089"/>
              <p:cNvGrpSpPr/>
              <p:nvPr/>
            </p:nvGrpSpPr>
            <p:grpSpPr>
              <a:xfrm>
                <a:off x="4856072" y="2333836"/>
                <a:ext cx="440075" cy="1026234"/>
                <a:chOff x="5275665" y="1375098"/>
                <a:chExt cx="440075" cy="1026234"/>
              </a:xfrm>
            </p:grpSpPr>
            <p:grpSp>
              <p:nvGrpSpPr>
                <p:cNvPr id="1141" name="Group 1140"/>
                <p:cNvGrpSpPr/>
                <p:nvPr/>
              </p:nvGrpSpPr>
              <p:grpSpPr>
                <a:xfrm>
                  <a:off x="5305142" y="1375098"/>
                  <a:ext cx="353568" cy="1026234"/>
                  <a:chOff x="1414123" y="1571676"/>
                  <a:chExt cx="353568" cy="1026234"/>
                </a:xfrm>
              </p:grpSpPr>
              <p:grpSp>
                <p:nvGrpSpPr>
                  <p:cNvPr id="1143" name="Group 1142"/>
                  <p:cNvGrpSpPr/>
                  <p:nvPr/>
                </p:nvGrpSpPr>
                <p:grpSpPr>
                  <a:xfrm>
                    <a:off x="1446433" y="1615776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148" name="Oval 1147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149" name="Rectangle 1148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1144" name="Teardrop 1143"/>
                  <p:cNvSpPr/>
                  <p:nvPr/>
                </p:nvSpPr>
                <p:spPr bwMode="auto">
                  <a:xfrm>
                    <a:off x="1414123" y="1571676"/>
                    <a:ext cx="175524" cy="127198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145" name="Teardrop 1144"/>
                  <p:cNvSpPr/>
                  <p:nvPr/>
                </p:nvSpPr>
                <p:spPr bwMode="auto">
                  <a:xfrm rot="16200000">
                    <a:off x="1601742" y="1532925"/>
                    <a:ext cx="127198" cy="204700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146" name="Rounded Rectangle 1145"/>
                  <p:cNvSpPr/>
                  <p:nvPr/>
                </p:nvSpPr>
                <p:spPr bwMode="auto">
                  <a:xfrm>
                    <a:off x="1597000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147" name="Rounded Rectangle 1146"/>
                  <p:cNvSpPr/>
                  <p:nvPr/>
                </p:nvSpPr>
                <p:spPr bwMode="auto">
                  <a:xfrm>
                    <a:off x="1474881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1142" name="TextBox 1141"/>
                <p:cNvSpPr txBox="1"/>
                <p:nvPr/>
              </p:nvSpPr>
              <p:spPr>
                <a:xfrm>
                  <a:off x="5275665" y="1920695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0.6</a:t>
                  </a:r>
                </a:p>
              </p:txBody>
            </p:sp>
          </p:grpSp>
          <p:grpSp>
            <p:nvGrpSpPr>
              <p:cNvPr id="1091" name="Group 1090"/>
              <p:cNvGrpSpPr/>
              <p:nvPr/>
            </p:nvGrpSpPr>
            <p:grpSpPr>
              <a:xfrm>
                <a:off x="5816811" y="2377936"/>
                <a:ext cx="440075" cy="982134"/>
                <a:chOff x="5527235" y="2492898"/>
                <a:chExt cx="440075" cy="982134"/>
              </a:xfrm>
            </p:grpSpPr>
            <p:grpSp>
              <p:nvGrpSpPr>
                <p:cNvPr id="1124" name="Group 1123"/>
                <p:cNvGrpSpPr/>
                <p:nvPr/>
              </p:nvGrpSpPr>
              <p:grpSpPr>
                <a:xfrm>
                  <a:off x="5600427" y="2492898"/>
                  <a:ext cx="274320" cy="982134"/>
                  <a:chOff x="2368178" y="2124654"/>
                  <a:chExt cx="274320" cy="982134"/>
                </a:xfrm>
              </p:grpSpPr>
              <p:grpSp>
                <p:nvGrpSpPr>
                  <p:cNvPr id="1126" name="Group 1125"/>
                  <p:cNvGrpSpPr/>
                  <p:nvPr/>
                </p:nvGrpSpPr>
                <p:grpSpPr>
                  <a:xfrm>
                    <a:off x="2368178" y="2124654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139" name="Oval 1138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140" name="Rectangle 1139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grpSp>
                <p:nvGrpSpPr>
                  <p:cNvPr id="1127" name="Group 1126"/>
                  <p:cNvGrpSpPr/>
                  <p:nvPr/>
                </p:nvGrpSpPr>
                <p:grpSpPr>
                  <a:xfrm>
                    <a:off x="2368178" y="2240639"/>
                    <a:ext cx="274320" cy="113533"/>
                    <a:chOff x="1237102" y="1657048"/>
                    <a:chExt cx="1598445" cy="433900"/>
                  </a:xfrm>
                </p:grpSpPr>
                <p:grpSp>
                  <p:nvGrpSpPr>
                    <p:cNvPr id="1128" name="Group 1127"/>
                    <p:cNvGrpSpPr/>
                    <p:nvPr/>
                  </p:nvGrpSpPr>
                  <p:grpSpPr>
                    <a:xfrm>
                      <a:off x="1517980" y="1688757"/>
                      <a:ext cx="1070783" cy="402191"/>
                      <a:chOff x="1517980" y="1688757"/>
                      <a:chExt cx="1070783" cy="402191"/>
                    </a:xfrm>
                  </p:grpSpPr>
                  <p:sp>
                    <p:nvSpPr>
                      <p:cNvPr id="1133" name="Oval 1132"/>
                      <p:cNvSpPr/>
                      <p:nvPr/>
                    </p:nvSpPr>
                    <p:spPr bwMode="auto">
                      <a:xfrm>
                        <a:off x="1577545" y="1688757"/>
                        <a:ext cx="955589" cy="394750"/>
                      </a:xfrm>
                      <a:prstGeom prst="ellipse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1134" name="Rectangle 1133"/>
                      <p:cNvSpPr/>
                      <p:nvPr/>
                    </p:nvSpPr>
                    <p:spPr bwMode="auto">
                      <a:xfrm>
                        <a:off x="2399539" y="1688757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1135" name="Rectangle 1134"/>
                      <p:cNvSpPr/>
                      <p:nvPr/>
                    </p:nvSpPr>
                    <p:spPr bwMode="auto">
                      <a:xfrm>
                        <a:off x="1517980" y="1696198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cxnSp>
                    <p:nvCxnSpPr>
                      <p:cNvPr id="1136" name="Straight Connector 1135"/>
                      <p:cNvCxnSpPr/>
                      <p:nvPr/>
                    </p:nvCxnSpPr>
                    <p:spPr bwMode="auto">
                      <a:xfrm>
                        <a:off x="1820562" y="182056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1137" name="Straight Connector 1136"/>
                      <p:cNvCxnSpPr/>
                      <p:nvPr/>
                    </p:nvCxnSpPr>
                    <p:spPr bwMode="auto">
                      <a:xfrm>
                        <a:off x="1820562" y="188613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1138" name="Straight Connector 1137"/>
                      <p:cNvCxnSpPr/>
                      <p:nvPr/>
                    </p:nvCxnSpPr>
                    <p:spPr bwMode="auto">
                      <a:xfrm>
                        <a:off x="1820562" y="1956487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</p:grpSp>
                <p:cxnSp>
                  <p:nvCxnSpPr>
                    <p:cNvPr id="1129" name="Straight Connector 1128"/>
                    <p:cNvCxnSpPr/>
                    <p:nvPr/>
                  </p:nvCxnSpPr>
                  <p:spPr bwMode="auto">
                    <a:xfrm flipV="1">
                      <a:off x="2327280" y="1688757"/>
                      <a:ext cx="508267" cy="65902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1130" name="Straight Connector 1129"/>
                    <p:cNvCxnSpPr/>
                    <p:nvPr/>
                  </p:nvCxnSpPr>
                  <p:spPr bwMode="auto">
                    <a:xfrm flipV="1">
                      <a:off x="2347874" y="1750301"/>
                      <a:ext cx="487673" cy="27353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1131" name="Straight Connector 1130"/>
                    <p:cNvCxnSpPr/>
                    <p:nvPr/>
                  </p:nvCxnSpPr>
                  <p:spPr bwMode="auto">
                    <a:xfrm flipH="1" flipV="1">
                      <a:off x="1237102" y="1657048"/>
                      <a:ext cx="524826" cy="9325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1132" name="Straight Connector 1131"/>
                    <p:cNvCxnSpPr/>
                    <p:nvPr/>
                  </p:nvCxnSpPr>
                  <p:spPr bwMode="auto">
                    <a:xfrm flipH="1" flipV="1">
                      <a:off x="1237102" y="1750301"/>
                      <a:ext cx="533063" cy="26917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</p:grpSp>
            <p:sp>
              <p:nvSpPr>
                <p:cNvPr id="1125" name="TextBox 1124"/>
                <p:cNvSpPr txBox="1"/>
                <p:nvPr/>
              </p:nvSpPr>
              <p:spPr>
                <a:xfrm>
                  <a:off x="5527235" y="2966932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0.7</a:t>
                  </a:r>
                </a:p>
              </p:txBody>
            </p:sp>
          </p:grpSp>
          <p:grpSp>
            <p:nvGrpSpPr>
              <p:cNvPr id="1092" name="Group 1091"/>
              <p:cNvGrpSpPr/>
              <p:nvPr/>
            </p:nvGrpSpPr>
            <p:grpSpPr>
              <a:xfrm>
                <a:off x="6745211" y="2377936"/>
                <a:ext cx="440075" cy="982134"/>
                <a:chOff x="4886854" y="2700228"/>
                <a:chExt cx="440075" cy="982134"/>
              </a:xfrm>
            </p:grpSpPr>
            <p:grpSp>
              <p:nvGrpSpPr>
                <p:cNvPr id="1119" name="Group 1118"/>
                <p:cNvGrpSpPr/>
                <p:nvPr/>
              </p:nvGrpSpPr>
              <p:grpSpPr>
                <a:xfrm>
                  <a:off x="4970918" y="2700228"/>
                  <a:ext cx="274320" cy="982134"/>
                  <a:chOff x="2692399" y="2184397"/>
                  <a:chExt cx="274320" cy="982134"/>
                </a:xfrm>
                <a:solidFill>
                  <a:schemeClr val="accent4"/>
                </a:solidFill>
              </p:grpSpPr>
              <p:sp>
                <p:nvSpPr>
                  <p:cNvPr id="1122" name="Oval 1121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123" name="Rectangle 1122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1120" name="Chord 1119"/>
                <p:cNvSpPr/>
                <p:nvPr/>
              </p:nvSpPr>
              <p:spPr bwMode="auto">
                <a:xfrm rot="17528077">
                  <a:off x="5043014" y="2752290"/>
                  <a:ext cx="169420" cy="155677"/>
                </a:xfrm>
                <a:prstGeom prst="chord">
                  <a:avLst>
                    <a:gd name="adj1" fmla="val 5544771"/>
                    <a:gd name="adj2" fmla="val 13532001"/>
                  </a:avLst>
                </a:prstGeom>
                <a:solidFill>
                  <a:schemeClr val="accent3"/>
                </a:solidFill>
                <a:ln w="28575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1121" name="TextBox 1120"/>
                <p:cNvSpPr txBox="1"/>
                <p:nvPr/>
              </p:nvSpPr>
              <p:spPr>
                <a:xfrm>
                  <a:off x="4886854" y="3189082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0.8</a:t>
                  </a:r>
                </a:p>
              </p:txBody>
            </p:sp>
          </p:grpSp>
          <p:grpSp>
            <p:nvGrpSpPr>
              <p:cNvPr id="1093" name="Group 1092"/>
              <p:cNvGrpSpPr/>
              <p:nvPr/>
            </p:nvGrpSpPr>
            <p:grpSpPr>
              <a:xfrm>
                <a:off x="7723018" y="2377936"/>
                <a:ext cx="459116" cy="982134"/>
                <a:chOff x="6615479" y="1619954"/>
                <a:chExt cx="459116" cy="982134"/>
              </a:xfrm>
            </p:grpSpPr>
            <p:grpSp>
              <p:nvGrpSpPr>
                <p:cNvPr id="1103" name="Group 1102"/>
                <p:cNvGrpSpPr/>
                <p:nvPr/>
              </p:nvGrpSpPr>
              <p:grpSpPr>
                <a:xfrm>
                  <a:off x="6695345" y="1619954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1117" name="Oval 1116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118" name="Rectangle 1117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grpSp>
              <p:nvGrpSpPr>
                <p:cNvPr id="1104" name="Group 1103"/>
                <p:cNvGrpSpPr/>
                <p:nvPr/>
              </p:nvGrpSpPr>
              <p:grpSpPr>
                <a:xfrm>
                  <a:off x="6743548" y="1744236"/>
                  <a:ext cx="183764" cy="105236"/>
                  <a:chOff x="1517980" y="1688757"/>
                  <a:chExt cx="1070783" cy="402191"/>
                </a:xfrm>
              </p:grpSpPr>
              <p:sp>
                <p:nvSpPr>
                  <p:cNvPr id="1111" name="Oval 1110"/>
                  <p:cNvSpPr/>
                  <p:nvPr/>
                </p:nvSpPr>
                <p:spPr bwMode="auto">
                  <a:xfrm>
                    <a:off x="1577545" y="1688757"/>
                    <a:ext cx="955589" cy="39475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112" name="Rectangle 1111"/>
                  <p:cNvSpPr/>
                  <p:nvPr/>
                </p:nvSpPr>
                <p:spPr bwMode="auto">
                  <a:xfrm>
                    <a:off x="2399539" y="1688757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113" name="Rectangle 1112"/>
                  <p:cNvSpPr/>
                  <p:nvPr/>
                </p:nvSpPr>
                <p:spPr bwMode="auto">
                  <a:xfrm>
                    <a:off x="1517980" y="1696198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cxnSp>
                <p:nvCxnSpPr>
                  <p:cNvPr id="1114" name="Straight Connector 1113"/>
                  <p:cNvCxnSpPr/>
                  <p:nvPr/>
                </p:nvCxnSpPr>
                <p:spPr bwMode="auto">
                  <a:xfrm>
                    <a:off x="1820562" y="182056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1115" name="Straight Connector 1114"/>
                  <p:cNvCxnSpPr/>
                  <p:nvPr/>
                </p:nvCxnSpPr>
                <p:spPr bwMode="auto">
                  <a:xfrm>
                    <a:off x="1820562" y="188613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1116" name="Straight Connector 1115"/>
                  <p:cNvCxnSpPr/>
                  <p:nvPr/>
                </p:nvCxnSpPr>
                <p:spPr bwMode="auto">
                  <a:xfrm>
                    <a:off x="1820562" y="1956487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cxnSp>
              <p:nvCxnSpPr>
                <p:cNvPr id="1105" name="Straight Connector 1104"/>
                <p:cNvCxnSpPr/>
                <p:nvPr/>
              </p:nvCxnSpPr>
              <p:spPr bwMode="auto">
                <a:xfrm flipV="1">
                  <a:off x="6882438" y="1744236"/>
                  <a:ext cx="87227" cy="1724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pic>
              <p:nvPicPr>
                <p:cNvPr id="1106" name="Picture 1105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6875114" y="1719928"/>
                  <a:ext cx="199481" cy="199481"/>
                </a:xfrm>
                <a:prstGeom prst="rect">
                  <a:avLst/>
                </a:prstGeom>
              </p:spPr>
            </p:pic>
            <p:cxnSp>
              <p:nvCxnSpPr>
                <p:cNvPr id="1107" name="Straight Connector 1106"/>
                <p:cNvCxnSpPr/>
                <p:nvPr/>
              </p:nvCxnSpPr>
              <p:spPr bwMode="auto">
                <a:xfrm flipV="1">
                  <a:off x="6885972" y="1760339"/>
                  <a:ext cx="83693" cy="71572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108" name="Straight Connector 1107"/>
                <p:cNvCxnSpPr/>
                <p:nvPr/>
              </p:nvCxnSpPr>
              <p:spPr bwMode="auto">
                <a:xfrm flipH="1" flipV="1">
                  <a:off x="6695345" y="1735939"/>
                  <a:ext cx="90069" cy="2440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109" name="Straight Connector 1108"/>
                <p:cNvCxnSpPr/>
                <p:nvPr/>
              </p:nvCxnSpPr>
              <p:spPr bwMode="auto">
                <a:xfrm flipH="1" flipV="1">
                  <a:off x="6695345" y="1760339"/>
                  <a:ext cx="91483" cy="7043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1110" name="TextBox 1109"/>
                <p:cNvSpPr txBox="1"/>
                <p:nvPr/>
              </p:nvSpPr>
              <p:spPr>
                <a:xfrm>
                  <a:off x="6615479" y="2126718"/>
                  <a:ext cx="440074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0.9</a:t>
                  </a:r>
                </a:p>
              </p:txBody>
            </p:sp>
          </p:grpSp>
          <p:cxnSp>
            <p:nvCxnSpPr>
              <p:cNvPr id="1094" name="Straight Connector 1093"/>
              <p:cNvCxnSpPr/>
              <p:nvPr/>
            </p:nvCxnSpPr>
            <p:spPr bwMode="auto">
              <a:xfrm>
                <a:off x="1178507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095" name="Straight Connector 1094"/>
              <p:cNvCxnSpPr/>
              <p:nvPr/>
            </p:nvCxnSpPr>
            <p:spPr bwMode="auto">
              <a:xfrm>
                <a:off x="2147502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096" name="Straight Connector 1095"/>
              <p:cNvCxnSpPr/>
              <p:nvPr/>
            </p:nvCxnSpPr>
            <p:spPr bwMode="auto">
              <a:xfrm>
                <a:off x="3077824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097" name="Straight Connector 1096"/>
              <p:cNvCxnSpPr/>
              <p:nvPr/>
            </p:nvCxnSpPr>
            <p:spPr bwMode="auto">
              <a:xfrm>
                <a:off x="4065030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098" name="Straight Connector 1097"/>
              <p:cNvCxnSpPr/>
              <p:nvPr/>
            </p:nvCxnSpPr>
            <p:spPr bwMode="auto">
              <a:xfrm>
                <a:off x="5044244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099" name="Straight Connector 1098"/>
              <p:cNvCxnSpPr/>
              <p:nvPr/>
            </p:nvCxnSpPr>
            <p:spPr bwMode="auto">
              <a:xfrm>
                <a:off x="6038737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100" name="Straight Connector 1099"/>
              <p:cNvCxnSpPr/>
              <p:nvPr/>
            </p:nvCxnSpPr>
            <p:spPr bwMode="auto">
              <a:xfrm>
                <a:off x="6977597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101" name="Straight Connector 1100"/>
              <p:cNvCxnSpPr/>
              <p:nvPr/>
            </p:nvCxnSpPr>
            <p:spPr bwMode="auto">
              <a:xfrm>
                <a:off x="7952768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pic>
            <p:nvPicPr>
              <p:cNvPr id="1102" name="Picture 1101"/>
              <p:cNvPicPr>
                <a:picLocks noChangeAspect="1"/>
              </p:cNvPicPr>
              <p:nvPr/>
            </p:nvPicPr>
            <p:blipFill>
              <a:blip r:embed="rId7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5809264" y="800821"/>
                <a:ext cx="425507" cy="356238"/>
              </a:xfrm>
              <a:prstGeom prst="rect">
                <a:avLst/>
              </a:prstGeom>
            </p:spPr>
          </p:pic>
        </p:grpSp>
        <p:grpSp>
          <p:nvGrpSpPr>
            <p:cNvPr id="1253" name="Group 1252"/>
            <p:cNvGrpSpPr/>
            <p:nvPr/>
          </p:nvGrpSpPr>
          <p:grpSpPr>
            <a:xfrm>
              <a:off x="6403924" y="3679658"/>
              <a:ext cx="5448032" cy="2090013"/>
              <a:chOff x="936550" y="764872"/>
              <a:chExt cx="7266773" cy="2595198"/>
            </a:xfrm>
          </p:grpSpPr>
          <p:grpSp>
            <p:nvGrpSpPr>
              <p:cNvPr id="1254" name="Group 1253"/>
              <p:cNvGrpSpPr/>
              <p:nvPr/>
            </p:nvGrpSpPr>
            <p:grpSpPr>
              <a:xfrm>
                <a:off x="936550" y="895842"/>
                <a:ext cx="440075" cy="982134"/>
                <a:chOff x="1986246" y="1325314"/>
                <a:chExt cx="440075" cy="982134"/>
              </a:xfrm>
            </p:grpSpPr>
            <p:grpSp>
              <p:nvGrpSpPr>
                <p:cNvPr id="1423" name="Group 1422"/>
                <p:cNvGrpSpPr/>
                <p:nvPr/>
              </p:nvGrpSpPr>
              <p:grpSpPr>
                <a:xfrm>
                  <a:off x="2092152" y="1325314"/>
                  <a:ext cx="274320" cy="982134"/>
                  <a:chOff x="2092152" y="1325314"/>
                  <a:chExt cx="274320" cy="982134"/>
                </a:xfrm>
              </p:grpSpPr>
              <p:grpSp>
                <p:nvGrpSpPr>
                  <p:cNvPr id="1425" name="Group 1424"/>
                  <p:cNvGrpSpPr/>
                  <p:nvPr/>
                </p:nvGrpSpPr>
                <p:grpSpPr>
                  <a:xfrm>
                    <a:off x="2092152" y="1325314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427" name="Oval 1426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428" name="Rectangle 1427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1426" name="Heart 1425"/>
                  <p:cNvSpPr/>
                  <p:nvPr/>
                </p:nvSpPr>
                <p:spPr bwMode="auto">
                  <a:xfrm>
                    <a:off x="2195831" y="1732032"/>
                    <a:ext cx="130205" cy="128094"/>
                  </a:xfrm>
                  <a:prstGeom prst="heart">
                    <a:avLst/>
                  </a:prstGeom>
                  <a:solidFill>
                    <a:schemeClr val="accent3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1424" name="TextBox 1423"/>
                <p:cNvSpPr txBox="1"/>
                <p:nvPr/>
              </p:nvSpPr>
              <p:spPr>
                <a:xfrm>
                  <a:off x="1986246" y="1896567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0.1</a:t>
                  </a:r>
                </a:p>
              </p:txBody>
            </p:sp>
          </p:grpSp>
          <p:grpSp>
            <p:nvGrpSpPr>
              <p:cNvPr id="1255" name="Group 1254"/>
              <p:cNvGrpSpPr/>
              <p:nvPr/>
            </p:nvGrpSpPr>
            <p:grpSpPr>
              <a:xfrm>
                <a:off x="1912941" y="895842"/>
                <a:ext cx="481559" cy="982134"/>
                <a:chOff x="2443590" y="1046266"/>
                <a:chExt cx="481559" cy="982134"/>
              </a:xfrm>
            </p:grpSpPr>
            <p:grpSp>
              <p:nvGrpSpPr>
                <p:cNvPr id="1417" name="Group 1416"/>
                <p:cNvGrpSpPr/>
                <p:nvPr/>
              </p:nvGrpSpPr>
              <p:grpSpPr>
                <a:xfrm>
                  <a:off x="2443590" y="1046266"/>
                  <a:ext cx="440075" cy="982134"/>
                  <a:chOff x="2443590" y="1046266"/>
                  <a:chExt cx="440075" cy="982134"/>
                </a:xfrm>
              </p:grpSpPr>
              <p:grpSp>
                <p:nvGrpSpPr>
                  <p:cNvPr id="1419" name="Group 1418"/>
                  <p:cNvGrpSpPr/>
                  <p:nvPr/>
                </p:nvGrpSpPr>
                <p:grpSpPr>
                  <a:xfrm>
                    <a:off x="2538850" y="1046266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421" name="Oval 1420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422" name="Rectangle 1421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1420" name="TextBox 1419"/>
                  <p:cNvSpPr txBox="1"/>
                  <p:nvPr/>
                </p:nvSpPr>
                <p:spPr>
                  <a:xfrm>
                    <a:off x="2443590" y="1527057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</a:p>
                </p:txBody>
              </p:sp>
            </p:grpSp>
            <p:pic>
              <p:nvPicPr>
                <p:cNvPr id="1418" name="Picture 1417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2725668" y="1134639"/>
                  <a:ext cx="199481" cy="199481"/>
                </a:xfrm>
                <a:prstGeom prst="rect">
                  <a:avLst/>
                </a:prstGeom>
              </p:spPr>
            </p:pic>
          </p:grpSp>
          <p:grpSp>
            <p:nvGrpSpPr>
              <p:cNvPr id="1256" name="Group 1255"/>
              <p:cNvGrpSpPr/>
              <p:nvPr/>
            </p:nvGrpSpPr>
            <p:grpSpPr>
              <a:xfrm>
                <a:off x="2850825" y="764872"/>
                <a:ext cx="406301" cy="1113104"/>
                <a:chOff x="1046783" y="2062413"/>
                <a:chExt cx="406301" cy="1113104"/>
              </a:xfrm>
            </p:grpSpPr>
            <p:grpSp>
              <p:nvGrpSpPr>
                <p:cNvPr id="1411" name="Group 1410"/>
                <p:cNvGrpSpPr/>
                <p:nvPr/>
              </p:nvGrpSpPr>
              <p:grpSpPr>
                <a:xfrm>
                  <a:off x="1121245" y="2193383"/>
                  <a:ext cx="331839" cy="982134"/>
                  <a:chOff x="1121245" y="2193383"/>
                  <a:chExt cx="331839" cy="982134"/>
                </a:xfrm>
              </p:grpSpPr>
              <p:grpSp>
                <p:nvGrpSpPr>
                  <p:cNvPr id="1413" name="Group 1412"/>
                  <p:cNvGrpSpPr/>
                  <p:nvPr/>
                </p:nvGrpSpPr>
                <p:grpSpPr>
                  <a:xfrm>
                    <a:off x="1152243" y="21933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415" name="Oval 1414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416" name="Rectangle 1415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1414" name="TextBox 1413"/>
                  <p:cNvSpPr txBox="1"/>
                  <p:nvPr/>
                </p:nvSpPr>
                <p:spPr>
                  <a:xfrm>
                    <a:off x="1121245" y="2673073"/>
                    <a:ext cx="331839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</a:p>
                </p:txBody>
              </p:sp>
            </p:grpSp>
            <p:pic>
              <p:nvPicPr>
                <p:cNvPr id="1412" name="Picture 1411"/>
                <p:cNvPicPr>
                  <a:picLocks noChangeAspect="1"/>
                </p:cNvPicPr>
                <p:nvPr/>
              </p:nvPicPr>
              <p:blipFill>
                <a:blip r:embed="rId4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rightnessContrast bright="-40000" contrast="4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46783" y="2062413"/>
                  <a:ext cx="393016" cy="309936"/>
                </a:xfrm>
                <a:prstGeom prst="rect">
                  <a:avLst/>
                </a:prstGeom>
              </p:spPr>
            </p:pic>
          </p:grpSp>
          <p:grpSp>
            <p:nvGrpSpPr>
              <p:cNvPr id="1257" name="Group 1256"/>
              <p:cNvGrpSpPr/>
              <p:nvPr/>
            </p:nvGrpSpPr>
            <p:grpSpPr>
              <a:xfrm>
                <a:off x="3859746" y="895842"/>
                <a:ext cx="465970" cy="982134"/>
                <a:chOff x="2369299" y="2282762"/>
                <a:chExt cx="465970" cy="982134"/>
              </a:xfrm>
            </p:grpSpPr>
            <p:grpSp>
              <p:nvGrpSpPr>
                <p:cNvPr id="1403" name="Group 1402"/>
                <p:cNvGrpSpPr/>
                <p:nvPr/>
              </p:nvGrpSpPr>
              <p:grpSpPr>
                <a:xfrm>
                  <a:off x="2460869" y="2282762"/>
                  <a:ext cx="374400" cy="982134"/>
                  <a:chOff x="587671" y="2548983"/>
                  <a:chExt cx="374400" cy="982134"/>
                </a:xfrm>
              </p:grpSpPr>
              <p:grpSp>
                <p:nvGrpSpPr>
                  <p:cNvPr id="1405" name="Group 1404"/>
                  <p:cNvGrpSpPr/>
                  <p:nvPr/>
                </p:nvGrpSpPr>
                <p:grpSpPr>
                  <a:xfrm>
                    <a:off x="587671" y="25489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409" name="Oval 1408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410" name="Rectangle 1409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pic>
                <p:nvPicPr>
                  <p:cNvPr id="1406" name="Picture 1405"/>
                  <p:cNvPicPr>
                    <a:picLocks noChangeAspect="1"/>
                  </p:cNvPicPr>
                  <p:nvPr/>
                </p:nvPicPr>
                <p:blipFill>
                  <a:blip r:embed="rId3">
                    <a:duotone>
                      <a:schemeClr val="accent2">
                        <a:shade val="45000"/>
                        <a:satMod val="135000"/>
                      </a:schemeClr>
                      <a:prstClr val="white"/>
                    </a:duotone>
                  </a:blip>
                  <a:stretch>
                    <a:fillRect/>
                  </a:stretch>
                </p:blipFill>
                <p:spPr>
                  <a:xfrm>
                    <a:off x="762590" y="2650430"/>
                    <a:ext cx="199481" cy="199481"/>
                  </a:xfrm>
                  <a:prstGeom prst="rect">
                    <a:avLst/>
                  </a:prstGeom>
                </p:spPr>
              </p:pic>
              <p:sp>
                <p:nvSpPr>
                  <p:cNvPr id="1407" name="Rounded Rectangle 1406"/>
                  <p:cNvSpPr/>
                  <p:nvPr/>
                </p:nvSpPr>
                <p:spPr bwMode="auto">
                  <a:xfrm>
                    <a:off x="741028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408" name="Rounded Rectangle 1407"/>
                  <p:cNvSpPr/>
                  <p:nvPr/>
                </p:nvSpPr>
                <p:spPr bwMode="auto">
                  <a:xfrm>
                    <a:off x="618909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1404" name="TextBox 1403"/>
                <p:cNvSpPr txBox="1"/>
                <p:nvPr/>
              </p:nvSpPr>
              <p:spPr>
                <a:xfrm>
                  <a:off x="2369299" y="2750695"/>
                  <a:ext cx="440076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0.3</a:t>
                  </a:r>
                </a:p>
              </p:txBody>
            </p:sp>
          </p:grpSp>
          <p:grpSp>
            <p:nvGrpSpPr>
              <p:cNvPr id="1258" name="Group 1257"/>
              <p:cNvGrpSpPr/>
              <p:nvPr/>
            </p:nvGrpSpPr>
            <p:grpSpPr>
              <a:xfrm>
                <a:off x="4832779" y="851742"/>
                <a:ext cx="440075" cy="1026234"/>
                <a:chOff x="1351526" y="1571676"/>
                <a:chExt cx="440075" cy="1026234"/>
              </a:xfrm>
            </p:grpSpPr>
            <p:grpSp>
              <p:nvGrpSpPr>
                <p:cNvPr id="1394" name="Group 1393"/>
                <p:cNvGrpSpPr/>
                <p:nvPr/>
              </p:nvGrpSpPr>
              <p:grpSpPr>
                <a:xfrm>
                  <a:off x="1414123" y="1571676"/>
                  <a:ext cx="353568" cy="1026234"/>
                  <a:chOff x="1414123" y="1571676"/>
                  <a:chExt cx="353568" cy="1026234"/>
                </a:xfrm>
              </p:grpSpPr>
              <p:grpSp>
                <p:nvGrpSpPr>
                  <p:cNvPr id="1396" name="Group 1395"/>
                  <p:cNvGrpSpPr/>
                  <p:nvPr/>
                </p:nvGrpSpPr>
                <p:grpSpPr>
                  <a:xfrm>
                    <a:off x="1446433" y="1615776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401" name="Oval 1400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402" name="Rectangle 1401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1397" name="Teardrop 1396"/>
                  <p:cNvSpPr/>
                  <p:nvPr/>
                </p:nvSpPr>
                <p:spPr bwMode="auto">
                  <a:xfrm>
                    <a:off x="1414123" y="1571676"/>
                    <a:ext cx="175524" cy="127198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398" name="Teardrop 1397"/>
                  <p:cNvSpPr/>
                  <p:nvPr/>
                </p:nvSpPr>
                <p:spPr bwMode="auto">
                  <a:xfrm rot="16200000">
                    <a:off x="1601742" y="1532925"/>
                    <a:ext cx="127198" cy="204700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399" name="Rounded Rectangle 1398"/>
                  <p:cNvSpPr/>
                  <p:nvPr/>
                </p:nvSpPr>
                <p:spPr bwMode="auto">
                  <a:xfrm>
                    <a:off x="1597000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400" name="Rounded Rectangle 1399"/>
                  <p:cNvSpPr/>
                  <p:nvPr/>
                </p:nvSpPr>
                <p:spPr bwMode="auto">
                  <a:xfrm>
                    <a:off x="1474881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1395" name="TextBox 1394"/>
                <p:cNvSpPr txBox="1"/>
                <p:nvPr/>
              </p:nvSpPr>
              <p:spPr>
                <a:xfrm>
                  <a:off x="1351526" y="2117189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0.6</a:t>
                  </a:r>
                </a:p>
              </p:txBody>
            </p:sp>
          </p:grpSp>
          <p:grpSp>
            <p:nvGrpSpPr>
              <p:cNvPr id="1259" name="Group 1258"/>
              <p:cNvGrpSpPr/>
              <p:nvPr/>
            </p:nvGrpSpPr>
            <p:grpSpPr>
              <a:xfrm>
                <a:off x="5820620" y="895842"/>
                <a:ext cx="440075" cy="982134"/>
                <a:chOff x="1735907" y="2460562"/>
                <a:chExt cx="440075" cy="982134"/>
              </a:xfrm>
            </p:grpSpPr>
            <p:grpSp>
              <p:nvGrpSpPr>
                <p:cNvPr id="1377" name="Group 1376"/>
                <p:cNvGrpSpPr/>
                <p:nvPr/>
              </p:nvGrpSpPr>
              <p:grpSpPr>
                <a:xfrm>
                  <a:off x="1826164" y="2460562"/>
                  <a:ext cx="274320" cy="982134"/>
                  <a:chOff x="2368178" y="2124654"/>
                  <a:chExt cx="274320" cy="982134"/>
                </a:xfrm>
              </p:grpSpPr>
              <p:grpSp>
                <p:nvGrpSpPr>
                  <p:cNvPr id="1379" name="Group 1378"/>
                  <p:cNvGrpSpPr/>
                  <p:nvPr/>
                </p:nvGrpSpPr>
                <p:grpSpPr>
                  <a:xfrm>
                    <a:off x="2368178" y="2124654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392" name="Oval 1391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393" name="Rectangle 1392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grpSp>
                <p:nvGrpSpPr>
                  <p:cNvPr id="1380" name="Group 1379"/>
                  <p:cNvGrpSpPr/>
                  <p:nvPr/>
                </p:nvGrpSpPr>
                <p:grpSpPr>
                  <a:xfrm>
                    <a:off x="2368178" y="2240639"/>
                    <a:ext cx="274320" cy="113533"/>
                    <a:chOff x="1237102" y="1657048"/>
                    <a:chExt cx="1598445" cy="433900"/>
                  </a:xfrm>
                </p:grpSpPr>
                <p:grpSp>
                  <p:nvGrpSpPr>
                    <p:cNvPr id="1381" name="Group 1380"/>
                    <p:cNvGrpSpPr/>
                    <p:nvPr/>
                  </p:nvGrpSpPr>
                  <p:grpSpPr>
                    <a:xfrm>
                      <a:off x="1517980" y="1688757"/>
                      <a:ext cx="1070783" cy="402191"/>
                      <a:chOff x="1517980" y="1688757"/>
                      <a:chExt cx="1070783" cy="402191"/>
                    </a:xfrm>
                  </p:grpSpPr>
                  <p:sp>
                    <p:nvSpPr>
                      <p:cNvPr id="1386" name="Oval 1385"/>
                      <p:cNvSpPr/>
                      <p:nvPr/>
                    </p:nvSpPr>
                    <p:spPr bwMode="auto">
                      <a:xfrm>
                        <a:off x="1577545" y="1688757"/>
                        <a:ext cx="955589" cy="394750"/>
                      </a:xfrm>
                      <a:prstGeom prst="ellipse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1387" name="Rectangle 1386"/>
                      <p:cNvSpPr/>
                      <p:nvPr/>
                    </p:nvSpPr>
                    <p:spPr bwMode="auto">
                      <a:xfrm>
                        <a:off x="2399539" y="1688757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1388" name="Rectangle 1387"/>
                      <p:cNvSpPr/>
                      <p:nvPr/>
                    </p:nvSpPr>
                    <p:spPr bwMode="auto">
                      <a:xfrm>
                        <a:off x="1517980" y="1696198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cxnSp>
                    <p:nvCxnSpPr>
                      <p:cNvPr id="1389" name="Straight Connector 1388"/>
                      <p:cNvCxnSpPr/>
                      <p:nvPr/>
                    </p:nvCxnSpPr>
                    <p:spPr bwMode="auto">
                      <a:xfrm>
                        <a:off x="1820562" y="182056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1390" name="Straight Connector 1389"/>
                      <p:cNvCxnSpPr/>
                      <p:nvPr/>
                    </p:nvCxnSpPr>
                    <p:spPr bwMode="auto">
                      <a:xfrm>
                        <a:off x="1820562" y="188613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1391" name="Straight Connector 1390"/>
                      <p:cNvCxnSpPr/>
                      <p:nvPr/>
                    </p:nvCxnSpPr>
                    <p:spPr bwMode="auto">
                      <a:xfrm>
                        <a:off x="1820562" y="1956487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</p:grpSp>
                <p:cxnSp>
                  <p:nvCxnSpPr>
                    <p:cNvPr id="1382" name="Straight Connector 1381"/>
                    <p:cNvCxnSpPr/>
                    <p:nvPr/>
                  </p:nvCxnSpPr>
                  <p:spPr bwMode="auto">
                    <a:xfrm flipV="1">
                      <a:off x="2327280" y="1688757"/>
                      <a:ext cx="508267" cy="65902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1383" name="Straight Connector 1382"/>
                    <p:cNvCxnSpPr/>
                    <p:nvPr/>
                  </p:nvCxnSpPr>
                  <p:spPr bwMode="auto">
                    <a:xfrm flipV="1">
                      <a:off x="2347874" y="1750301"/>
                      <a:ext cx="487673" cy="27353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1384" name="Straight Connector 1383"/>
                    <p:cNvCxnSpPr/>
                    <p:nvPr/>
                  </p:nvCxnSpPr>
                  <p:spPr bwMode="auto">
                    <a:xfrm flipH="1" flipV="1">
                      <a:off x="1237102" y="1657048"/>
                      <a:ext cx="524826" cy="9325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1385" name="Straight Connector 1384"/>
                    <p:cNvCxnSpPr/>
                    <p:nvPr/>
                  </p:nvCxnSpPr>
                  <p:spPr bwMode="auto">
                    <a:xfrm flipH="1" flipV="1">
                      <a:off x="1237102" y="1750301"/>
                      <a:ext cx="533063" cy="26917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</p:grpSp>
            <p:sp>
              <p:nvSpPr>
                <p:cNvPr id="1378" name="TextBox 1377"/>
                <p:cNvSpPr txBox="1"/>
                <p:nvPr/>
              </p:nvSpPr>
              <p:spPr>
                <a:xfrm>
                  <a:off x="1735907" y="2944992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0.7</a:t>
                  </a:r>
                </a:p>
              </p:txBody>
            </p:sp>
          </p:grpSp>
          <p:grpSp>
            <p:nvGrpSpPr>
              <p:cNvPr id="1260" name="Group 1259"/>
              <p:cNvGrpSpPr/>
              <p:nvPr/>
            </p:nvGrpSpPr>
            <p:grpSpPr>
              <a:xfrm>
                <a:off x="6758859" y="895842"/>
                <a:ext cx="440075" cy="982134"/>
                <a:chOff x="504793" y="2548983"/>
                <a:chExt cx="440075" cy="982134"/>
              </a:xfrm>
            </p:grpSpPr>
            <p:grpSp>
              <p:nvGrpSpPr>
                <p:cNvPr id="1371" name="Group 1370"/>
                <p:cNvGrpSpPr/>
                <p:nvPr/>
              </p:nvGrpSpPr>
              <p:grpSpPr>
                <a:xfrm>
                  <a:off x="504793" y="2548983"/>
                  <a:ext cx="440075" cy="982134"/>
                  <a:chOff x="504793" y="2548983"/>
                  <a:chExt cx="440075" cy="982134"/>
                </a:xfrm>
              </p:grpSpPr>
              <p:grpSp>
                <p:nvGrpSpPr>
                  <p:cNvPr id="1373" name="Group 1372"/>
                  <p:cNvGrpSpPr/>
                  <p:nvPr/>
                </p:nvGrpSpPr>
                <p:grpSpPr>
                  <a:xfrm>
                    <a:off x="587671" y="25489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375" name="Oval 1374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376" name="Rectangle 1375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1374" name="TextBox 1373"/>
                  <p:cNvSpPr txBox="1"/>
                  <p:nvPr/>
                </p:nvSpPr>
                <p:spPr>
                  <a:xfrm>
                    <a:off x="504793" y="3025115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0.8</a:t>
                    </a:r>
                  </a:p>
                </p:txBody>
              </p:sp>
            </p:grpSp>
            <p:pic>
              <p:nvPicPr>
                <p:cNvPr id="1372" name="Picture 1371"/>
                <p:cNvPicPr>
                  <a:picLocks noChangeAspect="1"/>
                </p:cNvPicPr>
                <p:nvPr/>
              </p:nvPicPr>
              <p:blipFill>
                <a:blip r:embed="rId6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 flipH="1">
                  <a:off x="559622" y="2646386"/>
                  <a:ext cx="311724" cy="140065"/>
                </a:xfrm>
                <a:prstGeom prst="rect">
                  <a:avLst/>
                </a:prstGeom>
              </p:spPr>
            </p:pic>
          </p:grpSp>
          <p:grpSp>
            <p:nvGrpSpPr>
              <p:cNvPr id="1261" name="Group 1260"/>
              <p:cNvGrpSpPr/>
              <p:nvPr/>
            </p:nvGrpSpPr>
            <p:grpSpPr>
              <a:xfrm>
                <a:off x="7738705" y="895842"/>
                <a:ext cx="464618" cy="982134"/>
                <a:chOff x="574479" y="1141172"/>
                <a:chExt cx="464618" cy="982134"/>
              </a:xfrm>
            </p:grpSpPr>
            <p:grpSp>
              <p:nvGrpSpPr>
                <p:cNvPr id="1355" name="Group 1354"/>
                <p:cNvGrpSpPr/>
                <p:nvPr/>
              </p:nvGrpSpPr>
              <p:grpSpPr>
                <a:xfrm>
                  <a:off x="659847" y="1141172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1369" name="Oval 1368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370" name="Rectangle 1369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grpSp>
              <p:nvGrpSpPr>
                <p:cNvPr id="1356" name="Group 1355"/>
                <p:cNvGrpSpPr/>
                <p:nvPr/>
              </p:nvGrpSpPr>
              <p:grpSpPr>
                <a:xfrm>
                  <a:off x="708050" y="1265454"/>
                  <a:ext cx="183764" cy="105236"/>
                  <a:chOff x="1517980" y="1688757"/>
                  <a:chExt cx="1070783" cy="402191"/>
                </a:xfrm>
              </p:grpSpPr>
              <p:sp>
                <p:nvSpPr>
                  <p:cNvPr id="1363" name="Oval 1362"/>
                  <p:cNvSpPr/>
                  <p:nvPr/>
                </p:nvSpPr>
                <p:spPr bwMode="auto">
                  <a:xfrm>
                    <a:off x="1577545" y="1688757"/>
                    <a:ext cx="955589" cy="39475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364" name="Rectangle 1363"/>
                  <p:cNvSpPr/>
                  <p:nvPr/>
                </p:nvSpPr>
                <p:spPr bwMode="auto">
                  <a:xfrm>
                    <a:off x="2399539" y="1688757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365" name="Rectangle 1364"/>
                  <p:cNvSpPr/>
                  <p:nvPr/>
                </p:nvSpPr>
                <p:spPr bwMode="auto">
                  <a:xfrm>
                    <a:off x="1517980" y="1696198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cxnSp>
                <p:nvCxnSpPr>
                  <p:cNvPr id="1366" name="Straight Connector 1365"/>
                  <p:cNvCxnSpPr/>
                  <p:nvPr/>
                </p:nvCxnSpPr>
                <p:spPr bwMode="auto">
                  <a:xfrm>
                    <a:off x="1820562" y="182056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1367" name="Straight Connector 1366"/>
                  <p:cNvCxnSpPr/>
                  <p:nvPr/>
                </p:nvCxnSpPr>
                <p:spPr bwMode="auto">
                  <a:xfrm>
                    <a:off x="1820562" y="188613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1368" name="Straight Connector 1367"/>
                  <p:cNvCxnSpPr/>
                  <p:nvPr/>
                </p:nvCxnSpPr>
                <p:spPr bwMode="auto">
                  <a:xfrm>
                    <a:off x="1820562" y="1956487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cxnSp>
              <p:nvCxnSpPr>
                <p:cNvPr id="1357" name="Straight Connector 1356"/>
                <p:cNvCxnSpPr/>
                <p:nvPr/>
              </p:nvCxnSpPr>
              <p:spPr bwMode="auto">
                <a:xfrm flipV="1">
                  <a:off x="846940" y="1265454"/>
                  <a:ext cx="87227" cy="1724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pic>
              <p:nvPicPr>
                <p:cNvPr id="1358" name="Picture 1357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839616" y="1241146"/>
                  <a:ext cx="199481" cy="199481"/>
                </a:xfrm>
                <a:prstGeom prst="rect">
                  <a:avLst/>
                </a:prstGeom>
              </p:spPr>
            </p:pic>
            <p:cxnSp>
              <p:nvCxnSpPr>
                <p:cNvPr id="1359" name="Straight Connector 1358"/>
                <p:cNvCxnSpPr/>
                <p:nvPr/>
              </p:nvCxnSpPr>
              <p:spPr bwMode="auto">
                <a:xfrm flipV="1">
                  <a:off x="850474" y="1281557"/>
                  <a:ext cx="83693" cy="71572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360" name="Straight Connector 1359"/>
                <p:cNvCxnSpPr/>
                <p:nvPr/>
              </p:nvCxnSpPr>
              <p:spPr bwMode="auto">
                <a:xfrm flipH="1" flipV="1">
                  <a:off x="659847" y="1257157"/>
                  <a:ext cx="90069" cy="2440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361" name="Straight Connector 1360"/>
                <p:cNvCxnSpPr/>
                <p:nvPr/>
              </p:nvCxnSpPr>
              <p:spPr bwMode="auto">
                <a:xfrm flipH="1" flipV="1">
                  <a:off x="659847" y="1281557"/>
                  <a:ext cx="91483" cy="7043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1362" name="TextBox 1361"/>
                <p:cNvSpPr txBox="1"/>
                <p:nvPr/>
              </p:nvSpPr>
              <p:spPr>
                <a:xfrm>
                  <a:off x="574479" y="1606129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0.9</a:t>
                  </a:r>
                </a:p>
              </p:txBody>
            </p:sp>
          </p:grpSp>
          <p:grpSp>
            <p:nvGrpSpPr>
              <p:cNvPr id="1262" name="Group 1261"/>
              <p:cNvGrpSpPr/>
              <p:nvPr/>
            </p:nvGrpSpPr>
            <p:grpSpPr>
              <a:xfrm>
                <a:off x="1026535" y="2377936"/>
                <a:ext cx="331839" cy="982134"/>
                <a:chOff x="6172378" y="2289538"/>
                <a:chExt cx="331839" cy="982134"/>
              </a:xfrm>
            </p:grpSpPr>
            <p:grpSp>
              <p:nvGrpSpPr>
                <p:cNvPr id="1348" name="Group 1347"/>
                <p:cNvGrpSpPr/>
                <p:nvPr/>
              </p:nvGrpSpPr>
              <p:grpSpPr>
                <a:xfrm>
                  <a:off x="6187190" y="2289538"/>
                  <a:ext cx="274320" cy="982134"/>
                  <a:chOff x="2692399" y="2184397"/>
                  <a:chExt cx="274320" cy="982134"/>
                </a:xfrm>
                <a:solidFill>
                  <a:schemeClr val="accent4"/>
                </a:solidFill>
              </p:grpSpPr>
              <p:sp>
                <p:nvSpPr>
                  <p:cNvPr id="1353" name="Oval 1352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354" name="Rectangle 1353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1349" name="Lightning Bolt 1348"/>
                <p:cNvSpPr/>
                <p:nvPr/>
              </p:nvSpPr>
              <p:spPr bwMode="auto">
                <a:xfrm>
                  <a:off x="6297928" y="2322183"/>
                  <a:ext cx="57556" cy="81810"/>
                </a:xfrm>
                <a:prstGeom prst="lightningBolt">
                  <a:avLst/>
                </a:prstGeom>
                <a:solidFill>
                  <a:schemeClr val="accent3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1350" name="TextBox 1349"/>
                <p:cNvSpPr txBox="1"/>
                <p:nvPr/>
              </p:nvSpPr>
              <p:spPr>
                <a:xfrm>
                  <a:off x="6172378" y="2790694"/>
                  <a:ext cx="331839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0.1</a:t>
                  </a:r>
                </a:p>
              </p:txBody>
            </p:sp>
            <p:sp>
              <p:nvSpPr>
                <p:cNvPr id="1351" name="Oval 1350"/>
                <p:cNvSpPr/>
                <p:nvPr/>
              </p:nvSpPr>
              <p:spPr bwMode="auto">
                <a:xfrm>
                  <a:off x="6341991" y="2385857"/>
                  <a:ext cx="91440" cy="91440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1352" name="Oval 1351"/>
                <p:cNvSpPr/>
                <p:nvPr/>
              </p:nvSpPr>
              <p:spPr bwMode="auto">
                <a:xfrm>
                  <a:off x="6224679" y="2385857"/>
                  <a:ext cx="91440" cy="91440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1263" name="Group 1262"/>
              <p:cNvGrpSpPr/>
              <p:nvPr/>
            </p:nvGrpSpPr>
            <p:grpSpPr>
              <a:xfrm>
                <a:off x="1951541" y="2377936"/>
                <a:ext cx="440075" cy="982134"/>
                <a:chOff x="6493470" y="3205812"/>
                <a:chExt cx="440075" cy="982134"/>
              </a:xfrm>
            </p:grpSpPr>
            <p:grpSp>
              <p:nvGrpSpPr>
                <p:cNvPr id="1340" name="Group 1339"/>
                <p:cNvGrpSpPr/>
                <p:nvPr/>
              </p:nvGrpSpPr>
              <p:grpSpPr>
                <a:xfrm>
                  <a:off x="6493470" y="3205812"/>
                  <a:ext cx="440075" cy="982134"/>
                  <a:chOff x="6493470" y="3205812"/>
                  <a:chExt cx="440075" cy="982134"/>
                </a:xfrm>
              </p:grpSpPr>
              <p:grpSp>
                <p:nvGrpSpPr>
                  <p:cNvPr id="1344" name="Group 1343"/>
                  <p:cNvGrpSpPr/>
                  <p:nvPr/>
                </p:nvGrpSpPr>
                <p:grpSpPr>
                  <a:xfrm>
                    <a:off x="6552961" y="3205812"/>
                    <a:ext cx="274320" cy="982134"/>
                    <a:chOff x="2692399" y="2184397"/>
                    <a:chExt cx="274320" cy="982134"/>
                  </a:xfrm>
                  <a:solidFill>
                    <a:schemeClr val="accent4"/>
                  </a:solidFill>
                </p:grpSpPr>
                <p:sp>
                  <p:nvSpPr>
                    <p:cNvPr id="1346" name="Oval 1345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347" name="Rectangle 1346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1345" name="TextBox 1344"/>
                  <p:cNvSpPr txBox="1"/>
                  <p:nvPr/>
                </p:nvSpPr>
                <p:spPr>
                  <a:xfrm>
                    <a:off x="6493470" y="3670228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</a:p>
                </p:txBody>
              </p:sp>
            </p:grpSp>
            <p:pic>
              <p:nvPicPr>
                <p:cNvPr id="1341" name="Picture 1340"/>
                <p:cNvPicPr>
                  <a:picLocks noChangeAspect="1"/>
                </p:cNvPicPr>
                <p:nvPr/>
              </p:nvPicPr>
              <p:blipFill>
                <a:blip r:embed="rId6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 flipH="1">
                  <a:off x="6534259" y="3315536"/>
                  <a:ext cx="311724" cy="140065"/>
                </a:xfrm>
                <a:prstGeom prst="rect">
                  <a:avLst/>
                </a:prstGeom>
              </p:spPr>
            </p:pic>
            <p:sp>
              <p:nvSpPr>
                <p:cNvPr id="1342" name="Rounded Rectangle 1341"/>
                <p:cNvSpPr/>
                <p:nvPr/>
              </p:nvSpPr>
              <p:spPr bwMode="auto">
                <a:xfrm>
                  <a:off x="6698589" y="3241160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1343" name="Rounded Rectangle 1342"/>
                <p:cNvSpPr/>
                <p:nvPr/>
              </p:nvSpPr>
              <p:spPr bwMode="auto">
                <a:xfrm>
                  <a:off x="6576470" y="3241160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1264" name="Group 1263"/>
              <p:cNvGrpSpPr/>
              <p:nvPr/>
            </p:nvGrpSpPr>
            <p:grpSpPr>
              <a:xfrm>
                <a:off x="2844828" y="2310284"/>
                <a:ext cx="459883" cy="1049786"/>
                <a:chOff x="6966521" y="2595951"/>
                <a:chExt cx="459883" cy="1049786"/>
              </a:xfrm>
            </p:grpSpPr>
            <p:grpSp>
              <p:nvGrpSpPr>
                <p:cNvPr id="1334" name="Group 1333"/>
                <p:cNvGrpSpPr/>
                <p:nvPr/>
              </p:nvGrpSpPr>
              <p:grpSpPr>
                <a:xfrm>
                  <a:off x="6986329" y="2663603"/>
                  <a:ext cx="440075" cy="982134"/>
                  <a:chOff x="6986329" y="2663603"/>
                  <a:chExt cx="440075" cy="982134"/>
                </a:xfrm>
              </p:grpSpPr>
              <p:grpSp>
                <p:nvGrpSpPr>
                  <p:cNvPr id="1336" name="Group 1335"/>
                  <p:cNvGrpSpPr/>
                  <p:nvPr/>
                </p:nvGrpSpPr>
                <p:grpSpPr>
                  <a:xfrm>
                    <a:off x="7070554" y="2663603"/>
                    <a:ext cx="274320" cy="982134"/>
                    <a:chOff x="2692399" y="2184397"/>
                    <a:chExt cx="274320" cy="982134"/>
                  </a:xfrm>
                  <a:solidFill>
                    <a:schemeClr val="accent4"/>
                  </a:solidFill>
                </p:grpSpPr>
                <p:sp>
                  <p:nvSpPr>
                    <p:cNvPr id="1338" name="Oval 1337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339" name="Rectangle 1338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1337" name="TextBox 1336"/>
                  <p:cNvSpPr txBox="1"/>
                  <p:nvPr/>
                </p:nvSpPr>
                <p:spPr>
                  <a:xfrm>
                    <a:off x="6986329" y="3160744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  <a:endParaRPr lang="en-US" sz="400" dirty="0">
                      <a:solidFill>
                        <a:schemeClr val="accent6">
                          <a:lumMod val="50000"/>
                        </a:schemeClr>
                      </a:solidFill>
                    </a:endParaRPr>
                  </a:p>
                </p:txBody>
              </p:sp>
            </p:grpSp>
            <p:pic>
              <p:nvPicPr>
                <p:cNvPr id="1335" name="Picture 1334"/>
                <p:cNvPicPr>
                  <a:picLocks noChangeAspect="1"/>
                </p:cNvPicPr>
                <p:nvPr/>
              </p:nvPicPr>
              <p:blipFill>
                <a:blip r:embed="rId7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6966521" y="2595951"/>
                  <a:ext cx="425507" cy="356238"/>
                </a:xfrm>
                <a:prstGeom prst="rect">
                  <a:avLst/>
                </a:prstGeom>
              </p:spPr>
            </p:pic>
          </p:grpSp>
          <p:grpSp>
            <p:nvGrpSpPr>
              <p:cNvPr id="1265" name="Group 1264"/>
              <p:cNvGrpSpPr/>
              <p:nvPr/>
            </p:nvGrpSpPr>
            <p:grpSpPr>
              <a:xfrm>
                <a:off x="3848437" y="2377936"/>
                <a:ext cx="444206" cy="982134"/>
                <a:chOff x="7105323" y="1332018"/>
                <a:chExt cx="444206" cy="982134"/>
              </a:xfrm>
            </p:grpSpPr>
            <p:grpSp>
              <p:nvGrpSpPr>
                <p:cNvPr id="1326" name="Group 1325"/>
                <p:cNvGrpSpPr/>
                <p:nvPr/>
              </p:nvGrpSpPr>
              <p:grpSpPr>
                <a:xfrm>
                  <a:off x="7175129" y="1332018"/>
                  <a:ext cx="374400" cy="982134"/>
                  <a:chOff x="587671" y="2548983"/>
                  <a:chExt cx="374400" cy="982134"/>
                </a:xfrm>
              </p:grpSpPr>
              <p:grpSp>
                <p:nvGrpSpPr>
                  <p:cNvPr id="1328" name="Group 1327"/>
                  <p:cNvGrpSpPr/>
                  <p:nvPr/>
                </p:nvGrpSpPr>
                <p:grpSpPr>
                  <a:xfrm>
                    <a:off x="587671" y="25489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332" name="Oval 1331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333" name="Rectangle 1332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pic>
                <p:nvPicPr>
                  <p:cNvPr id="1329" name="Picture 1328"/>
                  <p:cNvPicPr>
                    <a:picLocks noChangeAspect="1"/>
                  </p:cNvPicPr>
                  <p:nvPr/>
                </p:nvPicPr>
                <p:blipFill>
                  <a:blip r:embed="rId3">
                    <a:duotone>
                      <a:schemeClr val="accent2">
                        <a:shade val="45000"/>
                        <a:satMod val="135000"/>
                      </a:schemeClr>
                      <a:prstClr val="white"/>
                    </a:duotone>
                  </a:blip>
                  <a:stretch>
                    <a:fillRect/>
                  </a:stretch>
                </p:blipFill>
                <p:spPr>
                  <a:xfrm>
                    <a:off x="762590" y="2650430"/>
                    <a:ext cx="199481" cy="199481"/>
                  </a:xfrm>
                  <a:prstGeom prst="rect">
                    <a:avLst/>
                  </a:prstGeom>
                </p:spPr>
              </p:pic>
              <p:sp>
                <p:nvSpPr>
                  <p:cNvPr id="1330" name="Rounded Rectangle 1329"/>
                  <p:cNvSpPr/>
                  <p:nvPr/>
                </p:nvSpPr>
                <p:spPr bwMode="auto">
                  <a:xfrm>
                    <a:off x="741028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331" name="Rounded Rectangle 1330"/>
                  <p:cNvSpPr/>
                  <p:nvPr/>
                </p:nvSpPr>
                <p:spPr bwMode="auto">
                  <a:xfrm>
                    <a:off x="618909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1327" name="TextBox 1326"/>
                <p:cNvSpPr txBox="1"/>
                <p:nvPr/>
              </p:nvSpPr>
              <p:spPr>
                <a:xfrm>
                  <a:off x="7105323" y="1815606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0.3</a:t>
                  </a:r>
                </a:p>
              </p:txBody>
            </p:sp>
          </p:grpSp>
          <p:grpSp>
            <p:nvGrpSpPr>
              <p:cNvPr id="1266" name="Group 1265"/>
              <p:cNvGrpSpPr/>
              <p:nvPr/>
            </p:nvGrpSpPr>
            <p:grpSpPr>
              <a:xfrm>
                <a:off x="4856072" y="2333836"/>
                <a:ext cx="440075" cy="1026234"/>
                <a:chOff x="5275665" y="1375098"/>
                <a:chExt cx="440075" cy="1026234"/>
              </a:xfrm>
            </p:grpSpPr>
            <p:grpSp>
              <p:nvGrpSpPr>
                <p:cNvPr id="1317" name="Group 1316"/>
                <p:cNvGrpSpPr/>
                <p:nvPr/>
              </p:nvGrpSpPr>
              <p:grpSpPr>
                <a:xfrm>
                  <a:off x="5305142" y="1375098"/>
                  <a:ext cx="353568" cy="1026234"/>
                  <a:chOff x="1414123" y="1571676"/>
                  <a:chExt cx="353568" cy="1026234"/>
                </a:xfrm>
              </p:grpSpPr>
              <p:grpSp>
                <p:nvGrpSpPr>
                  <p:cNvPr id="1319" name="Group 1318"/>
                  <p:cNvGrpSpPr/>
                  <p:nvPr/>
                </p:nvGrpSpPr>
                <p:grpSpPr>
                  <a:xfrm>
                    <a:off x="1446433" y="1615776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324" name="Oval 1323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325" name="Rectangle 1324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1320" name="Teardrop 1319"/>
                  <p:cNvSpPr/>
                  <p:nvPr/>
                </p:nvSpPr>
                <p:spPr bwMode="auto">
                  <a:xfrm>
                    <a:off x="1414123" y="1571676"/>
                    <a:ext cx="175524" cy="127198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321" name="Teardrop 1320"/>
                  <p:cNvSpPr/>
                  <p:nvPr/>
                </p:nvSpPr>
                <p:spPr bwMode="auto">
                  <a:xfrm rot="16200000">
                    <a:off x="1601742" y="1532925"/>
                    <a:ext cx="127198" cy="204700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322" name="Rounded Rectangle 1321"/>
                  <p:cNvSpPr/>
                  <p:nvPr/>
                </p:nvSpPr>
                <p:spPr bwMode="auto">
                  <a:xfrm>
                    <a:off x="1597000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323" name="Rounded Rectangle 1322"/>
                  <p:cNvSpPr/>
                  <p:nvPr/>
                </p:nvSpPr>
                <p:spPr bwMode="auto">
                  <a:xfrm>
                    <a:off x="1474881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1318" name="TextBox 1317"/>
                <p:cNvSpPr txBox="1"/>
                <p:nvPr/>
              </p:nvSpPr>
              <p:spPr>
                <a:xfrm>
                  <a:off x="5275665" y="1920695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0.6</a:t>
                  </a:r>
                </a:p>
              </p:txBody>
            </p:sp>
          </p:grpSp>
          <p:grpSp>
            <p:nvGrpSpPr>
              <p:cNvPr id="1267" name="Group 1266"/>
              <p:cNvGrpSpPr/>
              <p:nvPr/>
            </p:nvGrpSpPr>
            <p:grpSpPr>
              <a:xfrm>
                <a:off x="5816811" y="2377936"/>
                <a:ext cx="440075" cy="982134"/>
                <a:chOff x="5527235" y="2492898"/>
                <a:chExt cx="440075" cy="982134"/>
              </a:xfrm>
            </p:grpSpPr>
            <p:grpSp>
              <p:nvGrpSpPr>
                <p:cNvPr id="1300" name="Group 1299"/>
                <p:cNvGrpSpPr/>
                <p:nvPr/>
              </p:nvGrpSpPr>
              <p:grpSpPr>
                <a:xfrm>
                  <a:off x="5600427" y="2492898"/>
                  <a:ext cx="274320" cy="982134"/>
                  <a:chOff x="2368178" y="2124654"/>
                  <a:chExt cx="274320" cy="982134"/>
                </a:xfrm>
              </p:grpSpPr>
              <p:grpSp>
                <p:nvGrpSpPr>
                  <p:cNvPr id="1302" name="Group 1301"/>
                  <p:cNvGrpSpPr/>
                  <p:nvPr/>
                </p:nvGrpSpPr>
                <p:grpSpPr>
                  <a:xfrm>
                    <a:off x="2368178" y="2124654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315" name="Oval 1314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316" name="Rectangle 1315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grpSp>
                <p:nvGrpSpPr>
                  <p:cNvPr id="1303" name="Group 1302"/>
                  <p:cNvGrpSpPr/>
                  <p:nvPr/>
                </p:nvGrpSpPr>
                <p:grpSpPr>
                  <a:xfrm>
                    <a:off x="2368178" y="2240639"/>
                    <a:ext cx="274320" cy="113533"/>
                    <a:chOff x="1237102" y="1657048"/>
                    <a:chExt cx="1598445" cy="433900"/>
                  </a:xfrm>
                </p:grpSpPr>
                <p:grpSp>
                  <p:nvGrpSpPr>
                    <p:cNvPr id="1304" name="Group 1303"/>
                    <p:cNvGrpSpPr/>
                    <p:nvPr/>
                  </p:nvGrpSpPr>
                  <p:grpSpPr>
                    <a:xfrm>
                      <a:off x="1517980" y="1688757"/>
                      <a:ext cx="1070783" cy="402191"/>
                      <a:chOff x="1517980" y="1688757"/>
                      <a:chExt cx="1070783" cy="402191"/>
                    </a:xfrm>
                  </p:grpSpPr>
                  <p:sp>
                    <p:nvSpPr>
                      <p:cNvPr id="1309" name="Oval 1308"/>
                      <p:cNvSpPr/>
                      <p:nvPr/>
                    </p:nvSpPr>
                    <p:spPr bwMode="auto">
                      <a:xfrm>
                        <a:off x="1577545" y="1688757"/>
                        <a:ext cx="955589" cy="394750"/>
                      </a:xfrm>
                      <a:prstGeom prst="ellipse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1310" name="Rectangle 1309"/>
                      <p:cNvSpPr/>
                      <p:nvPr/>
                    </p:nvSpPr>
                    <p:spPr bwMode="auto">
                      <a:xfrm>
                        <a:off x="2399539" y="1688757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1311" name="Rectangle 1310"/>
                      <p:cNvSpPr/>
                      <p:nvPr/>
                    </p:nvSpPr>
                    <p:spPr bwMode="auto">
                      <a:xfrm>
                        <a:off x="1517980" y="1696198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cxnSp>
                    <p:nvCxnSpPr>
                      <p:cNvPr id="1312" name="Straight Connector 1311"/>
                      <p:cNvCxnSpPr/>
                      <p:nvPr/>
                    </p:nvCxnSpPr>
                    <p:spPr bwMode="auto">
                      <a:xfrm>
                        <a:off x="1820562" y="182056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1313" name="Straight Connector 1312"/>
                      <p:cNvCxnSpPr/>
                      <p:nvPr/>
                    </p:nvCxnSpPr>
                    <p:spPr bwMode="auto">
                      <a:xfrm>
                        <a:off x="1820562" y="188613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1314" name="Straight Connector 1313"/>
                      <p:cNvCxnSpPr/>
                      <p:nvPr/>
                    </p:nvCxnSpPr>
                    <p:spPr bwMode="auto">
                      <a:xfrm>
                        <a:off x="1820562" y="1956487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</p:grpSp>
                <p:cxnSp>
                  <p:nvCxnSpPr>
                    <p:cNvPr id="1305" name="Straight Connector 1304"/>
                    <p:cNvCxnSpPr/>
                    <p:nvPr/>
                  </p:nvCxnSpPr>
                  <p:spPr bwMode="auto">
                    <a:xfrm flipV="1">
                      <a:off x="2327280" y="1688757"/>
                      <a:ext cx="508267" cy="65902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1306" name="Straight Connector 1305"/>
                    <p:cNvCxnSpPr/>
                    <p:nvPr/>
                  </p:nvCxnSpPr>
                  <p:spPr bwMode="auto">
                    <a:xfrm flipV="1">
                      <a:off x="2347874" y="1750301"/>
                      <a:ext cx="487673" cy="27353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1307" name="Straight Connector 1306"/>
                    <p:cNvCxnSpPr/>
                    <p:nvPr/>
                  </p:nvCxnSpPr>
                  <p:spPr bwMode="auto">
                    <a:xfrm flipH="1" flipV="1">
                      <a:off x="1237102" y="1657048"/>
                      <a:ext cx="524826" cy="9325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1308" name="Straight Connector 1307"/>
                    <p:cNvCxnSpPr/>
                    <p:nvPr/>
                  </p:nvCxnSpPr>
                  <p:spPr bwMode="auto">
                    <a:xfrm flipH="1" flipV="1">
                      <a:off x="1237102" y="1750301"/>
                      <a:ext cx="533063" cy="26917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</p:grpSp>
            <p:sp>
              <p:nvSpPr>
                <p:cNvPr id="1301" name="TextBox 1300"/>
                <p:cNvSpPr txBox="1"/>
                <p:nvPr/>
              </p:nvSpPr>
              <p:spPr>
                <a:xfrm>
                  <a:off x="5527235" y="2966932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0.7</a:t>
                  </a:r>
                </a:p>
              </p:txBody>
            </p:sp>
          </p:grpSp>
          <p:grpSp>
            <p:nvGrpSpPr>
              <p:cNvPr id="1268" name="Group 1267"/>
              <p:cNvGrpSpPr/>
              <p:nvPr/>
            </p:nvGrpSpPr>
            <p:grpSpPr>
              <a:xfrm>
                <a:off x="6745211" y="2377936"/>
                <a:ext cx="440075" cy="982134"/>
                <a:chOff x="4886854" y="2700228"/>
                <a:chExt cx="440075" cy="982134"/>
              </a:xfrm>
            </p:grpSpPr>
            <p:grpSp>
              <p:nvGrpSpPr>
                <p:cNvPr id="1295" name="Group 1294"/>
                <p:cNvGrpSpPr/>
                <p:nvPr/>
              </p:nvGrpSpPr>
              <p:grpSpPr>
                <a:xfrm>
                  <a:off x="4970918" y="2700228"/>
                  <a:ext cx="274320" cy="982134"/>
                  <a:chOff x="2692399" y="2184397"/>
                  <a:chExt cx="274320" cy="982134"/>
                </a:xfrm>
                <a:solidFill>
                  <a:schemeClr val="accent4"/>
                </a:solidFill>
              </p:grpSpPr>
              <p:sp>
                <p:nvSpPr>
                  <p:cNvPr id="1298" name="Oval 1297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299" name="Rectangle 1298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1296" name="Chord 1295"/>
                <p:cNvSpPr/>
                <p:nvPr/>
              </p:nvSpPr>
              <p:spPr bwMode="auto">
                <a:xfrm rot="17528077">
                  <a:off x="5043014" y="2752290"/>
                  <a:ext cx="169420" cy="155677"/>
                </a:xfrm>
                <a:prstGeom prst="chord">
                  <a:avLst>
                    <a:gd name="adj1" fmla="val 5544771"/>
                    <a:gd name="adj2" fmla="val 13532001"/>
                  </a:avLst>
                </a:prstGeom>
                <a:solidFill>
                  <a:schemeClr val="accent3"/>
                </a:solidFill>
                <a:ln w="28575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1297" name="TextBox 1296"/>
                <p:cNvSpPr txBox="1"/>
                <p:nvPr/>
              </p:nvSpPr>
              <p:spPr>
                <a:xfrm>
                  <a:off x="4886854" y="3189082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0.8</a:t>
                  </a:r>
                </a:p>
              </p:txBody>
            </p:sp>
          </p:grpSp>
          <p:grpSp>
            <p:nvGrpSpPr>
              <p:cNvPr id="1269" name="Group 1268"/>
              <p:cNvGrpSpPr/>
              <p:nvPr/>
            </p:nvGrpSpPr>
            <p:grpSpPr>
              <a:xfrm>
                <a:off x="7723018" y="2377936"/>
                <a:ext cx="459116" cy="982134"/>
                <a:chOff x="6615479" y="1619954"/>
                <a:chExt cx="459116" cy="982134"/>
              </a:xfrm>
            </p:grpSpPr>
            <p:grpSp>
              <p:nvGrpSpPr>
                <p:cNvPr id="1279" name="Group 1278"/>
                <p:cNvGrpSpPr/>
                <p:nvPr/>
              </p:nvGrpSpPr>
              <p:grpSpPr>
                <a:xfrm>
                  <a:off x="6695345" y="1619954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1293" name="Oval 1292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294" name="Rectangle 1293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grpSp>
              <p:nvGrpSpPr>
                <p:cNvPr id="1280" name="Group 1279"/>
                <p:cNvGrpSpPr/>
                <p:nvPr/>
              </p:nvGrpSpPr>
              <p:grpSpPr>
                <a:xfrm>
                  <a:off x="6743548" y="1744236"/>
                  <a:ext cx="183764" cy="105236"/>
                  <a:chOff x="1517980" y="1688757"/>
                  <a:chExt cx="1070783" cy="402191"/>
                </a:xfrm>
              </p:grpSpPr>
              <p:sp>
                <p:nvSpPr>
                  <p:cNvPr id="1287" name="Oval 1286"/>
                  <p:cNvSpPr/>
                  <p:nvPr/>
                </p:nvSpPr>
                <p:spPr bwMode="auto">
                  <a:xfrm>
                    <a:off x="1577545" y="1688757"/>
                    <a:ext cx="955589" cy="39475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288" name="Rectangle 1287"/>
                  <p:cNvSpPr/>
                  <p:nvPr/>
                </p:nvSpPr>
                <p:spPr bwMode="auto">
                  <a:xfrm>
                    <a:off x="2399539" y="1688757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289" name="Rectangle 1288"/>
                  <p:cNvSpPr/>
                  <p:nvPr/>
                </p:nvSpPr>
                <p:spPr bwMode="auto">
                  <a:xfrm>
                    <a:off x="1517980" y="1696198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cxnSp>
                <p:nvCxnSpPr>
                  <p:cNvPr id="1290" name="Straight Connector 1289"/>
                  <p:cNvCxnSpPr/>
                  <p:nvPr/>
                </p:nvCxnSpPr>
                <p:spPr bwMode="auto">
                  <a:xfrm>
                    <a:off x="1820562" y="182056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1291" name="Straight Connector 1290"/>
                  <p:cNvCxnSpPr/>
                  <p:nvPr/>
                </p:nvCxnSpPr>
                <p:spPr bwMode="auto">
                  <a:xfrm>
                    <a:off x="1820562" y="188613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1292" name="Straight Connector 1291"/>
                  <p:cNvCxnSpPr/>
                  <p:nvPr/>
                </p:nvCxnSpPr>
                <p:spPr bwMode="auto">
                  <a:xfrm>
                    <a:off x="1820562" y="1956487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cxnSp>
              <p:nvCxnSpPr>
                <p:cNvPr id="1281" name="Straight Connector 1280"/>
                <p:cNvCxnSpPr/>
                <p:nvPr/>
              </p:nvCxnSpPr>
              <p:spPr bwMode="auto">
                <a:xfrm flipV="1">
                  <a:off x="6882438" y="1744236"/>
                  <a:ext cx="87227" cy="1724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pic>
              <p:nvPicPr>
                <p:cNvPr id="1282" name="Picture 1281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6875114" y="1719928"/>
                  <a:ext cx="199481" cy="199481"/>
                </a:xfrm>
                <a:prstGeom prst="rect">
                  <a:avLst/>
                </a:prstGeom>
              </p:spPr>
            </p:pic>
            <p:cxnSp>
              <p:nvCxnSpPr>
                <p:cNvPr id="1283" name="Straight Connector 1282"/>
                <p:cNvCxnSpPr/>
                <p:nvPr/>
              </p:nvCxnSpPr>
              <p:spPr bwMode="auto">
                <a:xfrm flipV="1">
                  <a:off x="6885972" y="1760339"/>
                  <a:ext cx="83693" cy="71572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284" name="Straight Connector 1283"/>
                <p:cNvCxnSpPr/>
                <p:nvPr/>
              </p:nvCxnSpPr>
              <p:spPr bwMode="auto">
                <a:xfrm flipH="1" flipV="1">
                  <a:off x="6695345" y="1735939"/>
                  <a:ext cx="90069" cy="2440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285" name="Straight Connector 1284"/>
                <p:cNvCxnSpPr/>
                <p:nvPr/>
              </p:nvCxnSpPr>
              <p:spPr bwMode="auto">
                <a:xfrm flipH="1" flipV="1">
                  <a:off x="6695345" y="1760339"/>
                  <a:ext cx="91483" cy="7043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1286" name="TextBox 1285"/>
                <p:cNvSpPr txBox="1"/>
                <p:nvPr/>
              </p:nvSpPr>
              <p:spPr>
                <a:xfrm>
                  <a:off x="6615479" y="2126718"/>
                  <a:ext cx="440074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0.9</a:t>
                  </a:r>
                </a:p>
              </p:txBody>
            </p:sp>
          </p:grpSp>
          <p:cxnSp>
            <p:nvCxnSpPr>
              <p:cNvPr id="1270" name="Straight Connector 1269"/>
              <p:cNvCxnSpPr/>
              <p:nvPr/>
            </p:nvCxnSpPr>
            <p:spPr bwMode="auto">
              <a:xfrm>
                <a:off x="1178507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271" name="Straight Connector 1270"/>
              <p:cNvCxnSpPr/>
              <p:nvPr/>
            </p:nvCxnSpPr>
            <p:spPr bwMode="auto">
              <a:xfrm>
                <a:off x="2147502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272" name="Straight Connector 1271"/>
              <p:cNvCxnSpPr/>
              <p:nvPr/>
            </p:nvCxnSpPr>
            <p:spPr bwMode="auto">
              <a:xfrm>
                <a:off x="3077824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273" name="Straight Connector 1272"/>
              <p:cNvCxnSpPr/>
              <p:nvPr/>
            </p:nvCxnSpPr>
            <p:spPr bwMode="auto">
              <a:xfrm>
                <a:off x="4065030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274" name="Straight Connector 1273"/>
              <p:cNvCxnSpPr/>
              <p:nvPr/>
            </p:nvCxnSpPr>
            <p:spPr bwMode="auto">
              <a:xfrm>
                <a:off x="5044244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275" name="Straight Connector 1274"/>
              <p:cNvCxnSpPr/>
              <p:nvPr/>
            </p:nvCxnSpPr>
            <p:spPr bwMode="auto">
              <a:xfrm>
                <a:off x="6038737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276" name="Straight Connector 1275"/>
              <p:cNvCxnSpPr/>
              <p:nvPr/>
            </p:nvCxnSpPr>
            <p:spPr bwMode="auto">
              <a:xfrm>
                <a:off x="6977597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277" name="Straight Connector 1276"/>
              <p:cNvCxnSpPr/>
              <p:nvPr/>
            </p:nvCxnSpPr>
            <p:spPr bwMode="auto">
              <a:xfrm>
                <a:off x="7952768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pic>
            <p:nvPicPr>
              <p:cNvPr id="1278" name="Picture 1277"/>
              <p:cNvPicPr>
                <a:picLocks noChangeAspect="1"/>
              </p:cNvPicPr>
              <p:nvPr/>
            </p:nvPicPr>
            <p:blipFill>
              <a:blip r:embed="rId7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5809264" y="800821"/>
                <a:ext cx="425507" cy="356238"/>
              </a:xfrm>
              <a:prstGeom prst="rect">
                <a:avLst/>
              </a:prstGeom>
            </p:spPr>
          </p:pic>
        </p:grpSp>
      </p:grpSp>
      <p:grpSp>
        <p:nvGrpSpPr>
          <p:cNvPr id="1430" name="Group 1429"/>
          <p:cNvGrpSpPr/>
          <p:nvPr/>
        </p:nvGrpSpPr>
        <p:grpSpPr>
          <a:xfrm>
            <a:off x="407994" y="1158550"/>
            <a:ext cx="5523268" cy="2083415"/>
            <a:chOff x="572732" y="1200112"/>
            <a:chExt cx="11279224" cy="4569559"/>
          </a:xfrm>
        </p:grpSpPr>
        <p:grpSp>
          <p:nvGrpSpPr>
            <p:cNvPr id="1431" name="Group 1430"/>
            <p:cNvGrpSpPr/>
            <p:nvPr/>
          </p:nvGrpSpPr>
          <p:grpSpPr>
            <a:xfrm>
              <a:off x="572732" y="3679658"/>
              <a:ext cx="5448032" cy="2090013"/>
              <a:chOff x="936550" y="764872"/>
              <a:chExt cx="7266773" cy="2595198"/>
            </a:xfrm>
          </p:grpSpPr>
          <p:grpSp>
            <p:nvGrpSpPr>
              <p:cNvPr id="1960" name="Group 1959"/>
              <p:cNvGrpSpPr/>
              <p:nvPr/>
            </p:nvGrpSpPr>
            <p:grpSpPr>
              <a:xfrm>
                <a:off x="936550" y="895842"/>
                <a:ext cx="440075" cy="982134"/>
                <a:chOff x="1986246" y="1325314"/>
                <a:chExt cx="440075" cy="982134"/>
              </a:xfrm>
            </p:grpSpPr>
            <p:grpSp>
              <p:nvGrpSpPr>
                <p:cNvPr id="2129" name="Group 2128"/>
                <p:cNvGrpSpPr/>
                <p:nvPr/>
              </p:nvGrpSpPr>
              <p:grpSpPr>
                <a:xfrm>
                  <a:off x="2092152" y="1325314"/>
                  <a:ext cx="274320" cy="982134"/>
                  <a:chOff x="2092152" y="1325314"/>
                  <a:chExt cx="274320" cy="982134"/>
                </a:xfrm>
              </p:grpSpPr>
              <p:grpSp>
                <p:nvGrpSpPr>
                  <p:cNvPr id="2131" name="Group 2130"/>
                  <p:cNvGrpSpPr/>
                  <p:nvPr/>
                </p:nvGrpSpPr>
                <p:grpSpPr>
                  <a:xfrm>
                    <a:off x="2092152" y="1325314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133" name="Oval 2132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134" name="Rectangle 2133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2132" name="Heart 2131"/>
                  <p:cNvSpPr/>
                  <p:nvPr/>
                </p:nvSpPr>
                <p:spPr bwMode="auto">
                  <a:xfrm>
                    <a:off x="2195831" y="1732032"/>
                    <a:ext cx="130205" cy="128094"/>
                  </a:xfrm>
                  <a:prstGeom prst="heart">
                    <a:avLst/>
                  </a:prstGeom>
                  <a:solidFill>
                    <a:schemeClr val="accent3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130" name="TextBox 2129"/>
                <p:cNvSpPr txBox="1"/>
                <p:nvPr/>
              </p:nvSpPr>
              <p:spPr>
                <a:xfrm>
                  <a:off x="1986246" y="1896567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0.1</a:t>
                  </a:r>
                </a:p>
              </p:txBody>
            </p:sp>
          </p:grpSp>
          <p:grpSp>
            <p:nvGrpSpPr>
              <p:cNvPr id="1961" name="Group 1960"/>
              <p:cNvGrpSpPr/>
              <p:nvPr/>
            </p:nvGrpSpPr>
            <p:grpSpPr>
              <a:xfrm>
                <a:off x="1912941" y="895842"/>
                <a:ext cx="481559" cy="982134"/>
                <a:chOff x="2443590" y="1046266"/>
                <a:chExt cx="481559" cy="982134"/>
              </a:xfrm>
            </p:grpSpPr>
            <p:grpSp>
              <p:nvGrpSpPr>
                <p:cNvPr id="2123" name="Group 2122"/>
                <p:cNvGrpSpPr/>
                <p:nvPr/>
              </p:nvGrpSpPr>
              <p:grpSpPr>
                <a:xfrm>
                  <a:off x="2443590" y="1046266"/>
                  <a:ext cx="440075" cy="982134"/>
                  <a:chOff x="2443590" y="1046266"/>
                  <a:chExt cx="440075" cy="982134"/>
                </a:xfrm>
              </p:grpSpPr>
              <p:grpSp>
                <p:nvGrpSpPr>
                  <p:cNvPr id="2125" name="Group 2124"/>
                  <p:cNvGrpSpPr/>
                  <p:nvPr/>
                </p:nvGrpSpPr>
                <p:grpSpPr>
                  <a:xfrm>
                    <a:off x="2538850" y="1046266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127" name="Oval 2126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128" name="Rectangle 2127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2126" name="TextBox 2125"/>
                  <p:cNvSpPr txBox="1"/>
                  <p:nvPr/>
                </p:nvSpPr>
                <p:spPr>
                  <a:xfrm>
                    <a:off x="2443590" y="1527057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</a:p>
                </p:txBody>
              </p:sp>
            </p:grpSp>
            <p:pic>
              <p:nvPicPr>
                <p:cNvPr id="2124" name="Picture 2123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2725668" y="1134639"/>
                  <a:ext cx="199481" cy="199481"/>
                </a:xfrm>
                <a:prstGeom prst="rect">
                  <a:avLst/>
                </a:prstGeom>
              </p:spPr>
            </p:pic>
          </p:grpSp>
          <p:grpSp>
            <p:nvGrpSpPr>
              <p:cNvPr id="1962" name="Group 1961"/>
              <p:cNvGrpSpPr/>
              <p:nvPr/>
            </p:nvGrpSpPr>
            <p:grpSpPr>
              <a:xfrm>
                <a:off x="2850825" y="764872"/>
                <a:ext cx="406301" cy="1113104"/>
                <a:chOff x="1046783" y="2062413"/>
                <a:chExt cx="406301" cy="1113104"/>
              </a:xfrm>
            </p:grpSpPr>
            <p:grpSp>
              <p:nvGrpSpPr>
                <p:cNvPr id="2117" name="Group 2116"/>
                <p:cNvGrpSpPr/>
                <p:nvPr/>
              </p:nvGrpSpPr>
              <p:grpSpPr>
                <a:xfrm>
                  <a:off x="1121245" y="2193383"/>
                  <a:ext cx="331839" cy="982134"/>
                  <a:chOff x="1121245" y="2193383"/>
                  <a:chExt cx="331839" cy="982134"/>
                </a:xfrm>
              </p:grpSpPr>
              <p:grpSp>
                <p:nvGrpSpPr>
                  <p:cNvPr id="2119" name="Group 2118"/>
                  <p:cNvGrpSpPr/>
                  <p:nvPr/>
                </p:nvGrpSpPr>
                <p:grpSpPr>
                  <a:xfrm>
                    <a:off x="1152243" y="21933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121" name="Oval 2120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122" name="Rectangle 2121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2120" name="TextBox 2119"/>
                  <p:cNvSpPr txBox="1"/>
                  <p:nvPr/>
                </p:nvSpPr>
                <p:spPr>
                  <a:xfrm>
                    <a:off x="1121245" y="2673073"/>
                    <a:ext cx="331839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</a:p>
                </p:txBody>
              </p:sp>
            </p:grpSp>
            <p:pic>
              <p:nvPicPr>
                <p:cNvPr id="2118" name="Picture 2117"/>
                <p:cNvPicPr>
                  <a:picLocks noChangeAspect="1"/>
                </p:cNvPicPr>
                <p:nvPr/>
              </p:nvPicPr>
              <p:blipFill>
                <a:blip r:embed="rId4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rightnessContrast bright="-40000" contrast="4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46783" y="2062413"/>
                  <a:ext cx="393016" cy="309936"/>
                </a:xfrm>
                <a:prstGeom prst="rect">
                  <a:avLst/>
                </a:prstGeom>
              </p:spPr>
            </p:pic>
          </p:grpSp>
          <p:grpSp>
            <p:nvGrpSpPr>
              <p:cNvPr id="1963" name="Group 1962"/>
              <p:cNvGrpSpPr/>
              <p:nvPr/>
            </p:nvGrpSpPr>
            <p:grpSpPr>
              <a:xfrm>
                <a:off x="3859746" y="895842"/>
                <a:ext cx="465970" cy="982134"/>
                <a:chOff x="2369299" y="2282762"/>
                <a:chExt cx="465970" cy="982134"/>
              </a:xfrm>
            </p:grpSpPr>
            <p:grpSp>
              <p:nvGrpSpPr>
                <p:cNvPr id="2109" name="Group 2108"/>
                <p:cNvGrpSpPr/>
                <p:nvPr/>
              </p:nvGrpSpPr>
              <p:grpSpPr>
                <a:xfrm>
                  <a:off x="2460869" y="2282762"/>
                  <a:ext cx="374400" cy="982134"/>
                  <a:chOff x="587671" y="2548983"/>
                  <a:chExt cx="374400" cy="982134"/>
                </a:xfrm>
              </p:grpSpPr>
              <p:grpSp>
                <p:nvGrpSpPr>
                  <p:cNvPr id="2111" name="Group 2110"/>
                  <p:cNvGrpSpPr/>
                  <p:nvPr/>
                </p:nvGrpSpPr>
                <p:grpSpPr>
                  <a:xfrm>
                    <a:off x="587671" y="25489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115" name="Oval 2114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116" name="Rectangle 2115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pic>
                <p:nvPicPr>
                  <p:cNvPr id="2112" name="Picture 2111"/>
                  <p:cNvPicPr>
                    <a:picLocks noChangeAspect="1"/>
                  </p:cNvPicPr>
                  <p:nvPr/>
                </p:nvPicPr>
                <p:blipFill>
                  <a:blip r:embed="rId3">
                    <a:duotone>
                      <a:schemeClr val="accent2">
                        <a:shade val="45000"/>
                        <a:satMod val="135000"/>
                      </a:schemeClr>
                      <a:prstClr val="white"/>
                    </a:duotone>
                  </a:blip>
                  <a:stretch>
                    <a:fillRect/>
                  </a:stretch>
                </p:blipFill>
                <p:spPr>
                  <a:xfrm>
                    <a:off x="762590" y="2650430"/>
                    <a:ext cx="199481" cy="199481"/>
                  </a:xfrm>
                  <a:prstGeom prst="rect">
                    <a:avLst/>
                  </a:prstGeom>
                </p:spPr>
              </p:pic>
              <p:sp>
                <p:nvSpPr>
                  <p:cNvPr id="2113" name="Rounded Rectangle 2112"/>
                  <p:cNvSpPr/>
                  <p:nvPr/>
                </p:nvSpPr>
                <p:spPr bwMode="auto">
                  <a:xfrm>
                    <a:off x="741028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114" name="Rounded Rectangle 2113"/>
                  <p:cNvSpPr/>
                  <p:nvPr/>
                </p:nvSpPr>
                <p:spPr bwMode="auto">
                  <a:xfrm>
                    <a:off x="618909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110" name="TextBox 2109"/>
                <p:cNvSpPr txBox="1"/>
                <p:nvPr/>
              </p:nvSpPr>
              <p:spPr>
                <a:xfrm>
                  <a:off x="2369299" y="2750695"/>
                  <a:ext cx="440076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0.3</a:t>
                  </a:r>
                </a:p>
              </p:txBody>
            </p:sp>
          </p:grpSp>
          <p:grpSp>
            <p:nvGrpSpPr>
              <p:cNvPr id="1964" name="Group 1963"/>
              <p:cNvGrpSpPr/>
              <p:nvPr/>
            </p:nvGrpSpPr>
            <p:grpSpPr>
              <a:xfrm>
                <a:off x="4832779" y="851742"/>
                <a:ext cx="440075" cy="1026234"/>
                <a:chOff x="1351526" y="1571676"/>
                <a:chExt cx="440075" cy="1026234"/>
              </a:xfrm>
            </p:grpSpPr>
            <p:grpSp>
              <p:nvGrpSpPr>
                <p:cNvPr id="2100" name="Group 2099"/>
                <p:cNvGrpSpPr/>
                <p:nvPr/>
              </p:nvGrpSpPr>
              <p:grpSpPr>
                <a:xfrm>
                  <a:off x="1414123" y="1571676"/>
                  <a:ext cx="353568" cy="1026234"/>
                  <a:chOff x="1414123" y="1571676"/>
                  <a:chExt cx="353568" cy="1026234"/>
                </a:xfrm>
              </p:grpSpPr>
              <p:grpSp>
                <p:nvGrpSpPr>
                  <p:cNvPr id="2102" name="Group 2101"/>
                  <p:cNvGrpSpPr/>
                  <p:nvPr/>
                </p:nvGrpSpPr>
                <p:grpSpPr>
                  <a:xfrm>
                    <a:off x="1446433" y="1615776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107" name="Oval 2106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108" name="Rectangle 2107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2103" name="Teardrop 2102"/>
                  <p:cNvSpPr/>
                  <p:nvPr/>
                </p:nvSpPr>
                <p:spPr bwMode="auto">
                  <a:xfrm>
                    <a:off x="1414123" y="1571676"/>
                    <a:ext cx="175524" cy="127198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104" name="Teardrop 2103"/>
                  <p:cNvSpPr/>
                  <p:nvPr/>
                </p:nvSpPr>
                <p:spPr bwMode="auto">
                  <a:xfrm rot="16200000">
                    <a:off x="1601742" y="1532925"/>
                    <a:ext cx="127198" cy="204700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105" name="Rounded Rectangle 2104"/>
                  <p:cNvSpPr/>
                  <p:nvPr/>
                </p:nvSpPr>
                <p:spPr bwMode="auto">
                  <a:xfrm>
                    <a:off x="1597000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106" name="Rounded Rectangle 2105"/>
                  <p:cNvSpPr/>
                  <p:nvPr/>
                </p:nvSpPr>
                <p:spPr bwMode="auto">
                  <a:xfrm>
                    <a:off x="1474881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101" name="TextBox 2100"/>
                <p:cNvSpPr txBox="1"/>
                <p:nvPr/>
              </p:nvSpPr>
              <p:spPr>
                <a:xfrm>
                  <a:off x="1351526" y="2117189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0.6</a:t>
                  </a:r>
                </a:p>
              </p:txBody>
            </p:sp>
          </p:grpSp>
          <p:grpSp>
            <p:nvGrpSpPr>
              <p:cNvPr id="1965" name="Group 1964"/>
              <p:cNvGrpSpPr/>
              <p:nvPr/>
            </p:nvGrpSpPr>
            <p:grpSpPr>
              <a:xfrm>
                <a:off x="5820620" y="895842"/>
                <a:ext cx="440075" cy="982134"/>
                <a:chOff x="1735907" y="2460562"/>
                <a:chExt cx="440075" cy="982134"/>
              </a:xfrm>
            </p:grpSpPr>
            <p:grpSp>
              <p:nvGrpSpPr>
                <p:cNvPr id="2083" name="Group 2082"/>
                <p:cNvGrpSpPr/>
                <p:nvPr/>
              </p:nvGrpSpPr>
              <p:grpSpPr>
                <a:xfrm>
                  <a:off x="1826164" y="2460562"/>
                  <a:ext cx="274320" cy="982134"/>
                  <a:chOff x="2368178" y="2124654"/>
                  <a:chExt cx="274320" cy="982134"/>
                </a:xfrm>
              </p:grpSpPr>
              <p:grpSp>
                <p:nvGrpSpPr>
                  <p:cNvPr id="2085" name="Group 2084"/>
                  <p:cNvGrpSpPr/>
                  <p:nvPr/>
                </p:nvGrpSpPr>
                <p:grpSpPr>
                  <a:xfrm>
                    <a:off x="2368178" y="2124654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098" name="Oval 2097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099" name="Rectangle 2098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grpSp>
                <p:nvGrpSpPr>
                  <p:cNvPr id="2086" name="Group 2085"/>
                  <p:cNvGrpSpPr/>
                  <p:nvPr/>
                </p:nvGrpSpPr>
                <p:grpSpPr>
                  <a:xfrm>
                    <a:off x="2368178" y="2240639"/>
                    <a:ext cx="274320" cy="113533"/>
                    <a:chOff x="1237102" y="1657048"/>
                    <a:chExt cx="1598445" cy="433900"/>
                  </a:xfrm>
                </p:grpSpPr>
                <p:grpSp>
                  <p:nvGrpSpPr>
                    <p:cNvPr id="2087" name="Group 2086"/>
                    <p:cNvGrpSpPr/>
                    <p:nvPr/>
                  </p:nvGrpSpPr>
                  <p:grpSpPr>
                    <a:xfrm>
                      <a:off x="1517980" y="1688757"/>
                      <a:ext cx="1070783" cy="402191"/>
                      <a:chOff x="1517980" y="1688757"/>
                      <a:chExt cx="1070783" cy="402191"/>
                    </a:xfrm>
                  </p:grpSpPr>
                  <p:sp>
                    <p:nvSpPr>
                      <p:cNvPr id="2092" name="Oval 2091"/>
                      <p:cNvSpPr/>
                      <p:nvPr/>
                    </p:nvSpPr>
                    <p:spPr bwMode="auto">
                      <a:xfrm>
                        <a:off x="1577545" y="1688757"/>
                        <a:ext cx="955589" cy="394750"/>
                      </a:xfrm>
                      <a:prstGeom prst="ellipse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2093" name="Rectangle 2092"/>
                      <p:cNvSpPr/>
                      <p:nvPr/>
                    </p:nvSpPr>
                    <p:spPr bwMode="auto">
                      <a:xfrm>
                        <a:off x="2399539" y="1688757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2094" name="Rectangle 2093"/>
                      <p:cNvSpPr/>
                      <p:nvPr/>
                    </p:nvSpPr>
                    <p:spPr bwMode="auto">
                      <a:xfrm>
                        <a:off x="1517980" y="1696198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cxnSp>
                    <p:nvCxnSpPr>
                      <p:cNvPr id="2095" name="Straight Connector 2094"/>
                      <p:cNvCxnSpPr/>
                      <p:nvPr/>
                    </p:nvCxnSpPr>
                    <p:spPr bwMode="auto">
                      <a:xfrm>
                        <a:off x="1820562" y="182056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2096" name="Straight Connector 2095"/>
                      <p:cNvCxnSpPr/>
                      <p:nvPr/>
                    </p:nvCxnSpPr>
                    <p:spPr bwMode="auto">
                      <a:xfrm>
                        <a:off x="1820562" y="188613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2097" name="Straight Connector 2096"/>
                      <p:cNvCxnSpPr/>
                      <p:nvPr/>
                    </p:nvCxnSpPr>
                    <p:spPr bwMode="auto">
                      <a:xfrm>
                        <a:off x="1820562" y="1956487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</p:grpSp>
                <p:cxnSp>
                  <p:nvCxnSpPr>
                    <p:cNvPr id="2088" name="Straight Connector 2087"/>
                    <p:cNvCxnSpPr/>
                    <p:nvPr/>
                  </p:nvCxnSpPr>
                  <p:spPr bwMode="auto">
                    <a:xfrm flipV="1">
                      <a:off x="2327280" y="1688757"/>
                      <a:ext cx="508267" cy="65902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2089" name="Straight Connector 2088"/>
                    <p:cNvCxnSpPr/>
                    <p:nvPr/>
                  </p:nvCxnSpPr>
                  <p:spPr bwMode="auto">
                    <a:xfrm flipV="1">
                      <a:off x="2347874" y="1750301"/>
                      <a:ext cx="487673" cy="27353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2090" name="Straight Connector 2089"/>
                    <p:cNvCxnSpPr/>
                    <p:nvPr/>
                  </p:nvCxnSpPr>
                  <p:spPr bwMode="auto">
                    <a:xfrm flipH="1" flipV="1">
                      <a:off x="1237102" y="1657048"/>
                      <a:ext cx="524826" cy="9325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2091" name="Straight Connector 2090"/>
                    <p:cNvCxnSpPr/>
                    <p:nvPr/>
                  </p:nvCxnSpPr>
                  <p:spPr bwMode="auto">
                    <a:xfrm flipH="1" flipV="1">
                      <a:off x="1237102" y="1750301"/>
                      <a:ext cx="533063" cy="26917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</p:grpSp>
            <p:sp>
              <p:nvSpPr>
                <p:cNvPr id="2084" name="TextBox 2083"/>
                <p:cNvSpPr txBox="1"/>
                <p:nvPr/>
              </p:nvSpPr>
              <p:spPr>
                <a:xfrm>
                  <a:off x="1735907" y="2944992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0.7</a:t>
                  </a:r>
                </a:p>
              </p:txBody>
            </p:sp>
          </p:grpSp>
          <p:grpSp>
            <p:nvGrpSpPr>
              <p:cNvPr id="1966" name="Group 1965"/>
              <p:cNvGrpSpPr/>
              <p:nvPr/>
            </p:nvGrpSpPr>
            <p:grpSpPr>
              <a:xfrm>
                <a:off x="6758859" y="895842"/>
                <a:ext cx="440075" cy="982134"/>
                <a:chOff x="504793" y="2548983"/>
                <a:chExt cx="440075" cy="982134"/>
              </a:xfrm>
            </p:grpSpPr>
            <p:grpSp>
              <p:nvGrpSpPr>
                <p:cNvPr id="2077" name="Group 2076"/>
                <p:cNvGrpSpPr/>
                <p:nvPr/>
              </p:nvGrpSpPr>
              <p:grpSpPr>
                <a:xfrm>
                  <a:off x="504793" y="2548983"/>
                  <a:ext cx="440075" cy="982134"/>
                  <a:chOff x="504793" y="2548983"/>
                  <a:chExt cx="440075" cy="982134"/>
                </a:xfrm>
              </p:grpSpPr>
              <p:grpSp>
                <p:nvGrpSpPr>
                  <p:cNvPr id="2079" name="Group 2078"/>
                  <p:cNvGrpSpPr/>
                  <p:nvPr/>
                </p:nvGrpSpPr>
                <p:grpSpPr>
                  <a:xfrm>
                    <a:off x="587671" y="25489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081" name="Oval 2080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082" name="Rectangle 2081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2080" name="TextBox 2079"/>
                  <p:cNvSpPr txBox="1"/>
                  <p:nvPr/>
                </p:nvSpPr>
                <p:spPr>
                  <a:xfrm>
                    <a:off x="504793" y="3025115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0.8</a:t>
                    </a:r>
                  </a:p>
                </p:txBody>
              </p:sp>
            </p:grpSp>
            <p:pic>
              <p:nvPicPr>
                <p:cNvPr id="2078" name="Picture 2077"/>
                <p:cNvPicPr>
                  <a:picLocks noChangeAspect="1"/>
                </p:cNvPicPr>
                <p:nvPr/>
              </p:nvPicPr>
              <p:blipFill>
                <a:blip r:embed="rId6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 flipH="1">
                  <a:off x="559622" y="2646386"/>
                  <a:ext cx="311724" cy="140065"/>
                </a:xfrm>
                <a:prstGeom prst="rect">
                  <a:avLst/>
                </a:prstGeom>
              </p:spPr>
            </p:pic>
          </p:grpSp>
          <p:grpSp>
            <p:nvGrpSpPr>
              <p:cNvPr id="1967" name="Group 1966"/>
              <p:cNvGrpSpPr/>
              <p:nvPr/>
            </p:nvGrpSpPr>
            <p:grpSpPr>
              <a:xfrm>
                <a:off x="7738705" y="895842"/>
                <a:ext cx="464618" cy="982134"/>
                <a:chOff x="574479" y="1141172"/>
                <a:chExt cx="464618" cy="982134"/>
              </a:xfrm>
            </p:grpSpPr>
            <p:grpSp>
              <p:nvGrpSpPr>
                <p:cNvPr id="2061" name="Group 2060"/>
                <p:cNvGrpSpPr/>
                <p:nvPr/>
              </p:nvGrpSpPr>
              <p:grpSpPr>
                <a:xfrm>
                  <a:off x="659847" y="1141172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2075" name="Oval 2074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076" name="Rectangle 2075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grpSp>
              <p:nvGrpSpPr>
                <p:cNvPr id="2062" name="Group 2061"/>
                <p:cNvGrpSpPr/>
                <p:nvPr/>
              </p:nvGrpSpPr>
              <p:grpSpPr>
                <a:xfrm>
                  <a:off x="708050" y="1265454"/>
                  <a:ext cx="183764" cy="105236"/>
                  <a:chOff x="1517980" y="1688757"/>
                  <a:chExt cx="1070783" cy="402191"/>
                </a:xfrm>
              </p:grpSpPr>
              <p:sp>
                <p:nvSpPr>
                  <p:cNvPr id="2069" name="Oval 2068"/>
                  <p:cNvSpPr/>
                  <p:nvPr/>
                </p:nvSpPr>
                <p:spPr bwMode="auto">
                  <a:xfrm>
                    <a:off x="1577545" y="1688757"/>
                    <a:ext cx="955589" cy="39475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070" name="Rectangle 2069"/>
                  <p:cNvSpPr/>
                  <p:nvPr/>
                </p:nvSpPr>
                <p:spPr bwMode="auto">
                  <a:xfrm>
                    <a:off x="2399539" y="1688757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071" name="Rectangle 2070"/>
                  <p:cNvSpPr/>
                  <p:nvPr/>
                </p:nvSpPr>
                <p:spPr bwMode="auto">
                  <a:xfrm>
                    <a:off x="1517980" y="1696198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cxnSp>
                <p:nvCxnSpPr>
                  <p:cNvPr id="2072" name="Straight Connector 2071"/>
                  <p:cNvCxnSpPr/>
                  <p:nvPr/>
                </p:nvCxnSpPr>
                <p:spPr bwMode="auto">
                  <a:xfrm>
                    <a:off x="1820562" y="182056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2073" name="Straight Connector 2072"/>
                  <p:cNvCxnSpPr/>
                  <p:nvPr/>
                </p:nvCxnSpPr>
                <p:spPr bwMode="auto">
                  <a:xfrm>
                    <a:off x="1820562" y="188613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2074" name="Straight Connector 2073"/>
                  <p:cNvCxnSpPr/>
                  <p:nvPr/>
                </p:nvCxnSpPr>
                <p:spPr bwMode="auto">
                  <a:xfrm>
                    <a:off x="1820562" y="1956487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cxnSp>
              <p:nvCxnSpPr>
                <p:cNvPr id="2063" name="Straight Connector 2062"/>
                <p:cNvCxnSpPr/>
                <p:nvPr/>
              </p:nvCxnSpPr>
              <p:spPr bwMode="auto">
                <a:xfrm flipV="1">
                  <a:off x="846940" y="1265454"/>
                  <a:ext cx="87227" cy="1724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pic>
              <p:nvPicPr>
                <p:cNvPr id="2064" name="Picture 2063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839616" y="1241146"/>
                  <a:ext cx="199481" cy="199481"/>
                </a:xfrm>
                <a:prstGeom prst="rect">
                  <a:avLst/>
                </a:prstGeom>
              </p:spPr>
            </p:pic>
            <p:cxnSp>
              <p:nvCxnSpPr>
                <p:cNvPr id="2065" name="Straight Connector 2064"/>
                <p:cNvCxnSpPr/>
                <p:nvPr/>
              </p:nvCxnSpPr>
              <p:spPr bwMode="auto">
                <a:xfrm flipV="1">
                  <a:off x="850474" y="1281557"/>
                  <a:ext cx="83693" cy="71572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066" name="Straight Connector 2065"/>
                <p:cNvCxnSpPr/>
                <p:nvPr/>
              </p:nvCxnSpPr>
              <p:spPr bwMode="auto">
                <a:xfrm flipH="1" flipV="1">
                  <a:off x="659847" y="1257157"/>
                  <a:ext cx="90069" cy="2440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067" name="Straight Connector 2066"/>
                <p:cNvCxnSpPr/>
                <p:nvPr/>
              </p:nvCxnSpPr>
              <p:spPr bwMode="auto">
                <a:xfrm flipH="1" flipV="1">
                  <a:off x="659847" y="1281557"/>
                  <a:ext cx="91483" cy="7043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2068" name="TextBox 2067"/>
                <p:cNvSpPr txBox="1"/>
                <p:nvPr/>
              </p:nvSpPr>
              <p:spPr>
                <a:xfrm>
                  <a:off x="574479" y="1606129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0.9</a:t>
                  </a:r>
                </a:p>
              </p:txBody>
            </p:sp>
          </p:grpSp>
          <p:grpSp>
            <p:nvGrpSpPr>
              <p:cNvPr id="1968" name="Group 1967"/>
              <p:cNvGrpSpPr/>
              <p:nvPr/>
            </p:nvGrpSpPr>
            <p:grpSpPr>
              <a:xfrm>
                <a:off x="1026535" y="2377936"/>
                <a:ext cx="331839" cy="982134"/>
                <a:chOff x="6172378" y="2289538"/>
                <a:chExt cx="331839" cy="982134"/>
              </a:xfrm>
            </p:grpSpPr>
            <p:grpSp>
              <p:nvGrpSpPr>
                <p:cNvPr id="2054" name="Group 2053"/>
                <p:cNvGrpSpPr/>
                <p:nvPr/>
              </p:nvGrpSpPr>
              <p:grpSpPr>
                <a:xfrm>
                  <a:off x="6187190" y="2289538"/>
                  <a:ext cx="274320" cy="982134"/>
                  <a:chOff x="2692399" y="2184397"/>
                  <a:chExt cx="274320" cy="982134"/>
                </a:xfrm>
                <a:solidFill>
                  <a:schemeClr val="accent4"/>
                </a:solidFill>
              </p:grpSpPr>
              <p:sp>
                <p:nvSpPr>
                  <p:cNvPr id="2059" name="Oval 2058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060" name="Rectangle 2059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055" name="Lightning Bolt 2054"/>
                <p:cNvSpPr/>
                <p:nvPr/>
              </p:nvSpPr>
              <p:spPr bwMode="auto">
                <a:xfrm>
                  <a:off x="6297928" y="2322183"/>
                  <a:ext cx="57556" cy="81810"/>
                </a:xfrm>
                <a:prstGeom prst="lightningBolt">
                  <a:avLst/>
                </a:prstGeom>
                <a:solidFill>
                  <a:schemeClr val="accent3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056" name="TextBox 2055"/>
                <p:cNvSpPr txBox="1"/>
                <p:nvPr/>
              </p:nvSpPr>
              <p:spPr>
                <a:xfrm>
                  <a:off x="6172378" y="2790694"/>
                  <a:ext cx="331839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0.1</a:t>
                  </a:r>
                </a:p>
              </p:txBody>
            </p:sp>
            <p:sp>
              <p:nvSpPr>
                <p:cNvPr id="2057" name="Oval 2056"/>
                <p:cNvSpPr/>
                <p:nvPr/>
              </p:nvSpPr>
              <p:spPr bwMode="auto">
                <a:xfrm>
                  <a:off x="6341991" y="2385857"/>
                  <a:ext cx="91440" cy="91440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058" name="Oval 2057"/>
                <p:cNvSpPr/>
                <p:nvPr/>
              </p:nvSpPr>
              <p:spPr bwMode="auto">
                <a:xfrm>
                  <a:off x="6224679" y="2385857"/>
                  <a:ext cx="91440" cy="91440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1969" name="Group 1968"/>
              <p:cNvGrpSpPr/>
              <p:nvPr/>
            </p:nvGrpSpPr>
            <p:grpSpPr>
              <a:xfrm>
                <a:off x="1951541" y="2377936"/>
                <a:ext cx="440075" cy="982134"/>
                <a:chOff x="6493470" y="3205812"/>
                <a:chExt cx="440075" cy="982134"/>
              </a:xfrm>
            </p:grpSpPr>
            <p:grpSp>
              <p:nvGrpSpPr>
                <p:cNvPr id="2046" name="Group 2045"/>
                <p:cNvGrpSpPr/>
                <p:nvPr/>
              </p:nvGrpSpPr>
              <p:grpSpPr>
                <a:xfrm>
                  <a:off x="6493470" y="3205812"/>
                  <a:ext cx="440075" cy="982134"/>
                  <a:chOff x="6493470" y="3205812"/>
                  <a:chExt cx="440075" cy="982134"/>
                </a:xfrm>
              </p:grpSpPr>
              <p:grpSp>
                <p:nvGrpSpPr>
                  <p:cNvPr id="2050" name="Group 2049"/>
                  <p:cNvGrpSpPr/>
                  <p:nvPr/>
                </p:nvGrpSpPr>
                <p:grpSpPr>
                  <a:xfrm>
                    <a:off x="6552961" y="3205812"/>
                    <a:ext cx="274320" cy="982134"/>
                    <a:chOff x="2692399" y="2184397"/>
                    <a:chExt cx="274320" cy="982134"/>
                  </a:xfrm>
                  <a:solidFill>
                    <a:schemeClr val="accent4"/>
                  </a:solidFill>
                </p:grpSpPr>
                <p:sp>
                  <p:nvSpPr>
                    <p:cNvPr id="2052" name="Oval 2051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053" name="Rectangle 2052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2051" name="TextBox 2050"/>
                  <p:cNvSpPr txBox="1"/>
                  <p:nvPr/>
                </p:nvSpPr>
                <p:spPr>
                  <a:xfrm>
                    <a:off x="6493470" y="3670228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</a:p>
                </p:txBody>
              </p:sp>
            </p:grpSp>
            <p:pic>
              <p:nvPicPr>
                <p:cNvPr id="2047" name="Picture 2046"/>
                <p:cNvPicPr>
                  <a:picLocks noChangeAspect="1"/>
                </p:cNvPicPr>
                <p:nvPr/>
              </p:nvPicPr>
              <p:blipFill>
                <a:blip r:embed="rId6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 flipH="1">
                  <a:off x="6534259" y="3315536"/>
                  <a:ext cx="311724" cy="140065"/>
                </a:xfrm>
                <a:prstGeom prst="rect">
                  <a:avLst/>
                </a:prstGeom>
              </p:spPr>
            </p:pic>
            <p:sp>
              <p:nvSpPr>
                <p:cNvPr id="2048" name="Rounded Rectangle 2047"/>
                <p:cNvSpPr/>
                <p:nvPr/>
              </p:nvSpPr>
              <p:spPr bwMode="auto">
                <a:xfrm>
                  <a:off x="6698589" y="3241160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049" name="Rounded Rectangle 2048"/>
                <p:cNvSpPr/>
                <p:nvPr/>
              </p:nvSpPr>
              <p:spPr bwMode="auto">
                <a:xfrm>
                  <a:off x="6576470" y="3241160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1970" name="Group 1969"/>
              <p:cNvGrpSpPr/>
              <p:nvPr/>
            </p:nvGrpSpPr>
            <p:grpSpPr>
              <a:xfrm>
                <a:off x="2844828" y="2310284"/>
                <a:ext cx="459883" cy="1049786"/>
                <a:chOff x="6966521" y="2595951"/>
                <a:chExt cx="459883" cy="1049786"/>
              </a:xfrm>
            </p:grpSpPr>
            <p:grpSp>
              <p:nvGrpSpPr>
                <p:cNvPr id="2040" name="Group 2039"/>
                <p:cNvGrpSpPr/>
                <p:nvPr/>
              </p:nvGrpSpPr>
              <p:grpSpPr>
                <a:xfrm>
                  <a:off x="6986329" y="2663603"/>
                  <a:ext cx="440075" cy="982134"/>
                  <a:chOff x="6986329" y="2663603"/>
                  <a:chExt cx="440075" cy="982134"/>
                </a:xfrm>
              </p:grpSpPr>
              <p:grpSp>
                <p:nvGrpSpPr>
                  <p:cNvPr id="2042" name="Group 2041"/>
                  <p:cNvGrpSpPr/>
                  <p:nvPr/>
                </p:nvGrpSpPr>
                <p:grpSpPr>
                  <a:xfrm>
                    <a:off x="7070554" y="2663603"/>
                    <a:ext cx="274320" cy="982134"/>
                    <a:chOff x="2692399" y="2184397"/>
                    <a:chExt cx="274320" cy="982134"/>
                  </a:xfrm>
                  <a:solidFill>
                    <a:schemeClr val="accent4"/>
                  </a:solidFill>
                </p:grpSpPr>
                <p:sp>
                  <p:nvSpPr>
                    <p:cNvPr id="2044" name="Oval 2043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045" name="Rectangle 2044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2043" name="TextBox 2042"/>
                  <p:cNvSpPr txBox="1"/>
                  <p:nvPr/>
                </p:nvSpPr>
                <p:spPr>
                  <a:xfrm>
                    <a:off x="6986329" y="3160744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  <a:endParaRPr lang="en-US" sz="400" dirty="0">
                      <a:solidFill>
                        <a:schemeClr val="accent6">
                          <a:lumMod val="50000"/>
                        </a:schemeClr>
                      </a:solidFill>
                    </a:endParaRPr>
                  </a:p>
                </p:txBody>
              </p:sp>
            </p:grpSp>
            <p:pic>
              <p:nvPicPr>
                <p:cNvPr id="2041" name="Picture 2040"/>
                <p:cNvPicPr>
                  <a:picLocks noChangeAspect="1"/>
                </p:cNvPicPr>
                <p:nvPr/>
              </p:nvPicPr>
              <p:blipFill>
                <a:blip r:embed="rId7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6966521" y="2595951"/>
                  <a:ext cx="425507" cy="356238"/>
                </a:xfrm>
                <a:prstGeom prst="rect">
                  <a:avLst/>
                </a:prstGeom>
              </p:spPr>
            </p:pic>
          </p:grpSp>
          <p:grpSp>
            <p:nvGrpSpPr>
              <p:cNvPr id="1971" name="Group 1970"/>
              <p:cNvGrpSpPr/>
              <p:nvPr/>
            </p:nvGrpSpPr>
            <p:grpSpPr>
              <a:xfrm>
                <a:off x="3848437" y="2377936"/>
                <a:ext cx="444206" cy="982134"/>
                <a:chOff x="7105323" y="1332018"/>
                <a:chExt cx="444206" cy="982134"/>
              </a:xfrm>
            </p:grpSpPr>
            <p:grpSp>
              <p:nvGrpSpPr>
                <p:cNvPr id="2032" name="Group 2031"/>
                <p:cNvGrpSpPr/>
                <p:nvPr/>
              </p:nvGrpSpPr>
              <p:grpSpPr>
                <a:xfrm>
                  <a:off x="7175129" y="1332018"/>
                  <a:ext cx="374400" cy="982134"/>
                  <a:chOff x="587671" y="2548983"/>
                  <a:chExt cx="374400" cy="982134"/>
                </a:xfrm>
              </p:grpSpPr>
              <p:grpSp>
                <p:nvGrpSpPr>
                  <p:cNvPr id="2034" name="Group 2033"/>
                  <p:cNvGrpSpPr/>
                  <p:nvPr/>
                </p:nvGrpSpPr>
                <p:grpSpPr>
                  <a:xfrm>
                    <a:off x="587671" y="25489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038" name="Oval 2037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039" name="Rectangle 2038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pic>
                <p:nvPicPr>
                  <p:cNvPr id="2035" name="Picture 2034"/>
                  <p:cNvPicPr>
                    <a:picLocks noChangeAspect="1"/>
                  </p:cNvPicPr>
                  <p:nvPr/>
                </p:nvPicPr>
                <p:blipFill>
                  <a:blip r:embed="rId3">
                    <a:duotone>
                      <a:schemeClr val="accent2">
                        <a:shade val="45000"/>
                        <a:satMod val="135000"/>
                      </a:schemeClr>
                      <a:prstClr val="white"/>
                    </a:duotone>
                  </a:blip>
                  <a:stretch>
                    <a:fillRect/>
                  </a:stretch>
                </p:blipFill>
                <p:spPr>
                  <a:xfrm>
                    <a:off x="762590" y="2650430"/>
                    <a:ext cx="199481" cy="199481"/>
                  </a:xfrm>
                  <a:prstGeom prst="rect">
                    <a:avLst/>
                  </a:prstGeom>
                </p:spPr>
              </p:pic>
              <p:sp>
                <p:nvSpPr>
                  <p:cNvPr id="2036" name="Rounded Rectangle 2035"/>
                  <p:cNvSpPr/>
                  <p:nvPr/>
                </p:nvSpPr>
                <p:spPr bwMode="auto">
                  <a:xfrm>
                    <a:off x="741028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037" name="Rounded Rectangle 2036"/>
                  <p:cNvSpPr/>
                  <p:nvPr/>
                </p:nvSpPr>
                <p:spPr bwMode="auto">
                  <a:xfrm>
                    <a:off x="618909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033" name="TextBox 2032"/>
                <p:cNvSpPr txBox="1"/>
                <p:nvPr/>
              </p:nvSpPr>
              <p:spPr>
                <a:xfrm>
                  <a:off x="7105323" y="1815606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0.3</a:t>
                  </a:r>
                </a:p>
              </p:txBody>
            </p:sp>
          </p:grpSp>
          <p:grpSp>
            <p:nvGrpSpPr>
              <p:cNvPr id="1972" name="Group 1971"/>
              <p:cNvGrpSpPr/>
              <p:nvPr/>
            </p:nvGrpSpPr>
            <p:grpSpPr>
              <a:xfrm>
                <a:off x="4856072" y="2333836"/>
                <a:ext cx="440075" cy="1026234"/>
                <a:chOff x="5275665" y="1375098"/>
                <a:chExt cx="440075" cy="1026234"/>
              </a:xfrm>
            </p:grpSpPr>
            <p:grpSp>
              <p:nvGrpSpPr>
                <p:cNvPr id="2023" name="Group 2022"/>
                <p:cNvGrpSpPr/>
                <p:nvPr/>
              </p:nvGrpSpPr>
              <p:grpSpPr>
                <a:xfrm>
                  <a:off x="5305142" y="1375098"/>
                  <a:ext cx="353568" cy="1026234"/>
                  <a:chOff x="1414123" y="1571676"/>
                  <a:chExt cx="353568" cy="1026234"/>
                </a:xfrm>
              </p:grpSpPr>
              <p:grpSp>
                <p:nvGrpSpPr>
                  <p:cNvPr id="2025" name="Group 2024"/>
                  <p:cNvGrpSpPr/>
                  <p:nvPr/>
                </p:nvGrpSpPr>
                <p:grpSpPr>
                  <a:xfrm>
                    <a:off x="1446433" y="1615776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030" name="Oval 2029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031" name="Rectangle 2030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2026" name="Teardrop 2025"/>
                  <p:cNvSpPr/>
                  <p:nvPr/>
                </p:nvSpPr>
                <p:spPr bwMode="auto">
                  <a:xfrm>
                    <a:off x="1414123" y="1571676"/>
                    <a:ext cx="175524" cy="127198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027" name="Teardrop 2026"/>
                  <p:cNvSpPr/>
                  <p:nvPr/>
                </p:nvSpPr>
                <p:spPr bwMode="auto">
                  <a:xfrm rot="16200000">
                    <a:off x="1601742" y="1532925"/>
                    <a:ext cx="127198" cy="204700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028" name="Rounded Rectangle 2027"/>
                  <p:cNvSpPr/>
                  <p:nvPr/>
                </p:nvSpPr>
                <p:spPr bwMode="auto">
                  <a:xfrm>
                    <a:off x="1597000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029" name="Rounded Rectangle 2028"/>
                  <p:cNvSpPr/>
                  <p:nvPr/>
                </p:nvSpPr>
                <p:spPr bwMode="auto">
                  <a:xfrm>
                    <a:off x="1474881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024" name="TextBox 2023"/>
                <p:cNvSpPr txBox="1"/>
                <p:nvPr/>
              </p:nvSpPr>
              <p:spPr>
                <a:xfrm>
                  <a:off x="5275665" y="1920695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0.6</a:t>
                  </a:r>
                </a:p>
              </p:txBody>
            </p:sp>
          </p:grpSp>
          <p:grpSp>
            <p:nvGrpSpPr>
              <p:cNvPr id="1973" name="Group 1972"/>
              <p:cNvGrpSpPr/>
              <p:nvPr/>
            </p:nvGrpSpPr>
            <p:grpSpPr>
              <a:xfrm>
                <a:off x="5816811" y="2377936"/>
                <a:ext cx="440075" cy="982134"/>
                <a:chOff x="5527235" y="2492898"/>
                <a:chExt cx="440075" cy="982134"/>
              </a:xfrm>
            </p:grpSpPr>
            <p:grpSp>
              <p:nvGrpSpPr>
                <p:cNvPr id="2006" name="Group 2005"/>
                <p:cNvGrpSpPr/>
                <p:nvPr/>
              </p:nvGrpSpPr>
              <p:grpSpPr>
                <a:xfrm>
                  <a:off x="5600427" y="2492898"/>
                  <a:ext cx="274320" cy="982134"/>
                  <a:chOff x="2368178" y="2124654"/>
                  <a:chExt cx="274320" cy="982134"/>
                </a:xfrm>
              </p:grpSpPr>
              <p:grpSp>
                <p:nvGrpSpPr>
                  <p:cNvPr id="2008" name="Group 2007"/>
                  <p:cNvGrpSpPr/>
                  <p:nvPr/>
                </p:nvGrpSpPr>
                <p:grpSpPr>
                  <a:xfrm>
                    <a:off x="2368178" y="2124654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021" name="Oval 2020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022" name="Rectangle 2021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grpSp>
                <p:nvGrpSpPr>
                  <p:cNvPr id="2009" name="Group 2008"/>
                  <p:cNvGrpSpPr/>
                  <p:nvPr/>
                </p:nvGrpSpPr>
                <p:grpSpPr>
                  <a:xfrm>
                    <a:off x="2368178" y="2240639"/>
                    <a:ext cx="274320" cy="113533"/>
                    <a:chOff x="1237102" y="1657048"/>
                    <a:chExt cx="1598445" cy="433900"/>
                  </a:xfrm>
                </p:grpSpPr>
                <p:grpSp>
                  <p:nvGrpSpPr>
                    <p:cNvPr id="2010" name="Group 2009"/>
                    <p:cNvGrpSpPr/>
                    <p:nvPr/>
                  </p:nvGrpSpPr>
                  <p:grpSpPr>
                    <a:xfrm>
                      <a:off x="1517980" y="1688757"/>
                      <a:ext cx="1070783" cy="402191"/>
                      <a:chOff x="1517980" y="1688757"/>
                      <a:chExt cx="1070783" cy="402191"/>
                    </a:xfrm>
                  </p:grpSpPr>
                  <p:sp>
                    <p:nvSpPr>
                      <p:cNvPr id="2015" name="Oval 2014"/>
                      <p:cNvSpPr/>
                      <p:nvPr/>
                    </p:nvSpPr>
                    <p:spPr bwMode="auto">
                      <a:xfrm>
                        <a:off x="1577545" y="1688757"/>
                        <a:ext cx="955589" cy="394750"/>
                      </a:xfrm>
                      <a:prstGeom prst="ellipse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2016" name="Rectangle 2015"/>
                      <p:cNvSpPr/>
                      <p:nvPr/>
                    </p:nvSpPr>
                    <p:spPr bwMode="auto">
                      <a:xfrm>
                        <a:off x="2399539" y="1688757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2017" name="Rectangle 2016"/>
                      <p:cNvSpPr/>
                      <p:nvPr/>
                    </p:nvSpPr>
                    <p:spPr bwMode="auto">
                      <a:xfrm>
                        <a:off x="1517980" y="1696198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cxnSp>
                    <p:nvCxnSpPr>
                      <p:cNvPr id="2018" name="Straight Connector 2017"/>
                      <p:cNvCxnSpPr/>
                      <p:nvPr/>
                    </p:nvCxnSpPr>
                    <p:spPr bwMode="auto">
                      <a:xfrm>
                        <a:off x="1820562" y="182056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2019" name="Straight Connector 2018"/>
                      <p:cNvCxnSpPr/>
                      <p:nvPr/>
                    </p:nvCxnSpPr>
                    <p:spPr bwMode="auto">
                      <a:xfrm>
                        <a:off x="1820562" y="188613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2020" name="Straight Connector 2019"/>
                      <p:cNvCxnSpPr/>
                      <p:nvPr/>
                    </p:nvCxnSpPr>
                    <p:spPr bwMode="auto">
                      <a:xfrm>
                        <a:off x="1820562" y="1956487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</p:grpSp>
                <p:cxnSp>
                  <p:nvCxnSpPr>
                    <p:cNvPr id="2011" name="Straight Connector 2010"/>
                    <p:cNvCxnSpPr/>
                    <p:nvPr/>
                  </p:nvCxnSpPr>
                  <p:spPr bwMode="auto">
                    <a:xfrm flipV="1">
                      <a:off x="2327280" y="1688757"/>
                      <a:ext cx="508267" cy="65902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2012" name="Straight Connector 2011"/>
                    <p:cNvCxnSpPr/>
                    <p:nvPr/>
                  </p:nvCxnSpPr>
                  <p:spPr bwMode="auto">
                    <a:xfrm flipV="1">
                      <a:off x="2347874" y="1750301"/>
                      <a:ext cx="487673" cy="27353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2013" name="Straight Connector 2012"/>
                    <p:cNvCxnSpPr/>
                    <p:nvPr/>
                  </p:nvCxnSpPr>
                  <p:spPr bwMode="auto">
                    <a:xfrm flipH="1" flipV="1">
                      <a:off x="1237102" y="1657048"/>
                      <a:ext cx="524826" cy="9325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2014" name="Straight Connector 2013"/>
                    <p:cNvCxnSpPr/>
                    <p:nvPr/>
                  </p:nvCxnSpPr>
                  <p:spPr bwMode="auto">
                    <a:xfrm flipH="1" flipV="1">
                      <a:off x="1237102" y="1750301"/>
                      <a:ext cx="533063" cy="26917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</p:grpSp>
            <p:sp>
              <p:nvSpPr>
                <p:cNvPr id="2007" name="TextBox 2006"/>
                <p:cNvSpPr txBox="1"/>
                <p:nvPr/>
              </p:nvSpPr>
              <p:spPr>
                <a:xfrm>
                  <a:off x="5527235" y="2966932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0.7</a:t>
                  </a:r>
                </a:p>
              </p:txBody>
            </p:sp>
          </p:grpSp>
          <p:grpSp>
            <p:nvGrpSpPr>
              <p:cNvPr id="1974" name="Group 1973"/>
              <p:cNvGrpSpPr/>
              <p:nvPr/>
            </p:nvGrpSpPr>
            <p:grpSpPr>
              <a:xfrm>
                <a:off x="6745211" y="2377936"/>
                <a:ext cx="440075" cy="982134"/>
                <a:chOff x="4886854" y="2700228"/>
                <a:chExt cx="440075" cy="982134"/>
              </a:xfrm>
            </p:grpSpPr>
            <p:grpSp>
              <p:nvGrpSpPr>
                <p:cNvPr id="2001" name="Group 2000"/>
                <p:cNvGrpSpPr/>
                <p:nvPr/>
              </p:nvGrpSpPr>
              <p:grpSpPr>
                <a:xfrm>
                  <a:off x="4970918" y="2700228"/>
                  <a:ext cx="274320" cy="982134"/>
                  <a:chOff x="2692399" y="2184397"/>
                  <a:chExt cx="274320" cy="982134"/>
                </a:xfrm>
                <a:solidFill>
                  <a:schemeClr val="accent4"/>
                </a:solidFill>
              </p:grpSpPr>
              <p:sp>
                <p:nvSpPr>
                  <p:cNvPr id="2004" name="Oval 2003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005" name="Rectangle 2004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002" name="Chord 2001"/>
                <p:cNvSpPr/>
                <p:nvPr/>
              </p:nvSpPr>
              <p:spPr bwMode="auto">
                <a:xfrm rot="17528077">
                  <a:off x="5043014" y="2752290"/>
                  <a:ext cx="169420" cy="155677"/>
                </a:xfrm>
                <a:prstGeom prst="chord">
                  <a:avLst>
                    <a:gd name="adj1" fmla="val 5544771"/>
                    <a:gd name="adj2" fmla="val 13532001"/>
                  </a:avLst>
                </a:prstGeom>
                <a:solidFill>
                  <a:schemeClr val="accent3"/>
                </a:solidFill>
                <a:ln w="28575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003" name="TextBox 2002"/>
                <p:cNvSpPr txBox="1"/>
                <p:nvPr/>
              </p:nvSpPr>
              <p:spPr>
                <a:xfrm>
                  <a:off x="4886854" y="3189082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0.8</a:t>
                  </a:r>
                </a:p>
              </p:txBody>
            </p:sp>
          </p:grpSp>
          <p:grpSp>
            <p:nvGrpSpPr>
              <p:cNvPr id="1975" name="Group 1974"/>
              <p:cNvGrpSpPr/>
              <p:nvPr/>
            </p:nvGrpSpPr>
            <p:grpSpPr>
              <a:xfrm>
                <a:off x="7723018" y="2377936"/>
                <a:ext cx="459116" cy="982134"/>
                <a:chOff x="6615479" y="1619954"/>
                <a:chExt cx="459116" cy="982134"/>
              </a:xfrm>
            </p:grpSpPr>
            <p:grpSp>
              <p:nvGrpSpPr>
                <p:cNvPr id="1985" name="Group 1984"/>
                <p:cNvGrpSpPr/>
                <p:nvPr/>
              </p:nvGrpSpPr>
              <p:grpSpPr>
                <a:xfrm>
                  <a:off x="6695345" y="1619954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1999" name="Oval 1998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000" name="Rectangle 1999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grpSp>
              <p:nvGrpSpPr>
                <p:cNvPr id="1986" name="Group 1985"/>
                <p:cNvGrpSpPr/>
                <p:nvPr/>
              </p:nvGrpSpPr>
              <p:grpSpPr>
                <a:xfrm>
                  <a:off x="6743548" y="1744236"/>
                  <a:ext cx="183764" cy="105236"/>
                  <a:chOff x="1517980" y="1688757"/>
                  <a:chExt cx="1070783" cy="402191"/>
                </a:xfrm>
              </p:grpSpPr>
              <p:sp>
                <p:nvSpPr>
                  <p:cNvPr id="1993" name="Oval 1992"/>
                  <p:cNvSpPr/>
                  <p:nvPr/>
                </p:nvSpPr>
                <p:spPr bwMode="auto">
                  <a:xfrm>
                    <a:off x="1577545" y="1688757"/>
                    <a:ext cx="955589" cy="39475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994" name="Rectangle 1993"/>
                  <p:cNvSpPr/>
                  <p:nvPr/>
                </p:nvSpPr>
                <p:spPr bwMode="auto">
                  <a:xfrm>
                    <a:off x="2399539" y="1688757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995" name="Rectangle 1994"/>
                  <p:cNvSpPr/>
                  <p:nvPr/>
                </p:nvSpPr>
                <p:spPr bwMode="auto">
                  <a:xfrm>
                    <a:off x="1517980" y="1696198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cxnSp>
                <p:nvCxnSpPr>
                  <p:cNvPr id="1996" name="Straight Connector 1995"/>
                  <p:cNvCxnSpPr/>
                  <p:nvPr/>
                </p:nvCxnSpPr>
                <p:spPr bwMode="auto">
                  <a:xfrm>
                    <a:off x="1820562" y="182056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1997" name="Straight Connector 1996"/>
                  <p:cNvCxnSpPr/>
                  <p:nvPr/>
                </p:nvCxnSpPr>
                <p:spPr bwMode="auto">
                  <a:xfrm>
                    <a:off x="1820562" y="188613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1998" name="Straight Connector 1997"/>
                  <p:cNvCxnSpPr/>
                  <p:nvPr/>
                </p:nvCxnSpPr>
                <p:spPr bwMode="auto">
                  <a:xfrm>
                    <a:off x="1820562" y="1956487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cxnSp>
              <p:nvCxnSpPr>
                <p:cNvPr id="1987" name="Straight Connector 1986"/>
                <p:cNvCxnSpPr/>
                <p:nvPr/>
              </p:nvCxnSpPr>
              <p:spPr bwMode="auto">
                <a:xfrm flipV="1">
                  <a:off x="6882438" y="1744236"/>
                  <a:ext cx="87227" cy="1724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pic>
              <p:nvPicPr>
                <p:cNvPr id="1988" name="Picture 1987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6875114" y="1719928"/>
                  <a:ext cx="199481" cy="199481"/>
                </a:xfrm>
                <a:prstGeom prst="rect">
                  <a:avLst/>
                </a:prstGeom>
              </p:spPr>
            </p:pic>
            <p:cxnSp>
              <p:nvCxnSpPr>
                <p:cNvPr id="1989" name="Straight Connector 1988"/>
                <p:cNvCxnSpPr/>
                <p:nvPr/>
              </p:nvCxnSpPr>
              <p:spPr bwMode="auto">
                <a:xfrm flipV="1">
                  <a:off x="6885972" y="1760339"/>
                  <a:ext cx="83693" cy="71572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990" name="Straight Connector 1989"/>
                <p:cNvCxnSpPr/>
                <p:nvPr/>
              </p:nvCxnSpPr>
              <p:spPr bwMode="auto">
                <a:xfrm flipH="1" flipV="1">
                  <a:off x="6695345" y="1735939"/>
                  <a:ext cx="90069" cy="2440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991" name="Straight Connector 1990"/>
                <p:cNvCxnSpPr/>
                <p:nvPr/>
              </p:nvCxnSpPr>
              <p:spPr bwMode="auto">
                <a:xfrm flipH="1" flipV="1">
                  <a:off x="6695345" y="1760339"/>
                  <a:ext cx="91483" cy="7043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1992" name="TextBox 1991"/>
                <p:cNvSpPr txBox="1"/>
                <p:nvPr/>
              </p:nvSpPr>
              <p:spPr>
                <a:xfrm>
                  <a:off x="6615479" y="2126718"/>
                  <a:ext cx="440074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0.9</a:t>
                  </a:r>
                </a:p>
              </p:txBody>
            </p:sp>
          </p:grpSp>
          <p:cxnSp>
            <p:nvCxnSpPr>
              <p:cNvPr id="1976" name="Straight Connector 1975"/>
              <p:cNvCxnSpPr/>
              <p:nvPr/>
            </p:nvCxnSpPr>
            <p:spPr bwMode="auto">
              <a:xfrm>
                <a:off x="1178507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977" name="Straight Connector 1976"/>
              <p:cNvCxnSpPr/>
              <p:nvPr/>
            </p:nvCxnSpPr>
            <p:spPr bwMode="auto">
              <a:xfrm>
                <a:off x="2147502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978" name="Straight Connector 1977"/>
              <p:cNvCxnSpPr/>
              <p:nvPr/>
            </p:nvCxnSpPr>
            <p:spPr bwMode="auto">
              <a:xfrm>
                <a:off x="3077824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979" name="Straight Connector 1978"/>
              <p:cNvCxnSpPr/>
              <p:nvPr/>
            </p:nvCxnSpPr>
            <p:spPr bwMode="auto">
              <a:xfrm>
                <a:off x="4065030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980" name="Straight Connector 1979"/>
              <p:cNvCxnSpPr/>
              <p:nvPr/>
            </p:nvCxnSpPr>
            <p:spPr bwMode="auto">
              <a:xfrm>
                <a:off x="5044244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981" name="Straight Connector 1980"/>
              <p:cNvCxnSpPr/>
              <p:nvPr/>
            </p:nvCxnSpPr>
            <p:spPr bwMode="auto">
              <a:xfrm>
                <a:off x="6038737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982" name="Straight Connector 1981"/>
              <p:cNvCxnSpPr/>
              <p:nvPr/>
            </p:nvCxnSpPr>
            <p:spPr bwMode="auto">
              <a:xfrm>
                <a:off x="6977597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983" name="Straight Connector 1982"/>
              <p:cNvCxnSpPr/>
              <p:nvPr/>
            </p:nvCxnSpPr>
            <p:spPr bwMode="auto">
              <a:xfrm>
                <a:off x="7952768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pic>
            <p:nvPicPr>
              <p:cNvPr id="1984" name="Picture 1983"/>
              <p:cNvPicPr>
                <a:picLocks noChangeAspect="1"/>
              </p:cNvPicPr>
              <p:nvPr/>
            </p:nvPicPr>
            <p:blipFill>
              <a:blip r:embed="rId7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5809264" y="800821"/>
                <a:ext cx="425507" cy="356238"/>
              </a:xfrm>
              <a:prstGeom prst="rect">
                <a:avLst/>
              </a:prstGeom>
            </p:spPr>
          </p:pic>
        </p:grpSp>
        <p:grpSp>
          <p:nvGrpSpPr>
            <p:cNvPr id="1432" name="Group 1431"/>
            <p:cNvGrpSpPr/>
            <p:nvPr/>
          </p:nvGrpSpPr>
          <p:grpSpPr>
            <a:xfrm>
              <a:off x="683153" y="1200112"/>
              <a:ext cx="5448032" cy="2090013"/>
              <a:chOff x="936550" y="764872"/>
              <a:chExt cx="7266773" cy="2595198"/>
            </a:xfrm>
          </p:grpSpPr>
          <p:grpSp>
            <p:nvGrpSpPr>
              <p:cNvPr id="1785" name="Group 1784"/>
              <p:cNvGrpSpPr/>
              <p:nvPr/>
            </p:nvGrpSpPr>
            <p:grpSpPr>
              <a:xfrm>
                <a:off x="936550" y="895842"/>
                <a:ext cx="440075" cy="982134"/>
                <a:chOff x="1986246" y="1325314"/>
                <a:chExt cx="440075" cy="982134"/>
              </a:xfrm>
            </p:grpSpPr>
            <p:grpSp>
              <p:nvGrpSpPr>
                <p:cNvPr id="1954" name="Group 1953"/>
                <p:cNvGrpSpPr/>
                <p:nvPr/>
              </p:nvGrpSpPr>
              <p:grpSpPr>
                <a:xfrm>
                  <a:off x="2092152" y="1325314"/>
                  <a:ext cx="274320" cy="982134"/>
                  <a:chOff x="2092152" y="1325314"/>
                  <a:chExt cx="274320" cy="982134"/>
                </a:xfrm>
              </p:grpSpPr>
              <p:grpSp>
                <p:nvGrpSpPr>
                  <p:cNvPr id="1956" name="Group 1955"/>
                  <p:cNvGrpSpPr/>
                  <p:nvPr/>
                </p:nvGrpSpPr>
                <p:grpSpPr>
                  <a:xfrm>
                    <a:off x="2092152" y="1325314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958" name="Oval 1957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959" name="Rectangle 1958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1957" name="Heart 1956"/>
                  <p:cNvSpPr/>
                  <p:nvPr/>
                </p:nvSpPr>
                <p:spPr bwMode="auto">
                  <a:xfrm>
                    <a:off x="2195831" y="1732032"/>
                    <a:ext cx="130205" cy="128094"/>
                  </a:xfrm>
                  <a:prstGeom prst="heart">
                    <a:avLst/>
                  </a:prstGeom>
                  <a:solidFill>
                    <a:schemeClr val="accent3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1955" name="TextBox 1954"/>
                <p:cNvSpPr txBox="1"/>
                <p:nvPr/>
              </p:nvSpPr>
              <p:spPr>
                <a:xfrm>
                  <a:off x="1986246" y="1896567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0.1</a:t>
                  </a:r>
                </a:p>
              </p:txBody>
            </p:sp>
          </p:grpSp>
          <p:grpSp>
            <p:nvGrpSpPr>
              <p:cNvPr id="1786" name="Group 1785"/>
              <p:cNvGrpSpPr/>
              <p:nvPr/>
            </p:nvGrpSpPr>
            <p:grpSpPr>
              <a:xfrm>
                <a:off x="1912941" y="895842"/>
                <a:ext cx="481559" cy="982134"/>
                <a:chOff x="2443590" y="1046266"/>
                <a:chExt cx="481559" cy="982134"/>
              </a:xfrm>
            </p:grpSpPr>
            <p:grpSp>
              <p:nvGrpSpPr>
                <p:cNvPr id="1948" name="Group 1947"/>
                <p:cNvGrpSpPr/>
                <p:nvPr/>
              </p:nvGrpSpPr>
              <p:grpSpPr>
                <a:xfrm>
                  <a:off x="2443590" y="1046266"/>
                  <a:ext cx="440075" cy="982134"/>
                  <a:chOff x="2443590" y="1046266"/>
                  <a:chExt cx="440075" cy="982134"/>
                </a:xfrm>
              </p:grpSpPr>
              <p:grpSp>
                <p:nvGrpSpPr>
                  <p:cNvPr id="1950" name="Group 1949"/>
                  <p:cNvGrpSpPr/>
                  <p:nvPr/>
                </p:nvGrpSpPr>
                <p:grpSpPr>
                  <a:xfrm>
                    <a:off x="2538850" y="1046266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952" name="Oval 1951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953" name="Rectangle 1952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1951" name="TextBox 1950"/>
                  <p:cNvSpPr txBox="1"/>
                  <p:nvPr/>
                </p:nvSpPr>
                <p:spPr>
                  <a:xfrm>
                    <a:off x="2443590" y="1527057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</a:p>
                </p:txBody>
              </p:sp>
            </p:grpSp>
            <p:pic>
              <p:nvPicPr>
                <p:cNvPr id="1949" name="Picture 1948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2725668" y="1134639"/>
                  <a:ext cx="199481" cy="199481"/>
                </a:xfrm>
                <a:prstGeom prst="rect">
                  <a:avLst/>
                </a:prstGeom>
              </p:spPr>
            </p:pic>
          </p:grpSp>
          <p:grpSp>
            <p:nvGrpSpPr>
              <p:cNvPr id="1787" name="Group 1786"/>
              <p:cNvGrpSpPr/>
              <p:nvPr/>
            </p:nvGrpSpPr>
            <p:grpSpPr>
              <a:xfrm>
                <a:off x="2850825" y="764872"/>
                <a:ext cx="406301" cy="1113104"/>
                <a:chOff x="1046783" y="2062413"/>
                <a:chExt cx="406301" cy="1113104"/>
              </a:xfrm>
            </p:grpSpPr>
            <p:grpSp>
              <p:nvGrpSpPr>
                <p:cNvPr id="1942" name="Group 1941"/>
                <p:cNvGrpSpPr/>
                <p:nvPr/>
              </p:nvGrpSpPr>
              <p:grpSpPr>
                <a:xfrm>
                  <a:off x="1121245" y="2193383"/>
                  <a:ext cx="331839" cy="982134"/>
                  <a:chOff x="1121245" y="2193383"/>
                  <a:chExt cx="331839" cy="982134"/>
                </a:xfrm>
              </p:grpSpPr>
              <p:grpSp>
                <p:nvGrpSpPr>
                  <p:cNvPr id="1944" name="Group 1943"/>
                  <p:cNvGrpSpPr/>
                  <p:nvPr/>
                </p:nvGrpSpPr>
                <p:grpSpPr>
                  <a:xfrm>
                    <a:off x="1152243" y="21933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946" name="Oval 1945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947" name="Rectangle 1946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1945" name="TextBox 1944"/>
                  <p:cNvSpPr txBox="1"/>
                  <p:nvPr/>
                </p:nvSpPr>
                <p:spPr>
                  <a:xfrm>
                    <a:off x="1121245" y="2673073"/>
                    <a:ext cx="331839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</a:p>
                </p:txBody>
              </p:sp>
            </p:grpSp>
            <p:pic>
              <p:nvPicPr>
                <p:cNvPr id="1943" name="Picture 1942"/>
                <p:cNvPicPr>
                  <a:picLocks noChangeAspect="1"/>
                </p:cNvPicPr>
                <p:nvPr/>
              </p:nvPicPr>
              <p:blipFill>
                <a:blip r:embed="rId4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rightnessContrast bright="-40000" contrast="4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46783" y="2062413"/>
                  <a:ext cx="393016" cy="309936"/>
                </a:xfrm>
                <a:prstGeom prst="rect">
                  <a:avLst/>
                </a:prstGeom>
              </p:spPr>
            </p:pic>
          </p:grpSp>
          <p:grpSp>
            <p:nvGrpSpPr>
              <p:cNvPr id="1788" name="Group 1787"/>
              <p:cNvGrpSpPr/>
              <p:nvPr/>
            </p:nvGrpSpPr>
            <p:grpSpPr>
              <a:xfrm>
                <a:off x="3859746" y="895842"/>
                <a:ext cx="465970" cy="982134"/>
                <a:chOff x="2369299" y="2282762"/>
                <a:chExt cx="465970" cy="982134"/>
              </a:xfrm>
            </p:grpSpPr>
            <p:grpSp>
              <p:nvGrpSpPr>
                <p:cNvPr id="1934" name="Group 1933"/>
                <p:cNvGrpSpPr/>
                <p:nvPr/>
              </p:nvGrpSpPr>
              <p:grpSpPr>
                <a:xfrm>
                  <a:off x="2460869" y="2282762"/>
                  <a:ext cx="374400" cy="982134"/>
                  <a:chOff x="587671" y="2548983"/>
                  <a:chExt cx="374400" cy="982134"/>
                </a:xfrm>
              </p:grpSpPr>
              <p:grpSp>
                <p:nvGrpSpPr>
                  <p:cNvPr id="1936" name="Group 1935"/>
                  <p:cNvGrpSpPr/>
                  <p:nvPr/>
                </p:nvGrpSpPr>
                <p:grpSpPr>
                  <a:xfrm>
                    <a:off x="587671" y="25489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940" name="Oval 1939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941" name="Rectangle 1940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pic>
                <p:nvPicPr>
                  <p:cNvPr id="1937" name="Picture 1936"/>
                  <p:cNvPicPr>
                    <a:picLocks noChangeAspect="1"/>
                  </p:cNvPicPr>
                  <p:nvPr/>
                </p:nvPicPr>
                <p:blipFill>
                  <a:blip r:embed="rId3">
                    <a:duotone>
                      <a:schemeClr val="accent2">
                        <a:shade val="45000"/>
                        <a:satMod val="135000"/>
                      </a:schemeClr>
                      <a:prstClr val="white"/>
                    </a:duotone>
                  </a:blip>
                  <a:stretch>
                    <a:fillRect/>
                  </a:stretch>
                </p:blipFill>
                <p:spPr>
                  <a:xfrm>
                    <a:off x="762590" y="2650430"/>
                    <a:ext cx="199481" cy="199481"/>
                  </a:xfrm>
                  <a:prstGeom prst="rect">
                    <a:avLst/>
                  </a:prstGeom>
                </p:spPr>
              </p:pic>
              <p:sp>
                <p:nvSpPr>
                  <p:cNvPr id="1938" name="Rounded Rectangle 1937"/>
                  <p:cNvSpPr/>
                  <p:nvPr/>
                </p:nvSpPr>
                <p:spPr bwMode="auto">
                  <a:xfrm>
                    <a:off x="741028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939" name="Rounded Rectangle 1938"/>
                  <p:cNvSpPr/>
                  <p:nvPr/>
                </p:nvSpPr>
                <p:spPr bwMode="auto">
                  <a:xfrm>
                    <a:off x="618909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1935" name="TextBox 1934"/>
                <p:cNvSpPr txBox="1"/>
                <p:nvPr/>
              </p:nvSpPr>
              <p:spPr>
                <a:xfrm>
                  <a:off x="2369299" y="2750695"/>
                  <a:ext cx="440076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0.3</a:t>
                  </a:r>
                </a:p>
              </p:txBody>
            </p:sp>
          </p:grpSp>
          <p:grpSp>
            <p:nvGrpSpPr>
              <p:cNvPr id="1789" name="Group 1788"/>
              <p:cNvGrpSpPr/>
              <p:nvPr/>
            </p:nvGrpSpPr>
            <p:grpSpPr>
              <a:xfrm>
                <a:off x="4832779" y="851742"/>
                <a:ext cx="440075" cy="1026234"/>
                <a:chOff x="1351526" y="1571676"/>
                <a:chExt cx="440075" cy="1026234"/>
              </a:xfrm>
            </p:grpSpPr>
            <p:grpSp>
              <p:nvGrpSpPr>
                <p:cNvPr id="1925" name="Group 1924"/>
                <p:cNvGrpSpPr/>
                <p:nvPr/>
              </p:nvGrpSpPr>
              <p:grpSpPr>
                <a:xfrm>
                  <a:off x="1414123" y="1571676"/>
                  <a:ext cx="353568" cy="1026234"/>
                  <a:chOff x="1414123" y="1571676"/>
                  <a:chExt cx="353568" cy="1026234"/>
                </a:xfrm>
              </p:grpSpPr>
              <p:grpSp>
                <p:nvGrpSpPr>
                  <p:cNvPr id="1927" name="Group 1926"/>
                  <p:cNvGrpSpPr/>
                  <p:nvPr/>
                </p:nvGrpSpPr>
                <p:grpSpPr>
                  <a:xfrm>
                    <a:off x="1446433" y="1615776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932" name="Oval 1931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933" name="Rectangle 1932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1928" name="Teardrop 1927"/>
                  <p:cNvSpPr/>
                  <p:nvPr/>
                </p:nvSpPr>
                <p:spPr bwMode="auto">
                  <a:xfrm>
                    <a:off x="1414123" y="1571676"/>
                    <a:ext cx="175524" cy="127198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929" name="Teardrop 1928"/>
                  <p:cNvSpPr/>
                  <p:nvPr/>
                </p:nvSpPr>
                <p:spPr bwMode="auto">
                  <a:xfrm rot="16200000">
                    <a:off x="1601742" y="1532925"/>
                    <a:ext cx="127198" cy="204700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930" name="Rounded Rectangle 1929"/>
                  <p:cNvSpPr/>
                  <p:nvPr/>
                </p:nvSpPr>
                <p:spPr bwMode="auto">
                  <a:xfrm>
                    <a:off x="1597000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931" name="Rounded Rectangle 1930"/>
                  <p:cNvSpPr/>
                  <p:nvPr/>
                </p:nvSpPr>
                <p:spPr bwMode="auto">
                  <a:xfrm>
                    <a:off x="1474881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1926" name="TextBox 1925"/>
                <p:cNvSpPr txBox="1"/>
                <p:nvPr/>
              </p:nvSpPr>
              <p:spPr>
                <a:xfrm>
                  <a:off x="1351526" y="2117189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0.6</a:t>
                  </a:r>
                </a:p>
              </p:txBody>
            </p:sp>
          </p:grpSp>
          <p:grpSp>
            <p:nvGrpSpPr>
              <p:cNvPr id="1790" name="Group 1789"/>
              <p:cNvGrpSpPr/>
              <p:nvPr/>
            </p:nvGrpSpPr>
            <p:grpSpPr>
              <a:xfrm>
                <a:off x="5820620" y="895842"/>
                <a:ext cx="440075" cy="982134"/>
                <a:chOff x="1735907" y="2460562"/>
                <a:chExt cx="440075" cy="982134"/>
              </a:xfrm>
            </p:grpSpPr>
            <p:grpSp>
              <p:nvGrpSpPr>
                <p:cNvPr id="1908" name="Group 1907"/>
                <p:cNvGrpSpPr/>
                <p:nvPr/>
              </p:nvGrpSpPr>
              <p:grpSpPr>
                <a:xfrm>
                  <a:off x="1826164" y="2460562"/>
                  <a:ext cx="274320" cy="982134"/>
                  <a:chOff x="2368178" y="2124654"/>
                  <a:chExt cx="274320" cy="982134"/>
                </a:xfrm>
              </p:grpSpPr>
              <p:grpSp>
                <p:nvGrpSpPr>
                  <p:cNvPr id="1910" name="Group 1909"/>
                  <p:cNvGrpSpPr/>
                  <p:nvPr/>
                </p:nvGrpSpPr>
                <p:grpSpPr>
                  <a:xfrm>
                    <a:off x="2368178" y="2124654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923" name="Oval 1922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924" name="Rectangle 1923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grpSp>
                <p:nvGrpSpPr>
                  <p:cNvPr id="1911" name="Group 1910"/>
                  <p:cNvGrpSpPr/>
                  <p:nvPr/>
                </p:nvGrpSpPr>
                <p:grpSpPr>
                  <a:xfrm>
                    <a:off x="2368178" y="2240639"/>
                    <a:ext cx="274320" cy="113533"/>
                    <a:chOff x="1237102" y="1657048"/>
                    <a:chExt cx="1598445" cy="433900"/>
                  </a:xfrm>
                </p:grpSpPr>
                <p:grpSp>
                  <p:nvGrpSpPr>
                    <p:cNvPr id="1912" name="Group 1911"/>
                    <p:cNvGrpSpPr/>
                    <p:nvPr/>
                  </p:nvGrpSpPr>
                  <p:grpSpPr>
                    <a:xfrm>
                      <a:off x="1517980" y="1688757"/>
                      <a:ext cx="1070783" cy="402191"/>
                      <a:chOff x="1517980" y="1688757"/>
                      <a:chExt cx="1070783" cy="402191"/>
                    </a:xfrm>
                  </p:grpSpPr>
                  <p:sp>
                    <p:nvSpPr>
                      <p:cNvPr id="1917" name="Oval 1916"/>
                      <p:cNvSpPr/>
                      <p:nvPr/>
                    </p:nvSpPr>
                    <p:spPr bwMode="auto">
                      <a:xfrm>
                        <a:off x="1577545" y="1688757"/>
                        <a:ext cx="955589" cy="394750"/>
                      </a:xfrm>
                      <a:prstGeom prst="ellipse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1918" name="Rectangle 1917"/>
                      <p:cNvSpPr/>
                      <p:nvPr/>
                    </p:nvSpPr>
                    <p:spPr bwMode="auto">
                      <a:xfrm>
                        <a:off x="2399539" y="1688757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1919" name="Rectangle 1918"/>
                      <p:cNvSpPr/>
                      <p:nvPr/>
                    </p:nvSpPr>
                    <p:spPr bwMode="auto">
                      <a:xfrm>
                        <a:off x="1517980" y="1696198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cxnSp>
                    <p:nvCxnSpPr>
                      <p:cNvPr id="1920" name="Straight Connector 1919"/>
                      <p:cNvCxnSpPr/>
                      <p:nvPr/>
                    </p:nvCxnSpPr>
                    <p:spPr bwMode="auto">
                      <a:xfrm>
                        <a:off x="1820562" y="182056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1921" name="Straight Connector 1920"/>
                      <p:cNvCxnSpPr/>
                      <p:nvPr/>
                    </p:nvCxnSpPr>
                    <p:spPr bwMode="auto">
                      <a:xfrm>
                        <a:off x="1820562" y="188613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1922" name="Straight Connector 1921"/>
                      <p:cNvCxnSpPr/>
                      <p:nvPr/>
                    </p:nvCxnSpPr>
                    <p:spPr bwMode="auto">
                      <a:xfrm>
                        <a:off x="1820562" y="1956487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</p:grpSp>
                <p:cxnSp>
                  <p:nvCxnSpPr>
                    <p:cNvPr id="1913" name="Straight Connector 1912"/>
                    <p:cNvCxnSpPr/>
                    <p:nvPr/>
                  </p:nvCxnSpPr>
                  <p:spPr bwMode="auto">
                    <a:xfrm flipV="1">
                      <a:off x="2327280" y="1688757"/>
                      <a:ext cx="508267" cy="65902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1914" name="Straight Connector 1913"/>
                    <p:cNvCxnSpPr/>
                    <p:nvPr/>
                  </p:nvCxnSpPr>
                  <p:spPr bwMode="auto">
                    <a:xfrm flipV="1">
                      <a:off x="2347874" y="1750301"/>
                      <a:ext cx="487673" cy="27353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1915" name="Straight Connector 1914"/>
                    <p:cNvCxnSpPr/>
                    <p:nvPr/>
                  </p:nvCxnSpPr>
                  <p:spPr bwMode="auto">
                    <a:xfrm flipH="1" flipV="1">
                      <a:off x="1237102" y="1657048"/>
                      <a:ext cx="524826" cy="9325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1916" name="Straight Connector 1915"/>
                    <p:cNvCxnSpPr/>
                    <p:nvPr/>
                  </p:nvCxnSpPr>
                  <p:spPr bwMode="auto">
                    <a:xfrm flipH="1" flipV="1">
                      <a:off x="1237102" y="1750301"/>
                      <a:ext cx="533063" cy="26917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</p:grpSp>
            <p:sp>
              <p:nvSpPr>
                <p:cNvPr id="1909" name="TextBox 1908"/>
                <p:cNvSpPr txBox="1"/>
                <p:nvPr/>
              </p:nvSpPr>
              <p:spPr>
                <a:xfrm>
                  <a:off x="1735907" y="2944992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0.7</a:t>
                  </a:r>
                </a:p>
              </p:txBody>
            </p:sp>
          </p:grpSp>
          <p:grpSp>
            <p:nvGrpSpPr>
              <p:cNvPr id="1791" name="Group 1790"/>
              <p:cNvGrpSpPr/>
              <p:nvPr/>
            </p:nvGrpSpPr>
            <p:grpSpPr>
              <a:xfrm>
                <a:off x="6758859" y="895842"/>
                <a:ext cx="440075" cy="982134"/>
                <a:chOff x="504793" y="2548983"/>
                <a:chExt cx="440075" cy="982134"/>
              </a:xfrm>
            </p:grpSpPr>
            <p:grpSp>
              <p:nvGrpSpPr>
                <p:cNvPr id="1902" name="Group 1901"/>
                <p:cNvGrpSpPr/>
                <p:nvPr/>
              </p:nvGrpSpPr>
              <p:grpSpPr>
                <a:xfrm>
                  <a:off x="504793" y="2548983"/>
                  <a:ext cx="440075" cy="982134"/>
                  <a:chOff x="504793" y="2548983"/>
                  <a:chExt cx="440075" cy="982134"/>
                </a:xfrm>
              </p:grpSpPr>
              <p:grpSp>
                <p:nvGrpSpPr>
                  <p:cNvPr id="1904" name="Group 1903"/>
                  <p:cNvGrpSpPr/>
                  <p:nvPr/>
                </p:nvGrpSpPr>
                <p:grpSpPr>
                  <a:xfrm>
                    <a:off x="587671" y="25489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906" name="Oval 1905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907" name="Rectangle 1906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1905" name="TextBox 1904"/>
                  <p:cNvSpPr txBox="1"/>
                  <p:nvPr/>
                </p:nvSpPr>
                <p:spPr>
                  <a:xfrm>
                    <a:off x="504793" y="3025115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0.8</a:t>
                    </a:r>
                  </a:p>
                </p:txBody>
              </p:sp>
            </p:grpSp>
            <p:pic>
              <p:nvPicPr>
                <p:cNvPr id="1903" name="Picture 1902"/>
                <p:cNvPicPr>
                  <a:picLocks noChangeAspect="1"/>
                </p:cNvPicPr>
                <p:nvPr/>
              </p:nvPicPr>
              <p:blipFill>
                <a:blip r:embed="rId6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 flipH="1">
                  <a:off x="559622" y="2646386"/>
                  <a:ext cx="311724" cy="140065"/>
                </a:xfrm>
                <a:prstGeom prst="rect">
                  <a:avLst/>
                </a:prstGeom>
              </p:spPr>
            </p:pic>
          </p:grpSp>
          <p:grpSp>
            <p:nvGrpSpPr>
              <p:cNvPr id="1792" name="Group 1791"/>
              <p:cNvGrpSpPr/>
              <p:nvPr/>
            </p:nvGrpSpPr>
            <p:grpSpPr>
              <a:xfrm>
                <a:off x="7738705" y="895842"/>
                <a:ext cx="464618" cy="982134"/>
                <a:chOff x="574479" y="1141172"/>
                <a:chExt cx="464618" cy="982134"/>
              </a:xfrm>
            </p:grpSpPr>
            <p:grpSp>
              <p:nvGrpSpPr>
                <p:cNvPr id="1886" name="Group 1885"/>
                <p:cNvGrpSpPr/>
                <p:nvPr/>
              </p:nvGrpSpPr>
              <p:grpSpPr>
                <a:xfrm>
                  <a:off x="659847" y="1141172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1900" name="Oval 1899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901" name="Rectangle 1900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grpSp>
              <p:nvGrpSpPr>
                <p:cNvPr id="1887" name="Group 1886"/>
                <p:cNvGrpSpPr/>
                <p:nvPr/>
              </p:nvGrpSpPr>
              <p:grpSpPr>
                <a:xfrm>
                  <a:off x="708050" y="1265454"/>
                  <a:ext cx="183764" cy="105236"/>
                  <a:chOff x="1517980" y="1688757"/>
                  <a:chExt cx="1070783" cy="402191"/>
                </a:xfrm>
              </p:grpSpPr>
              <p:sp>
                <p:nvSpPr>
                  <p:cNvPr id="1894" name="Oval 1893"/>
                  <p:cNvSpPr/>
                  <p:nvPr/>
                </p:nvSpPr>
                <p:spPr bwMode="auto">
                  <a:xfrm>
                    <a:off x="1577545" y="1688757"/>
                    <a:ext cx="955589" cy="39475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895" name="Rectangle 1894"/>
                  <p:cNvSpPr/>
                  <p:nvPr/>
                </p:nvSpPr>
                <p:spPr bwMode="auto">
                  <a:xfrm>
                    <a:off x="2399539" y="1688757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896" name="Rectangle 1895"/>
                  <p:cNvSpPr/>
                  <p:nvPr/>
                </p:nvSpPr>
                <p:spPr bwMode="auto">
                  <a:xfrm>
                    <a:off x="1517980" y="1696198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cxnSp>
                <p:nvCxnSpPr>
                  <p:cNvPr id="1897" name="Straight Connector 1896"/>
                  <p:cNvCxnSpPr/>
                  <p:nvPr/>
                </p:nvCxnSpPr>
                <p:spPr bwMode="auto">
                  <a:xfrm>
                    <a:off x="1820562" y="182056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1898" name="Straight Connector 1897"/>
                  <p:cNvCxnSpPr/>
                  <p:nvPr/>
                </p:nvCxnSpPr>
                <p:spPr bwMode="auto">
                  <a:xfrm>
                    <a:off x="1820562" y="188613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1899" name="Straight Connector 1898"/>
                  <p:cNvCxnSpPr/>
                  <p:nvPr/>
                </p:nvCxnSpPr>
                <p:spPr bwMode="auto">
                  <a:xfrm>
                    <a:off x="1820562" y="1956487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cxnSp>
              <p:nvCxnSpPr>
                <p:cNvPr id="1888" name="Straight Connector 1887"/>
                <p:cNvCxnSpPr/>
                <p:nvPr/>
              </p:nvCxnSpPr>
              <p:spPr bwMode="auto">
                <a:xfrm flipV="1">
                  <a:off x="846940" y="1265454"/>
                  <a:ext cx="87227" cy="1724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pic>
              <p:nvPicPr>
                <p:cNvPr id="1889" name="Picture 1888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839616" y="1241146"/>
                  <a:ext cx="199481" cy="199481"/>
                </a:xfrm>
                <a:prstGeom prst="rect">
                  <a:avLst/>
                </a:prstGeom>
              </p:spPr>
            </p:pic>
            <p:cxnSp>
              <p:nvCxnSpPr>
                <p:cNvPr id="1890" name="Straight Connector 1889"/>
                <p:cNvCxnSpPr/>
                <p:nvPr/>
              </p:nvCxnSpPr>
              <p:spPr bwMode="auto">
                <a:xfrm flipV="1">
                  <a:off x="850474" y="1281557"/>
                  <a:ext cx="83693" cy="71572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891" name="Straight Connector 1890"/>
                <p:cNvCxnSpPr/>
                <p:nvPr/>
              </p:nvCxnSpPr>
              <p:spPr bwMode="auto">
                <a:xfrm flipH="1" flipV="1">
                  <a:off x="659847" y="1257157"/>
                  <a:ext cx="90069" cy="2440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892" name="Straight Connector 1891"/>
                <p:cNvCxnSpPr/>
                <p:nvPr/>
              </p:nvCxnSpPr>
              <p:spPr bwMode="auto">
                <a:xfrm flipH="1" flipV="1">
                  <a:off x="659847" y="1281557"/>
                  <a:ext cx="91483" cy="7043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1893" name="TextBox 1892"/>
                <p:cNvSpPr txBox="1"/>
                <p:nvPr/>
              </p:nvSpPr>
              <p:spPr>
                <a:xfrm>
                  <a:off x="574479" y="1606129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0.9</a:t>
                  </a:r>
                </a:p>
              </p:txBody>
            </p:sp>
          </p:grpSp>
          <p:grpSp>
            <p:nvGrpSpPr>
              <p:cNvPr id="1793" name="Group 1792"/>
              <p:cNvGrpSpPr/>
              <p:nvPr/>
            </p:nvGrpSpPr>
            <p:grpSpPr>
              <a:xfrm>
                <a:off x="1026535" y="2377936"/>
                <a:ext cx="331839" cy="982134"/>
                <a:chOff x="6172378" y="2289538"/>
                <a:chExt cx="331839" cy="982134"/>
              </a:xfrm>
            </p:grpSpPr>
            <p:grpSp>
              <p:nvGrpSpPr>
                <p:cNvPr id="1879" name="Group 1878"/>
                <p:cNvGrpSpPr/>
                <p:nvPr/>
              </p:nvGrpSpPr>
              <p:grpSpPr>
                <a:xfrm>
                  <a:off x="6187190" y="2289538"/>
                  <a:ext cx="274320" cy="982134"/>
                  <a:chOff x="2692399" y="2184397"/>
                  <a:chExt cx="274320" cy="982134"/>
                </a:xfrm>
                <a:solidFill>
                  <a:schemeClr val="accent4"/>
                </a:solidFill>
              </p:grpSpPr>
              <p:sp>
                <p:nvSpPr>
                  <p:cNvPr id="1884" name="Oval 1883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885" name="Rectangle 1884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1880" name="Lightning Bolt 1879"/>
                <p:cNvSpPr/>
                <p:nvPr/>
              </p:nvSpPr>
              <p:spPr bwMode="auto">
                <a:xfrm>
                  <a:off x="6297928" y="2322183"/>
                  <a:ext cx="57556" cy="81810"/>
                </a:xfrm>
                <a:prstGeom prst="lightningBolt">
                  <a:avLst/>
                </a:prstGeom>
                <a:solidFill>
                  <a:schemeClr val="accent3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1881" name="TextBox 1880"/>
                <p:cNvSpPr txBox="1"/>
                <p:nvPr/>
              </p:nvSpPr>
              <p:spPr>
                <a:xfrm>
                  <a:off x="6172378" y="2790694"/>
                  <a:ext cx="331839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0.1</a:t>
                  </a:r>
                </a:p>
              </p:txBody>
            </p:sp>
            <p:sp>
              <p:nvSpPr>
                <p:cNvPr id="1882" name="Oval 1881"/>
                <p:cNvSpPr/>
                <p:nvPr/>
              </p:nvSpPr>
              <p:spPr bwMode="auto">
                <a:xfrm>
                  <a:off x="6341991" y="2385857"/>
                  <a:ext cx="91440" cy="91440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1883" name="Oval 1882"/>
                <p:cNvSpPr/>
                <p:nvPr/>
              </p:nvSpPr>
              <p:spPr bwMode="auto">
                <a:xfrm>
                  <a:off x="6224679" y="2385857"/>
                  <a:ext cx="91440" cy="91440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1794" name="Group 1793"/>
              <p:cNvGrpSpPr/>
              <p:nvPr/>
            </p:nvGrpSpPr>
            <p:grpSpPr>
              <a:xfrm>
                <a:off x="1951541" y="2377936"/>
                <a:ext cx="440075" cy="982134"/>
                <a:chOff x="6493470" y="3205812"/>
                <a:chExt cx="440075" cy="982134"/>
              </a:xfrm>
            </p:grpSpPr>
            <p:grpSp>
              <p:nvGrpSpPr>
                <p:cNvPr id="1871" name="Group 1870"/>
                <p:cNvGrpSpPr/>
                <p:nvPr/>
              </p:nvGrpSpPr>
              <p:grpSpPr>
                <a:xfrm>
                  <a:off x="6493470" y="3205812"/>
                  <a:ext cx="440075" cy="982134"/>
                  <a:chOff x="6493470" y="3205812"/>
                  <a:chExt cx="440075" cy="982134"/>
                </a:xfrm>
              </p:grpSpPr>
              <p:grpSp>
                <p:nvGrpSpPr>
                  <p:cNvPr id="1875" name="Group 1874"/>
                  <p:cNvGrpSpPr/>
                  <p:nvPr/>
                </p:nvGrpSpPr>
                <p:grpSpPr>
                  <a:xfrm>
                    <a:off x="6552961" y="3205812"/>
                    <a:ext cx="274320" cy="982134"/>
                    <a:chOff x="2692399" y="2184397"/>
                    <a:chExt cx="274320" cy="982134"/>
                  </a:xfrm>
                  <a:solidFill>
                    <a:schemeClr val="accent4"/>
                  </a:solidFill>
                </p:grpSpPr>
                <p:sp>
                  <p:nvSpPr>
                    <p:cNvPr id="1877" name="Oval 1876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878" name="Rectangle 1877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1876" name="TextBox 1875"/>
                  <p:cNvSpPr txBox="1"/>
                  <p:nvPr/>
                </p:nvSpPr>
                <p:spPr>
                  <a:xfrm>
                    <a:off x="6493470" y="3670228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</a:p>
                </p:txBody>
              </p:sp>
            </p:grpSp>
            <p:pic>
              <p:nvPicPr>
                <p:cNvPr id="1872" name="Picture 1871"/>
                <p:cNvPicPr>
                  <a:picLocks noChangeAspect="1"/>
                </p:cNvPicPr>
                <p:nvPr/>
              </p:nvPicPr>
              <p:blipFill>
                <a:blip r:embed="rId6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 flipH="1">
                  <a:off x="6534259" y="3315536"/>
                  <a:ext cx="311724" cy="140065"/>
                </a:xfrm>
                <a:prstGeom prst="rect">
                  <a:avLst/>
                </a:prstGeom>
              </p:spPr>
            </p:pic>
            <p:sp>
              <p:nvSpPr>
                <p:cNvPr id="1873" name="Rounded Rectangle 1872"/>
                <p:cNvSpPr/>
                <p:nvPr/>
              </p:nvSpPr>
              <p:spPr bwMode="auto">
                <a:xfrm>
                  <a:off x="6698589" y="3241160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1874" name="Rounded Rectangle 1873"/>
                <p:cNvSpPr/>
                <p:nvPr/>
              </p:nvSpPr>
              <p:spPr bwMode="auto">
                <a:xfrm>
                  <a:off x="6576470" y="3241160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1795" name="Group 1794"/>
              <p:cNvGrpSpPr/>
              <p:nvPr/>
            </p:nvGrpSpPr>
            <p:grpSpPr>
              <a:xfrm>
                <a:off x="2844828" y="2310284"/>
                <a:ext cx="459883" cy="1049786"/>
                <a:chOff x="6966521" y="2595951"/>
                <a:chExt cx="459883" cy="1049786"/>
              </a:xfrm>
            </p:grpSpPr>
            <p:grpSp>
              <p:nvGrpSpPr>
                <p:cNvPr id="1865" name="Group 1864"/>
                <p:cNvGrpSpPr/>
                <p:nvPr/>
              </p:nvGrpSpPr>
              <p:grpSpPr>
                <a:xfrm>
                  <a:off x="6986329" y="2663603"/>
                  <a:ext cx="440075" cy="982134"/>
                  <a:chOff x="6986329" y="2663603"/>
                  <a:chExt cx="440075" cy="982134"/>
                </a:xfrm>
              </p:grpSpPr>
              <p:grpSp>
                <p:nvGrpSpPr>
                  <p:cNvPr id="1867" name="Group 1866"/>
                  <p:cNvGrpSpPr/>
                  <p:nvPr/>
                </p:nvGrpSpPr>
                <p:grpSpPr>
                  <a:xfrm>
                    <a:off x="7070554" y="2663603"/>
                    <a:ext cx="274320" cy="982134"/>
                    <a:chOff x="2692399" y="2184397"/>
                    <a:chExt cx="274320" cy="982134"/>
                  </a:xfrm>
                  <a:solidFill>
                    <a:schemeClr val="accent4"/>
                  </a:solidFill>
                </p:grpSpPr>
                <p:sp>
                  <p:nvSpPr>
                    <p:cNvPr id="1869" name="Oval 1868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870" name="Rectangle 1869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1868" name="TextBox 1867"/>
                  <p:cNvSpPr txBox="1"/>
                  <p:nvPr/>
                </p:nvSpPr>
                <p:spPr>
                  <a:xfrm>
                    <a:off x="6986329" y="3160744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  <a:endParaRPr lang="en-US" sz="400" dirty="0">
                      <a:solidFill>
                        <a:schemeClr val="accent6">
                          <a:lumMod val="50000"/>
                        </a:schemeClr>
                      </a:solidFill>
                    </a:endParaRPr>
                  </a:p>
                </p:txBody>
              </p:sp>
            </p:grpSp>
            <p:pic>
              <p:nvPicPr>
                <p:cNvPr id="1866" name="Picture 1865"/>
                <p:cNvPicPr>
                  <a:picLocks noChangeAspect="1"/>
                </p:cNvPicPr>
                <p:nvPr/>
              </p:nvPicPr>
              <p:blipFill>
                <a:blip r:embed="rId7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6966521" y="2595951"/>
                  <a:ext cx="425507" cy="356238"/>
                </a:xfrm>
                <a:prstGeom prst="rect">
                  <a:avLst/>
                </a:prstGeom>
              </p:spPr>
            </p:pic>
          </p:grpSp>
          <p:grpSp>
            <p:nvGrpSpPr>
              <p:cNvPr id="1796" name="Group 1795"/>
              <p:cNvGrpSpPr/>
              <p:nvPr/>
            </p:nvGrpSpPr>
            <p:grpSpPr>
              <a:xfrm>
                <a:off x="3848437" y="2377936"/>
                <a:ext cx="444206" cy="982134"/>
                <a:chOff x="7105323" y="1332018"/>
                <a:chExt cx="444206" cy="982134"/>
              </a:xfrm>
            </p:grpSpPr>
            <p:grpSp>
              <p:nvGrpSpPr>
                <p:cNvPr id="1857" name="Group 1856"/>
                <p:cNvGrpSpPr/>
                <p:nvPr/>
              </p:nvGrpSpPr>
              <p:grpSpPr>
                <a:xfrm>
                  <a:off x="7175129" y="1332018"/>
                  <a:ext cx="374400" cy="982134"/>
                  <a:chOff x="587671" y="2548983"/>
                  <a:chExt cx="374400" cy="982134"/>
                </a:xfrm>
              </p:grpSpPr>
              <p:grpSp>
                <p:nvGrpSpPr>
                  <p:cNvPr id="1859" name="Group 1858"/>
                  <p:cNvGrpSpPr/>
                  <p:nvPr/>
                </p:nvGrpSpPr>
                <p:grpSpPr>
                  <a:xfrm>
                    <a:off x="587671" y="25489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863" name="Oval 1862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864" name="Rectangle 1863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pic>
                <p:nvPicPr>
                  <p:cNvPr id="1860" name="Picture 1859"/>
                  <p:cNvPicPr>
                    <a:picLocks noChangeAspect="1"/>
                  </p:cNvPicPr>
                  <p:nvPr/>
                </p:nvPicPr>
                <p:blipFill>
                  <a:blip r:embed="rId3">
                    <a:duotone>
                      <a:schemeClr val="accent2">
                        <a:shade val="45000"/>
                        <a:satMod val="135000"/>
                      </a:schemeClr>
                      <a:prstClr val="white"/>
                    </a:duotone>
                  </a:blip>
                  <a:stretch>
                    <a:fillRect/>
                  </a:stretch>
                </p:blipFill>
                <p:spPr>
                  <a:xfrm>
                    <a:off x="762590" y="2650430"/>
                    <a:ext cx="199481" cy="199481"/>
                  </a:xfrm>
                  <a:prstGeom prst="rect">
                    <a:avLst/>
                  </a:prstGeom>
                </p:spPr>
              </p:pic>
              <p:sp>
                <p:nvSpPr>
                  <p:cNvPr id="1861" name="Rounded Rectangle 1860"/>
                  <p:cNvSpPr/>
                  <p:nvPr/>
                </p:nvSpPr>
                <p:spPr bwMode="auto">
                  <a:xfrm>
                    <a:off x="741028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862" name="Rounded Rectangle 1861"/>
                  <p:cNvSpPr/>
                  <p:nvPr/>
                </p:nvSpPr>
                <p:spPr bwMode="auto">
                  <a:xfrm>
                    <a:off x="618909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1858" name="TextBox 1857"/>
                <p:cNvSpPr txBox="1"/>
                <p:nvPr/>
              </p:nvSpPr>
              <p:spPr>
                <a:xfrm>
                  <a:off x="7105323" y="1815606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0.3</a:t>
                  </a:r>
                </a:p>
              </p:txBody>
            </p:sp>
          </p:grpSp>
          <p:grpSp>
            <p:nvGrpSpPr>
              <p:cNvPr id="1797" name="Group 1796"/>
              <p:cNvGrpSpPr/>
              <p:nvPr/>
            </p:nvGrpSpPr>
            <p:grpSpPr>
              <a:xfrm>
                <a:off x="4856072" y="2333836"/>
                <a:ext cx="440075" cy="1026234"/>
                <a:chOff x="5275665" y="1375098"/>
                <a:chExt cx="440075" cy="1026234"/>
              </a:xfrm>
            </p:grpSpPr>
            <p:grpSp>
              <p:nvGrpSpPr>
                <p:cNvPr id="1848" name="Group 1847"/>
                <p:cNvGrpSpPr/>
                <p:nvPr/>
              </p:nvGrpSpPr>
              <p:grpSpPr>
                <a:xfrm>
                  <a:off x="5305142" y="1375098"/>
                  <a:ext cx="353568" cy="1026234"/>
                  <a:chOff x="1414123" y="1571676"/>
                  <a:chExt cx="353568" cy="1026234"/>
                </a:xfrm>
              </p:grpSpPr>
              <p:grpSp>
                <p:nvGrpSpPr>
                  <p:cNvPr id="1850" name="Group 1849"/>
                  <p:cNvGrpSpPr/>
                  <p:nvPr/>
                </p:nvGrpSpPr>
                <p:grpSpPr>
                  <a:xfrm>
                    <a:off x="1446433" y="1615776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855" name="Oval 1854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856" name="Rectangle 1855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1851" name="Teardrop 1850"/>
                  <p:cNvSpPr/>
                  <p:nvPr/>
                </p:nvSpPr>
                <p:spPr bwMode="auto">
                  <a:xfrm>
                    <a:off x="1414123" y="1571676"/>
                    <a:ext cx="175524" cy="127198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852" name="Teardrop 1851"/>
                  <p:cNvSpPr/>
                  <p:nvPr/>
                </p:nvSpPr>
                <p:spPr bwMode="auto">
                  <a:xfrm rot="16200000">
                    <a:off x="1601742" y="1532925"/>
                    <a:ext cx="127198" cy="204700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853" name="Rounded Rectangle 1852"/>
                  <p:cNvSpPr/>
                  <p:nvPr/>
                </p:nvSpPr>
                <p:spPr bwMode="auto">
                  <a:xfrm>
                    <a:off x="1597000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854" name="Rounded Rectangle 1853"/>
                  <p:cNvSpPr/>
                  <p:nvPr/>
                </p:nvSpPr>
                <p:spPr bwMode="auto">
                  <a:xfrm>
                    <a:off x="1474881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1849" name="TextBox 1848"/>
                <p:cNvSpPr txBox="1"/>
                <p:nvPr/>
              </p:nvSpPr>
              <p:spPr>
                <a:xfrm>
                  <a:off x="5275665" y="1920695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0.6</a:t>
                  </a:r>
                </a:p>
              </p:txBody>
            </p:sp>
          </p:grpSp>
          <p:grpSp>
            <p:nvGrpSpPr>
              <p:cNvPr id="1798" name="Group 1797"/>
              <p:cNvGrpSpPr/>
              <p:nvPr/>
            </p:nvGrpSpPr>
            <p:grpSpPr>
              <a:xfrm>
                <a:off x="5816811" y="2377936"/>
                <a:ext cx="440075" cy="982134"/>
                <a:chOff x="5527235" y="2492898"/>
                <a:chExt cx="440075" cy="982134"/>
              </a:xfrm>
            </p:grpSpPr>
            <p:grpSp>
              <p:nvGrpSpPr>
                <p:cNvPr id="1831" name="Group 1830"/>
                <p:cNvGrpSpPr/>
                <p:nvPr/>
              </p:nvGrpSpPr>
              <p:grpSpPr>
                <a:xfrm>
                  <a:off x="5600427" y="2492898"/>
                  <a:ext cx="274320" cy="982134"/>
                  <a:chOff x="2368178" y="2124654"/>
                  <a:chExt cx="274320" cy="982134"/>
                </a:xfrm>
              </p:grpSpPr>
              <p:grpSp>
                <p:nvGrpSpPr>
                  <p:cNvPr id="1833" name="Group 1832"/>
                  <p:cNvGrpSpPr/>
                  <p:nvPr/>
                </p:nvGrpSpPr>
                <p:grpSpPr>
                  <a:xfrm>
                    <a:off x="2368178" y="2124654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846" name="Oval 1845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847" name="Rectangle 1846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grpSp>
                <p:nvGrpSpPr>
                  <p:cNvPr id="1834" name="Group 1833"/>
                  <p:cNvGrpSpPr/>
                  <p:nvPr/>
                </p:nvGrpSpPr>
                <p:grpSpPr>
                  <a:xfrm>
                    <a:off x="2368178" y="2240639"/>
                    <a:ext cx="274320" cy="113533"/>
                    <a:chOff x="1237102" y="1657048"/>
                    <a:chExt cx="1598445" cy="433900"/>
                  </a:xfrm>
                </p:grpSpPr>
                <p:grpSp>
                  <p:nvGrpSpPr>
                    <p:cNvPr id="1835" name="Group 1834"/>
                    <p:cNvGrpSpPr/>
                    <p:nvPr/>
                  </p:nvGrpSpPr>
                  <p:grpSpPr>
                    <a:xfrm>
                      <a:off x="1517980" y="1688757"/>
                      <a:ext cx="1070783" cy="402191"/>
                      <a:chOff x="1517980" y="1688757"/>
                      <a:chExt cx="1070783" cy="402191"/>
                    </a:xfrm>
                  </p:grpSpPr>
                  <p:sp>
                    <p:nvSpPr>
                      <p:cNvPr id="1840" name="Oval 1839"/>
                      <p:cNvSpPr/>
                      <p:nvPr/>
                    </p:nvSpPr>
                    <p:spPr bwMode="auto">
                      <a:xfrm>
                        <a:off x="1577545" y="1688757"/>
                        <a:ext cx="955589" cy="394750"/>
                      </a:xfrm>
                      <a:prstGeom prst="ellipse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1841" name="Rectangle 1840"/>
                      <p:cNvSpPr/>
                      <p:nvPr/>
                    </p:nvSpPr>
                    <p:spPr bwMode="auto">
                      <a:xfrm>
                        <a:off x="2399539" y="1688757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1842" name="Rectangle 1841"/>
                      <p:cNvSpPr/>
                      <p:nvPr/>
                    </p:nvSpPr>
                    <p:spPr bwMode="auto">
                      <a:xfrm>
                        <a:off x="1517980" y="1696198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cxnSp>
                    <p:nvCxnSpPr>
                      <p:cNvPr id="1843" name="Straight Connector 1842"/>
                      <p:cNvCxnSpPr/>
                      <p:nvPr/>
                    </p:nvCxnSpPr>
                    <p:spPr bwMode="auto">
                      <a:xfrm>
                        <a:off x="1820562" y="182056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1844" name="Straight Connector 1843"/>
                      <p:cNvCxnSpPr/>
                      <p:nvPr/>
                    </p:nvCxnSpPr>
                    <p:spPr bwMode="auto">
                      <a:xfrm>
                        <a:off x="1820562" y="188613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1845" name="Straight Connector 1844"/>
                      <p:cNvCxnSpPr/>
                      <p:nvPr/>
                    </p:nvCxnSpPr>
                    <p:spPr bwMode="auto">
                      <a:xfrm>
                        <a:off x="1820562" y="1956487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</p:grpSp>
                <p:cxnSp>
                  <p:nvCxnSpPr>
                    <p:cNvPr id="1836" name="Straight Connector 1835"/>
                    <p:cNvCxnSpPr/>
                    <p:nvPr/>
                  </p:nvCxnSpPr>
                  <p:spPr bwMode="auto">
                    <a:xfrm flipV="1">
                      <a:off x="2327280" y="1688757"/>
                      <a:ext cx="508267" cy="65902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1837" name="Straight Connector 1836"/>
                    <p:cNvCxnSpPr/>
                    <p:nvPr/>
                  </p:nvCxnSpPr>
                  <p:spPr bwMode="auto">
                    <a:xfrm flipV="1">
                      <a:off x="2347874" y="1750301"/>
                      <a:ext cx="487673" cy="27353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1838" name="Straight Connector 1837"/>
                    <p:cNvCxnSpPr/>
                    <p:nvPr/>
                  </p:nvCxnSpPr>
                  <p:spPr bwMode="auto">
                    <a:xfrm flipH="1" flipV="1">
                      <a:off x="1237102" y="1657048"/>
                      <a:ext cx="524826" cy="9325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1839" name="Straight Connector 1838"/>
                    <p:cNvCxnSpPr/>
                    <p:nvPr/>
                  </p:nvCxnSpPr>
                  <p:spPr bwMode="auto">
                    <a:xfrm flipH="1" flipV="1">
                      <a:off x="1237102" y="1750301"/>
                      <a:ext cx="533063" cy="26917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</p:grpSp>
            <p:sp>
              <p:nvSpPr>
                <p:cNvPr id="1832" name="TextBox 1831"/>
                <p:cNvSpPr txBox="1"/>
                <p:nvPr/>
              </p:nvSpPr>
              <p:spPr>
                <a:xfrm>
                  <a:off x="5527235" y="2966932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0.7</a:t>
                  </a:r>
                </a:p>
              </p:txBody>
            </p:sp>
          </p:grpSp>
          <p:grpSp>
            <p:nvGrpSpPr>
              <p:cNvPr id="1799" name="Group 1798"/>
              <p:cNvGrpSpPr/>
              <p:nvPr/>
            </p:nvGrpSpPr>
            <p:grpSpPr>
              <a:xfrm>
                <a:off x="6745211" y="2377936"/>
                <a:ext cx="440075" cy="982134"/>
                <a:chOff x="4886854" y="2700228"/>
                <a:chExt cx="440075" cy="982134"/>
              </a:xfrm>
            </p:grpSpPr>
            <p:grpSp>
              <p:nvGrpSpPr>
                <p:cNvPr id="1826" name="Group 1825"/>
                <p:cNvGrpSpPr/>
                <p:nvPr/>
              </p:nvGrpSpPr>
              <p:grpSpPr>
                <a:xfrm>
                  <a:off x="4970918" y="2700228"/>
                  <a:ext cx="274320" cy="982134"/>
                  <a:chOff x="2692399" y="2184397"/>
                  <a:chExt cx="274320" cy="982134"/>
                </a:xfrm>
                <a:solidFill>
                  <a:schemeClr val="accent4"/>
                </a:solidFill>
              </p:grpSpPr>
              <p:sp>
                <p:nvSpPr>
                  <p:cNvPr id="1829" name="Oval 1828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830" name="Rectangle 1829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1827" name="Chord 1826"/>
                <p:cNvSpPr/>
                <p:nvPr/>
              </p:nvSpPr>
              <p:spPr bwMode="auto">
                <a:xfrm rot="17528077">
                  <a:off x="5043014" y="2752290"/>
                  <a:ext cx="169420" cy="155677"/>
                </a:xfrm>
                <a:prstGeom prst="chord">
                  <a:avLst>
                    <a:gd name="adj1" fmla="val 5544771"/>
                    <a:gd name="adj2" fmla="val 13532001"/>
                  </a:avLst>
                </a:prstGeom>
                <a:solidFill>
                  <a:schemeClr val="accent3"/>
                </a:solidFill>
                <a:ln w="28575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1828" name="TextBox 1827"/>
                <p:cNvSpPr txBox="1"/>
                <p:nvPr/>
              </p:nvSpPr>
              <p:spPr>
                <a:xfrm>
                  <a:off x="4886854" y="3189082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0.8</a:t>
                  </a:r>
                </a:p>
              </p:txBody>
            </p:sp>
          </p:grpSp>
          <p:grpSp>
            <p:nvGrpSpPr>
              <p:cNvPr id="1800" name="Group 1799"/>
              <p:cNvGrpSpPr/>
              <p:nvPr/>
            </p:nvGrpSpPr>
            <p:grpSpPr>
              <a:xfrm>
                <a:off x="7723018" y="2377936"/>
                <a:ext cx="459116" cy="982134"/>
                <a:chOff x="6615479" y="1619954"/>
                <a:chExt cx="459116" cy="982134"/>
              </a:xfrm>
            </p:grpSpPr>
            <p:grpSp>
              <p:nvGrpSpPr>
                <p:cNvPr id="1810" name="Group 1809"/>
                <p:cNvGrpSpPr/>
                <p:nvPr/>
              </p:nvGrpSpPr>
              <p:grpSpPr>
                <a:xfrm>
                  <a:off x="6695345" y="1619954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1824" name="Oval 1823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825" name="Rectangle 1824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grpSp>
              <p:nvGrpSpPr>
                <p:cNvPr id="1811" name="Group 1810"/>
                <p:cNvGrpSpPr/>
                <p:nvPr/>
              </p:nvGrpSpPr>
              <p:grpSpPr>
                <a:xfrm>
                  <a:off x="6743548" y="1744236"/>
                  <a:ext cx="183764" cy="105236"/>
                  <a:chOff x="1517980" y="1688757"/>
                  <a:chExt cx="1070783" cy="402191"/>
                </a:xfrm>
              </p:grpSpPr>
              <p:sp>
                <p:nvSpPr>
                  <p:cNvPr id="1818" name="Oval 1817"/>
                  <p:cNvSpPr/>
                  <p:nvPr/>
                </p:nvSpPr>
                <p:spPr bwMode="auto">
                  <a:xfrm>
                    <a:off x="1577545" y="1688757"/>
                    <a:ext cx="955589" cy="39475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819" name="Rectangle 1818"/>
                  <p:cNvSpPr/>
                  <p:nvPr/>
                </p:nvSpPr>
                <p:spPr bwMode="auto">
                  <a:xfrm>
                    <a:off x="2399539" y="1688757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820" name="Rectangle 1819"/>
                  <p:cNvSpPr/>
                  <p:nvPr/>
                </p:nvSpPr>
                <p:spPr bwMode="auto">
                  <a:xfrm>
                    <a:off x="1517980" y="1696198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cxnSp>
                <p:nvCxnSpPr>
                  <p:cNvPr id="1821" name="Straight Connector 1820"/>
                  <p:cNvCxnSpPr/>
                  <p:nvPr/>
                </p:nvCxnSpPr>
                <p:spPr bwMode="auto">
                  <a:xfrm>
                    <a:off x="1820562" y="182056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1822" name="Straight Connector 1821"/>
                  <p:cNvCxnSpPr/>
                  <p:nvPr/>
                </p:nvCxnSpPr>
                <p:spPr bwMode="auto">
                  <a:xfrm>
                    <a:off x="1820562" y="188613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1823" name="Straight Connector 1822"/>
                  <p:cNvCxnSpPr/>
                  <p:nvPr/>
                </p:nvCxnSpPr>
                <p:spPr bwMode="auto">
                  <a:xfrm>
                    <a:off x="1820562" y="1956487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cxnSp>
              <p:nvCxnSpPr>
                <p:cNvPr id="1812" name="Straight Connector 1811"/>
                <p:cNvCxnSpPr/>
                <p:nvPr/>
              </p:nvCxnSpPr>
              <p:spPr bwMode="auto">
                <a:xfrm flipV="1">
                  <a:off x="6882438" y="1744236"/>
                  <a:ext cx="87227" cy="1724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pic>
              <p:nvPicPr>
                <p:cNvPr id="1813" name="Picture 1812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6875114" y="1719928"/>
                  <a:ext cx="199481" cy="199481"/>
                </a:xfrm>
                <a:prstGeom prst="rect">
                  <a:avLst/>
                </a:prstGeom>
              </p:spPr>
            </p:pic>
            <p:cxnSp>
              <p:nvCxnSpPr>
                <p:cNvPr id="1814" name="Straight Connector 1813"/>
                <p:cNvCxnSpPr/>
                <p:nvPr/>
              </p:nvCxnSpPr>
              <p:spPr bwMode="auto">
                <a:xfrm flipV="1">
                  <a:off x="6885972" y="1760339"/>
                  <a:ext cx="83693" cy="71572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815" name="Straight Connector 1814"/>
                <p:cNvCxnSpPr/>
                <p:nvPr/>
              </p:nvCxnSpPr>
              <p:spPr bwMode="auto">
                <a:xfrm flipH="1" flipV="1">
                  <a:off x="6695345" y="1735939"/>
                  <a:ext cx="90069" cy="2440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816" name="Straight Connector 1815"/>
                <p:cNvCxnSpPr/>
                <p:nvPr/>
              </p:nvCxnSpPr>
              <p:spPr bwMode="auto">
                <a:xfrm flipH="1" flipV="1">
                  <a:off x="6695345" y="1760339"/>
                  <a:ext cx="91483" cy="7043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1817" name="TextBox 1816"/>
                <p:cNvSpPr txBox="1"/>
                <p:nvPr/>
              </p:nvSpPr>
              <p:spPr>
                <a:xfrm>
                  <a:off x="6615479" y="2126718"/>
                  <a:ext cx="440074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0.9</a:t>
                  </a:r>
                </a:p>
              </p:txBody>
            </p:sp>
          </p:grpSp>
          <p:cxnSp>
            <p:nvCxnSpPr>
              <p:cNvPr id="1801" name="Straight Connector 1800"/>
              <p:cNvCxnSpPr/>
              <p:nvPr/>
            </p:nvCxnSpPr>
            <p:spPr bwMode="auto">
              <a:xfrm>
                <a:off x="1178507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802" name="Straight Connector 1801"/>
              <p:cNvCxnSpPr/>
              <p:nvPr/>
            </p:nvCxnSpPr>
            <p:spPr bwMode="auto">
              <a:xfrm>
                <a:off x="2147502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803" name="Straight Connector 1802"/>
              <p:cNvCxnSpPr/>
              <p:nvPr/>
            </p:nvCxnSpPr>
            <p:spPr bwMode="auto">
              <a:xfrm>
                <a:off x="3077824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804" name="Straight Connector 1803"/>
              <p:cNvCxnSpPr/>
              <p:nvPr/>
            </p:nvCxnSpPr>
            <p:spPr bwMode="auto">
              <a:xfrm>
                <a:off x="4065030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805" name="Straight Connector 1804"/>
              <p:cNvCxnSpPr/>
              <p:nvPr/>
            </p:nvCxnSpPr>
            <p:spPr bwMode="auto">
              <a:xfrm>
                <a:off x="5044244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806" name="Straight Connector 1805"/>
              <p:cNvCxnSpPr/>
              <p:nvPr/>
            </p:nvCxnSpPr>
            <p:spPr bwMode="auto">
              <a:xfrm>
                <a:off x="6038737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807" name="Straight Connector 1806"/>
              <p:cNvCxnSpPr/>
              <p:nvPr/>
            </p:nvCxnSpPr>
            <p:spPr bwMode="auto">
              <a:xfrm>
                <a:off x="6977597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808" name="Straight Connector 1807"/>
              <p:cNvCxnSpPr/>
              <p:nvPr/>
            </p:nvCxnSpPr>
            <p:spPr bwMode="auto">
              <a:xfrm>
                <a:off x="7952768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pic>
            <p:nvPicPr>
              <p:cNvPr id="1809" name="Picture 1808"/>
              <p:cNvPicPr>
                <a:picLocks noChangeAspect="1"/>
              </p:cNvPicPr>
              <p:nvPr/>
            </p:nvPicPr>
            <p:blipFill>
              <a:blip r:embed="rId7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5809264" y="800821"/>
                <a:ext cx="425507" cy="356238"/>
              </a:xfrm>
              <a:prstGeom prst="rect">
                <a:avLst/>
              </a:prstGeom>
            </p:spPr>
          </p:pic>
        </p:grpSp>
        <p:grpSp>
          <p:nvGrpSpPr>
            <p:cNvPr id="1433" name="Group 1432"/>
            <p:cNvGrpSpPr/>
            <p:nvPr/>
          </p:nvGrpSpPr>
          <p:grpSpPr>
            <a:xfrm>
              <a:off x="6403924" y="1200112"/>
              <a:ext cx="5448032" cy="2090013"/>
              <a:chOff x="936550" y="764872"/>
              <a:chExt cx="7266773" cy="2595198"/>
            </a:xfrm>
          </p:grpSpPr>
          <p:grpSp>
            <p:nvGrpSpPr>
              <p:cNvPr id="1610" name="Group 1609"/>
              <p:cNvGrpSpPr/>
              <p:nvPr/>
            </p:nvGrpSpPr>
            <p:grpSpPr>
              <a:xfrm>
                <a:off x="936550" y="895842"/>
                <a:ext cx="440075" cy="982134"/>
                <a:chOff x="1986246" y="1325314"/>
                <a:chExt cx="440075" cy="982134"/>
              </a:xfrm>
            </p:grpSpPr>
            <p:grpSp>
              <p:nvGrpSpPr>
                <p:cNvPr id="1779" name="Group 1778"/>
                <p:cNvGrpSpPr/>
                <p:nvPr/>
              </p:nvGrpSpPr>
              <p:grpSpPr>
                <a:xfrm>
                  <a:off x="2092152" y="1325314"/>
                  <a:ext cx="274320" cy="982134"/>
                  <a:chOff x="2092152" y="1325314"/>
                  <a:chExt cx="274320" cy="982134"/>
                </a:xfrm>
              </p:grpSpPr>
              <p:grpSp>
                <p:nvGrpSpPr>
                  <p:cNvPr id="1781" name="Group 1780"/>
                  <p:cNvGrpSpPr/>
                  <p:nvPr/>
                </p:nvGrpSpPr>
                <p:grpSpPr>
                  <a:xfrm>
                    <a:off x="2092152" y="1325314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783" name="Oval 1782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784" name="Rectangle 1783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1782" name="Heart 1781"/>
                  <p:cNvSpPr/>
                  <p:nvPr/>
                </p:nvSpPr>
                <p:spPr bwMode="auto">
                  <a:xfrm>
                    <a:off x="2195831" y="1732032"/>
                    <a:ext cx="130205" cy="128094"/>
                  </a:xfrm>
                  <a:prstGeom prst="heart">
                    <a:avLst/>
                  </a:prstGeom>
                  <a:solidFill>
                    <a:schemeClr val="accent3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1780" name="TextBox 1779"/>
                <p:cNvSpPr txBox="1"/>
                <p:nvPr/>
              </p:nvSpPr>
              <p:spPr>
                <a:xfrm>
                  <a:off x="1986246" y="1896567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0.1</a:t>
                  </a:r>
                </a:p>
              </p:txBody>
            </p:sp>
          </p:grpSp>
          <p:grpSp>
            <p:nvGrpSpPr>
              <p:cNvPr id="1611" name="Group 1610"/>
              <p:cNvGrpSpPr/>
              <p:nvPr/>
            </p:nvGrpSpPr>
            <p:grpSpPr>
              <a:xfrm>
                <a:off x="1912941" y="895842"/>
                <a:ext cx="481559" cy="982134"/>
                <a:chOff x="2443590" y="1046266"/>
                <a:chExt cx="481559" cy="982134"/>
              </a:xfrm>
            </p:grpSpPr>
            <p:grpSp>
              <p:nvGrpSpPr>
                <p:cNvPr id="1773" name="Group 1772"/>
                <p:cNvGrpSpPr/>
                <p:nvPr/>
              </p:nvGrpSpPr>
              <p:grpSpPr>
                <a:xfrm>
                  <a:off x="2443590" y="1046266"/>
                  <a:ext cx="440075" cy="982134"/>
                  <a:chOff x="2443590" y="1046266"/>
                  <a:chExt cx="440075" cy="982134"/>
                </a:xfrm>
              </p:grpSpPr>
              <p:grpSp>
                <p:nvGrpSpPr>
                  <p:cNvPr id="1775" name="Group 1774"/>
                  <p:cNvGrpSpPr/>
                  <p:nvPr/>
                </p:nvGrpSpPr>
                <p:grpSpPr>
                  <a:xfrm>
                    <a:off x="2538850" y="1046266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777" name="Oval 1776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778" name="Rectangle 1777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1776" name="TextBox 1775"/>
                  <p:cNvSpPr txBox="1"/>
                  <p:nvPr/>
                </p:nvSpPr>
                <p:spPr>
                  <a:xfrm>
                    <a:off x="2443590" y="1527057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</a:p>
                </p:txBody>
              </p:sp>
            </p:grpSp>
            <p:pic>
              <p:nvPicPr>
                <p:cNvPr id="1774" name="Picture 1773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2725668" y="1134639"/>
                  <a:ext cx="199481" cy="199481"/>
                </a:xfrm>
                <a:prstGeom prst="rect">
                  <a:avLst/>
                </a:prstGeom>
              </p:spPr>
            </p:pic>
          </p:grpSp>
          <p:grpSp>
            <p:nvGrpSpPr>
              <p:cNvPr id="1612" name="Group 1611"/>
              <p:cNvGrpSpPr/>
              <p:nvPr/>
            </p:nvGrpSpPr>
            <p:grpSpPr>
              <a:xfrm>
                <a:off x="2850825" y="764872"/>
                <a:ext cx="406301" cy="1113104"/>
                <a:chOff x="1046783" y="2062413"/>
                <a:chExt cx="406301" cy="1113104"/>
              </a:xfrm>
            </p:grpSpPr>
            <p:grpSp>
              <p:nvGrpSpPr>
                <p:cNvPr id="1767" name="Group 1766"/>
                <p:cNvGrpSpPr/>
                <p:nvPr/>
              </p:nvGrpSpPr>
              <p:grpSpPr>
                <a:xfrm>
                  <a:off x="1121245" y="2193383"/>
                  <a:ext cx="331839" cy="982134"/>
                  <a:chOff x="1121245" y="2193383"/>
                  <a:chExt cx="331839" cy="982134"/>
                </a:xfrm>
              </p:grpSpPr>
              <p:grpSp>
                <p:nvGrpSpPr>
                  <p:cNvPr id="1769" name="Group 1768"/>
                  <p:cNvGrpSpPr/>
                  <p:nvPr/>
                </p:nvGrpSpPr>
                <p:grpSpPr>
                  <a:xfrm>
                    <a:off x="1152243" y="21933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771" name="Oval 1770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772" name="Rectangle 1771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1770" name="TextBox 1769"/>
                  <p:cNvSpPr txBox="1"/>
                  <p:nvPr/>
                </p:nvSpPr>
                <p:spPr>
                  <a:xfrm>
                    <a:off x="1121245" y="2673073"/>
                    <a:ext cx="331839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</a:p>
                </p:txBody>
              </p:sp>
            </p:grpSp>
            <p:pic>
              <p:nvPicPr>
                <p:cNvPr id="1768" name="Picture 1767"/>
                <p:cNvPicPr>
                  <a:picLocks noChangeAspect="1"/>
                </p:cNvPicPr>
                <p:nvPr/>
              </p:nvPicPr>
              <p:blipFill>
                <a:blip r:embed="rId4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rightnessContrast bright="-40000" contrast="4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46783" y="2062413"/>
                  <a:ext cx="393016" cy="309936"/>
                </a:xfrm>
                <a:prstGeom prst="rect">
                  <a:avLst/>
                </a:prstGeom>
              </p:spPr>
            </p:pic>
          </p:grpSp>
          <p:grpSp>
            <p:nvGrpSpPr>
              <p:cNvPr id="1613" name="Group 1612"/>
              <p:cNvGrpSpPr/>
              <p:nvPr/>
            </p:nvGrpSpPr>
            <p:grpSpPr>
              <a:xfrm>
                <a:off x="3859746" y="895842"/>
                <a:ext cx="465970" cy="982134"/>
                <a:chOff x="2369299" y="2282762"/>
                <a:chExt cx="465970" cy="982134"/>
              </a:xfrm>
            </p:grpSpPr>
            <p:grpSp>
              <p:nvGrpSpPr>
                <p:cNvPr id="1759" name="Group 1758"/>
                <p:cNvGrpSpPr/>
                <p:nvPr/>
              </p:nvGrpSpPr>
              <p:grpSpPr>
                <a:xfrm>
                  <a:off x="2460869" y="2282762"/>
                  <a:ext cx="374400" cy="982134"/>
                  <a:chOff x="587671" y="2548983"/>
                  <a:chExt cx="374400" cy="982134"/>
                </a:xfrm>
              </p:grpSpPr>
              <p:grpSp>
                <p:nvGrpSpPr>
                  <p:cNvPr id="1761" name="Group 1760"/>
                  <p:cNvGrpSpPr/>
                  <p:nvPr/>
                </p:nvGrpSpPr>
                <p:grpSpPr>
                  <a:xfrm>
                    <a:off x="587671" y="25489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765" name="Oval 1764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766" name="Rectangle 1765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pic>
                <p:nvPicPr>
                  <p:cNvPr id="1762" name="Picture 1761"/>
                  <p:cNvPicPr>
                    <a:picLocks noChangeAspect="1"/>
                  </p:cNvPicPr>
                  <p:nvPr/>
                </p:nvPicPr>
                <p:blipFill>
                  <a:blip r:embed="rId3">
                    <a:duotone>
                      <a:schemeClr val="accent2">
                        <a:shade val="45000"/>
                        <a:satMod val="135000"/>
                      </a:schemeClr>
                      <a:prstClr val="white"/>
                    </a:duotone>
                  </a:blip>
                  <a:stretch>
                    <a:fillRect/>
                  </a:stretch>
                </p:blipFill>
                <p:spPr>
                  <a:xfrm>
                    <a:off x="762590" y="2650430"/>
                    <a:ext cx="199481" cy="199481"/>
                  </a:xfrm>
                  <a:prstGeom prst="rect">
                    <a:avLst/>
                  </a:prstGeom>
                </p:spPr>
              </p:pic>
              <p:sp>
                <p:nvSpPr>
                  <p:cNvPr id="1763" name="Rounded Rectangle 1762"/>
                  <p:cNvSpPr/>
                  <p:nvPr/>
                </p:nvSpPr>
                <p:spPr bwMode="auto">
                  <a:xfrm>
                    <a:off x="741028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764" name="Rounded Rectangle 1763"/>
                  <p:cNvSpPr/>
                  <p:nvPr/>
                </p:nvSpPr>
                <p:spPr bwMode="auto">
                  <a:xfrm>
                    <a:off x="618909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1760" name="TextBox 1759"/>
                <p:cNvSpPr txBox="1"/>
                <p:nvPr/>
              </p:nvSpPr>
              <p:spPr>
                <a:xfrm>
                  <a:off x="2369299" y="2750695"/>
                  <a:ext cx="440076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0.3</a:t>
                  </a:r>
                </a:p>
              </p:txBody>
            </p:sp>
          </p:grpSp>
          <p:grpSp>
            <p:nvGrpSpPr>
              <p:cNvPr id="1614" name="Group 1613"/>
              <p:cNvGrpSpPr/>
              <p:nvPr/>
            </p:nvGrpSpPr>
            <p:grpSpPr>
              <a:xfrm>
                <a:off x="4832779" y="851742"/>
                <a:ext cx="440075" cy="1026234"/>
                <a:chOff x="1351526" y="1571676"/>
                <a:chExt cx="440075" cy="1026234"/>
              </a:xfrm>
            </p:grpSpPr>
            <p:grpSp>
              <p:nvGrpSpPr>
                <p:cNvPr id="1750" name="Group 1749"/>
                <p:cNvGrpSpPr/>
                <p:nvPr/>
              </p:nvGrpSpPr>
              <p:grpSpPr>
                <a:xfrm>
                  <a:off x="1414123" y="1571676"/>
                  <a:ext cx="353568" cy="1026234"/>
                  <a:chOff x="1414123" y="1571676"/>
                  <a:chExt cx="353568" cy="1026234"/>
                </a:xfrm>
              </p:grpSpPr>
              <p:grpSp>
                <p:nvGrpSpPr>
                  <p:cNvPr id="1752" name="Group 1751"/>
                  <p:cNvGrpSpPr/>
                  <p:nvPr/>
                </p:nvGrpSpPr>
                <p:grpSpPr>
                  <a:xfrm>
                    <a:off x="1446433" y="1615776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757" name="Oval 1756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758" name="Rectangle 1757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1753" name="Teardrop 1752"/>
                  <p:cNvSpPr/>
                  <p:nvPr/>
                </p:nvSpPr>
                <p:spPr bwMode="auto">
                  <a:xfrm>
                    <a:off x="1414123" y="1571676"/>
                    <a:ext cx="175524" cy="127198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754" name="Teardrop 1753"/>
                  <p:cNvSpPr/>
                  <p:nvPr/>
                </p:nvSpPr>
                <p:spPr bwMode="auto">
                  <a:xfrm rot="16200000">
                    <a:off x="1601742" y="1532925"/>
                    <a:ext cx="127198" cy="204700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755" name="Rounded Rectangle 1754"/>
                  <p:cNvSpPr/>
                  <p:nvPr/>
                </p:nvSpPr>
                <p:spPr bwMode="auto">
                  <a:xfrm>
                    <a:off x="1597000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756" name="Rounded Rectangle 1755"/>
                  <p:cNvSpPr/>
                  <p:nvPr/>
                </p:nvSpPr>
                <p:spPr bwMode="auto">
                  <a:xfrm>
                    <a:off x="1474881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1751" name="TextBox 1750"/>
                <p:cNvSpPr txBox="1"/>
                <p:nvPr/>
              </p:nvSpPr>
              <p:spPr>
                <a:xfrm>
                  <a:off x="1351526" y="2117189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0.6</a:t>
                  </a:r>
                </a:p>
              </p:txBody>
            </p:sp>
          </p:grpSp>
          <p:grpSp>
            <p:nvGrpSpPr>
              <p:cNvPr id="1615" name="Group 1614"/>
              <p:cNvGrpSpPr/>
              <p:nvPr/>
            </p:nvGrpSpPr>
            <p:grpSpPr>
              <a:xfrm>
                <a:off x="5820620" y="895842"/>
                <a:ext cx="440075" cy="982134"/>
                <a:chOff x="1735907" y="2460562"/>
                <a:chExt cx="440075" cy="982134"/>
              </a:xfrm>
            </p:grpSpPr>
            <p:grpSp>
              <p:nvGrpSpPr>
                <p:cNvPr id="1733" name="Group 1732"/>
                <p:cNvGrpSpPr/>
                <p:nvPr/>
              </p:nvGrpSpPr>
              <p:grpSpPr>
                <a:xfrm>
                  <a:off x="1826164" y="2460562"/>
                  <a:ext cx="274320" cy="982134"/>
                  <a:chOff x="2368178" y="2124654"/>
                  <a:chExt cx="274320" cy="982134"/>
                </a:xfrm>
              </p:grpSpPr>
              <p:grpSp>
                <p:nvGrpSpPr>
                  <p:cNvPr id="1735" name="Group 1734"/>
                  <p:cNvGrpSpPr/>
                  <p:nvPr/>
                </p:nvGrpSpPr>
                <p:grpSpPr>
                  <a:xfrm>
                    <a:off x="2368178" y="2124654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748" name="Oval 1747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749" name="Rectangle 1748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grpSp>
                <p:nvGrpSpPr>
                  <p:cNvPr id="1736" name="Group 1735"/>
                  <p:cNvGrpSpPr/>
                  <p:nvPr/>
                </p:nvGrpSpPr>
                <p:grpSpPr>
                  <a:xfrm>
                    <a:off x="2368178" y="2240639"/>
                    <a:ext cx="274320" cy="113533"/>
                    <a:chOff x="1237102" y="1657048"/>
                    <a:chExt cx="1598445" cy="433900"/>
                  </a:xfrm>
                </p:grpSpPr>
                <p:grpSp>
                  <p:nvGrpSpPr>
                    <p:cNvPr id="1737" name="Group 1736"/>
                    <p:cNvGrpSpPr/>
                    <p:nvPr/>
                  </p:nvGrpSpPr>
                  <p:grpSpPr>
                    <a:xfrm>
                      <a:off x="1517980" y="1688757"/>
                      <a:ext cx="1070783" cy="402191"/>
                      <a:chOff x="1517980" y="1688757"/>
                      <a:chExt cx="1070783" cy="402191"/>
                    </a:xfrm>
                  </p:grpSpPr>
                  <p:sp>
                    <p:nvSpPr>
                      <p:cNvPr id="1742" name="Oval 1741"/>
                      <p:cNvSpPr/>
                      <p:nvPr/>
                    </p:nvSpPr>
                    <p:spPr bwMode="auto">
                      <a:xfrm>
                        <a:off x="1577545" y="1688757"/>
                        <a:ext cx="955589" cy="394750"/>
                      </a:xfrm>
                      <a:prstGeom prst="ellipse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1743" name="Rectangle 1742"/>
                      <p:cNvSpPr/>
                      <p:nvPr/>
                    </p:nvSpPr>
                    <p:spPr bwMode="auto">
                      <a:xfrm>
                        <a:off x="2399539" y="1688757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1744" name="Rectangle 1743"/>
                      <p:cNvSpPr/>
                      <p:nvPr/>
                    </p:nvSpPr>
                    <p:spPr bwMode="auto">
                      <a:xfrm>
                        <a:off x="1517980" y="1696198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cxnSp>
                    <p:nvCxnSpPr>
                      <p:cNvPr id="1745" name="Straight Connector 1744"/>
                      <p:cNvCxnSpPr/>
                      <p:nvPr/>
                    </p:nvCxnSpPr>
                    <p:spPr bwMode="auto">
                      <a:xfrm>
                        <a:off x="1820562" y="182056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1746" name="Straight Connector 1745"/>
                      <p:cNvCxnSpPr/>
                      <p:nvPr/>
                    </p:nvCxnSpPr>
                    <p:spPr bwMode="auto">
                      <a:xfrm>
                        <a:off x="1820562" y="188613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1747" name="Straight Connector 1746"/>
                      <p:cNvCxnSpPr/>
                      <p:nvPr/>
                    </p:nvCxnSpPr>
                    <p:spPr bwMode="auto">
                      <a:xfrm>
                        <a:off x="1820562" y="1956487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</p:grpSp>
                <p:cxnSp>
                  <p:nvCxnSpPr>
                    <p:cNvPr id="1738" name="Straight Connector 1737"/>
                    <p:cNvCxnSpPr/>
                    <p:nvPr/>
                  </p:nvCxnSpPr>
                  <p:spPr bwMode="auto">
                    <a:xfrm flipV="1">
                      <a:off x="2327280" y="1688757"/>
                      <a:ext cx="508267" cy="65902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1739" name="Straight Connector 1738"/>
                    <p:cNvCxnSpPr/>
                    <p:nvPr/>
                  </p:nvCxnSpPr>
                  <p:spPr bwMode="auto">
                    <a:xfrm flipV="1">
                      <a:off x="2347874" y="1750301"/>
                      <a:ext cx="487673" cy="27353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1740" name="Straight Connector 1739"/>
                    <p:cNvCxnSpPr/>
                    <p:nvPr/>
                  </p:nvCxnSpPr>
                  <p:spPr bwMode="auto">
                    <a:xfrm flipH="1" flipV="1">
                      <a:off x="1237102" y="1657048"/>
                      <a:ext cx="524826" cy="9325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1741" name="Straight Connector 1740"/>
                    <p:cNvCxnSpPr/>
                    <p:nvPr/>
                  </p:nvCxnSpPr>
                  <p:spPr bwMode="auto">
                    <a:xfrm flipH="1" flipV="1">
                      <a:off x="1237102" y="1750301"/>
                      <a:ext cx="533063" cy="26917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</p:grpSp>
            <p:sp>
              <p:nvSpPr>
                <p:cNvPr id="1734" name="TextBox 1733"/>
                <p:cNvSpPr txBox="1"/>
                <p:nvPr/>
              </p:nvSpPr>
              <p:spPr>
                <a:xfrm>
                  <a:off x="1735907" y="2944992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0.7</a:t>
                  </a:r>
                </a:p>
              </p:txBody>
            </p:sp>
          </p:grpSp>
          <p:grpSp>
            <p:nvGrpSpPr>
              <p:cNvPr id="1616" name="Group 1615"/>
              <p:cNvGrpSpPr/>
              <p:nvPr/>
            </p:nvGrpSpPr>
            <p:grpSpPr>
              <a:xfrm>
                <a:off x="6758859" y="895842"/>
                <a:ext cx="440075" cy="982134"/>
                <a:chOff x="504793" y="2548983"/>
                <a:chExt cx="440075" cy="982134"/>
              </a:xfrm>
            </p:grpSpPr>
            <p:grpSp>
              <p:nvGrpSpPr>
                <p:cNvPr id="1727" name="Group 1726"/>
                <p:cNvGrpSpPr/>
                <p:nvPr/>
              </p:nvGrpSpPr>
              <p:grpSpPr>
                <a:xfrm>
                  <a:off x="504793" y="2548983"/>
                  <a:ext cx="440075" cy="982134"/>
                  <a:chOff x="504793" y="2548983"/>
                  <a:chExt cx="440075" cy="982134"/>
                </a:xfrm>
              </p:grpSpPr>
              <p:grpSp>
                <p:nvGrpSpPr>
                  <p:cNvPr id="1729" name="Group 1728"/>
                  <p:cNvGrpSpPr/>
                  <p:nvPr/>
                </p:nvGrpSpPr>
                <p:grpSpPr>
                  <a:xfrm>
                    <a:off x="587671" y="25489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731" name="Oval 1730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732" name="Rectangle 1731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1730" name="TextBox 1729"/>
                  <p:cNvSpPr txBox="1"/>
                  <p:nvPr/>
                </p:nvSpPr>
                <p:spPr>
                  <a:xfrm>
                    <a:off x="504793" y="3025115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0.8</a:t>
                    </a:r>
                  </a:p>
                </p:txBody>
              </p:sp>
            </p:grpSp>
            <p:pic>
              <p:nvPicPr>
                <p:cNvPr id="1728" name="Picture 1727"/>
                <p:cNvPicPr>
                  <a:picLocks noChangeAspect="1"/>
                </p:cNvPicPr>
                <p:nvPr/>
              </p:nvPicPr>
              <p:blipFill>
                <a:blip r:embed="rId6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 flipH="1">
                  <a:off x="559622" y="2646386"/>
                  <a:ext cx="311724" cy="140065"/>
                </a:xfrm>
                <a:prstGeom prst="rect">
                  <a:avLst/>
                </a:prstGeom>
              </p:spPr>
            </p:pic>
          </p:grpSp>
          <p:grpSp>
            <p:nvGrpSpPr>
              <p:cNvPr id="1617" name="Group 1616"/>
              <p:cNvGrpSpPr/>
              <p:nvPr/>
            </p:nvGrpSpPr>
            <p:grpSpPr>
              <a:xfrm>
                <a:off x="7738705" y="895842"/>
                <a:ext cx="464618" cy="982134"/>
                <a:chOff x="574479" y="1141172"/>
                <a:chExt cx="464618" cy="982134"/>
              </a:xfrm>
            </p:grpSpPr>
            <p:grpSp>
              <p:nvGrpSpPr>
                <p:cNvPr id="1711" name="Group 1710"/>
                <p:cNvGrpSpPr/>
                <p:nvPr/>
              </p:nvGrpSpPr>
              <p:grpSpPr>
                <a:xfrm>
                  <a:off x="659847" y="1141172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1725" name="Oval 1724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726" name="Rectangle 1725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grpSp>
              <p:nvGrpSpPr>
                <p:cNvPr id="1712" name="Group 1711"/>
                <p:cNvGrpSpPr/>
                <p:nvPr/>
              </p:nvGrpSpPr>
              <p:grpSpPr>
                <a:xfrm>
                  <a:off x="708050" y="1265454"/>
                  <a:ext cx="183764" cy="105236"/>
                  <a:chOff x="1517980" y="1688757"/>
                  <a:chExt cx="1070783" cy="402191"/>
                </a:xfrm>
              </p:grpSpPr>
              <p:sp>
                <p:nvSpPr>
                  <p:cNvPr id="1719" name="Oval 1718"/>
                  <p:cNvSpPr/>
                  <p:nvPr/>
                </p:nvSpPr>
                <p:spPr bwMode="auto">
                  <a:xfrm>
                    <a:off x="1577545" y="1688757"/>
                    <a:ext cx="955589" cy="39475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720" name="Rectangle 1719"/>
                  <p:cNvSpPr/>
                  <p:nvPr/>
                </p:nvSpPr>
                <p:spPr bwMode="auto">
                  <a:xfrm>
                    <a:off x="2399539" y="1688757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721" name="Rectangle 1720"/>
                  <p:cNvSpPr/>
                  <p:nvPr/>
                </p:nvSpPr>
                <p:spPr bwMode="auto">
                  <a:xfrm>
                    <a:off x="1517980" y="1696198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cxnSp>
                <p:nvCxnSpPr>
                  <p:cNvPr id="1722" name="Straight Connector 1721"/>
                  <p:cNvCxnSpPr/>
                  <p:nvPr/>
                </p:nvCxnSpPr>
                <p:spPr bwMode="auto">
                  <a:xfrm>
                    <a:off x="1820562" y="182056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1723" name="Straight Connector 1722"/>
                  <p:cNvCxnSpPr/>
                  <p:nvPr/>
                </p:nvCxnSpPr>
                <p:spPr bwMode="auto">
                  <a:xfrm>
                    <a:off x="1820562" y="188613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1724" name="Straight Connector 1723"/>
                  <p:cNvCxnSpPr/>
                  <p:nvPr/>
                </p:nvCxnSpPr>
                <p:spPr bwMode="auto">
                  <a:xfrm>
                    <a:off x="1820562" y="1956487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cxnSp>
              <p:nvCxnSpPr>
                <p:cNvPr id="1713" name="Straight Connector 1712"/>
                <p:cNvCxnSpPr/>
                <p:nvPr/>
              </p:nvCxnSpPr>
              <p:spPr bwMode="auto">
                <a:xfrm flipV="1">
                  <a:off x="846940" y="1265454"/>
                  <a:ext cx="87227" cy="1724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pic>
              <p:nvPicPr>
                <p:cNvPr id="1714" name="Picture 1713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839616" y="1241146"/>
                  <a:ext cx="199481" cy="199481"/>
                </a:xfrm>
                <a:prstGeom prst="rect">
                  <a:avLst/>
                </a:prstGeom>
              </p:spPr>
            </p:pic>
            <p:cxnSp>
              <p:nvCxnSpPr>
                <p:cNvPr id="1715" name="Straight Connector 1714"/>
                <p:cNvCxnSpPr/>
                <p:nvPr/>
              </p:nvCxnSpPr>
              <p:spPr bwMode="auto">
                <a:xfrm flipV="1">
                  <a:off x="850474" y="1281557"/>
                  <a:ext cx="83693" cy="71572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716" name="Straight Connector 1715"/>
                <p:cNvCxnSpPr/>
                <p:nvPr/>
              </p:nvCxnSpPr>
              <p:spPr bwMode="auto">
                <a:xfrm flipH="1" flipV="1">
                  <a:off x="659847" y="1257157"/>
                  <a:ext cx="90069" cy="2440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717" name="Straight Connector 1716"/>
                <p:cNvCxnSpPr/>
                <p:nvPr/>
              </p:nvCxnSpPr>
              <p:spPr bwMode="auto">
                <a:xfrm flipH="1" flipV="1">
                  <a:off x="659847" y="1281557"/>
                  <a:ext cx="91483" cy="7043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1718" name="TextBox 1717"/>
                <p:cNvSpPr txBox="1"/>
                <p:nvPr/>
              </p:nvSpPr>
              <p:spPr>
                <a:xfrm>
                  <a:off x="574479" y="1606129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0.9</a:t>
                  </a:r>
                </a:p>
              </p:txBody>
            </p:sp>
          </p:grpSp>
          <p:grpSp>
            <p:nvGrpSpPr>
              <p:cNvPr id="1618" name="Group 1617"/>
              <p:cNvGrpSpPr/>
              <p:nvPr/>
            </p:nvGrpSpPr>
            <p:grpSpPr>
              <a:xfrm>
                <a:off x="1026535" y="2377936"/>
                <a:ext cx="331839" cy="982134"/>
                <a:chOff x="6172378" y="2289538"/>
                <a:chExt cx="331839" cy="982134"/>
              </a:xfrm>
            </p:grpSpPr>
            <p:grpSp>
              <p:nvGrpSpPr>
                <p:cNvPr id="1704" name="Group 1703"/>
                <p:cNvGrpSpPr/>
                <p:nvPr/>
              </p:nvGrpSpPr>
              <p:grpSpPr>
                <a:xfrm>
                  <a:off x="6187190" y="2289538"/>
                  <a:ext cx="274320" cy="982134"/>
                  <a:chOff x="2692399" y="2184397"/>
                  <a:chExt cx="274320" cy="982134"/>
                </a:xfrm>
                <a:solidFill>
                  <a:schemeClr val="accent4"/>
                </a:solidFill>
              </p:grpSpPr>
              <p:sp>
                <p:nvSpPr>
                  <p:cNvPr id="1709" name="Oval 1708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710" name="Rectangle 1709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1705" name="Lightning Bolt 1704"/>
                <p:cNvSpPr/>
                <p:nvPr/>
              </p:nvSpPr>
              <p:spPr bwMode="auto">
                <a:xfrm>
                  <a:off x="6297928" y="2322183"/>
                  <a:ext cx="57556" cy="81810"/>
                </a:xfrm>
                <a:prstGeom prst="lightningBolt">
                  <a:avLst/>
                </a:prstGeom>
                <a:solidFill>
                  <a:schemeClr val="accent3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1706" name="TextBox 1705"/>
                <p:cNvSpPr txBox="1"/>
                <p:nvPr/>
              </p:nvSpPr>
              <p:spPr>
                <a:xfrm>
                  <a:off x="6172378" y="2790694"/>
                  <a:ext cx="331839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0.1</a:t>
                  </a:r>
                </a:p>
              </p:txBody>
            </p:sp>
            <p:sp>
              <p:nvSpPr>
                <p:cNvPr id="1707" name="Oval 1706"/>
                <p:cNvSpPr/>
                <p:nvPr/>
              </p:nvSpPr>
              <p:spPr bwMode="auto">
                <a:xfrm>
                  <a:off x="6341991" y="2385857"/>
                  <a:ext cx="91440" cy="91440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1708" name="Oval 1707"/>
                <p:cNvSpPr/>
                <p:nvPr/>
              </p:nvSpPr>
              <p:spPr bwMode="auto">
                <a:xfrm>
                  <a:off x="6224679" y="2385857"/>
                  <a:ext cx="91440" cy="91440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1619" name="Group 1618"/>
              <p:cNvGrpSpPr/>
              <p:nvPr/>
            </p:nvGrpSpPr>
            <p:grpSpPr>
              <a:xfrm>
                <a:off x="1951541" y="2377936"/>
                <a:ext cx="440075" cy="982134"/>
                <a:chOff x="6493470" y="3205812"/>
                <a:chExt cx="440075" cy="982134"/>
              </a:xfrm>
            </p:grpSpPr>
            <p:grpSp>
              <p:nvGrpSpPr>
                <p:cNvPr id="1696" name="Group 1695"/>
                <p:cNvGrpSpPr/>
                <p:nvPr/>
              </p:nvGrpSpPr>
              <p:grpSpPr>
                <a:xfrm>
                  <a:off x="6493470" y="3205812"/>
                  <a:ext cx="440075" cy="982134"/>
                  <a:chOff x="6493470" y="3205812"/>
                  <a:chExt cx="440075" cy="982134"/>
                </a:xfrm>
              </p:grpSpPr>
              <p:grpSp>
                <p:nvGrpSpPr>
                  <p:cNvPr id="1700" name="Group 1699"/>
                  <p:cNvGrpSpPr/>
                  <p:nvPr/>
                </p:nvGrpSpPr>
                <p:grpSpPr>
                  <a:xfrm>
                    <a:off x="6552961" y="3205812"/>
                    <a:ext cx="274320" cy="982134"/>
                    <a:chOff x="2692399" y="2184397"/>
                    <a:chExt cx="274320" cy="982134"/>
                  </a:xfrm>
                  <a:solidFill>
                    <a:schemeClr val="accent4"/>
                  </a:solidFill>
                </p:grpSpPr>
                <p:sp>
                  <p:nvSpPr>
                    <p:cNvPr id="1702" name="Oval 1701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703" name="Rectangle 1702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1701" name="TextBox 1700"/>
                  <p:cNvSpPr txBox="1"/>
                  <p:nvPr/>
                </p:nvSpPr>
                <p:spPr>
                  <a:xfrm>
                    <a:off x="6493470" y="3670228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</a:p>
                </p:txBody>
              </p:sp>
            </p:grpSp>
            <p:pic>
              <p:nvPicPr>
                <p:cNvPr id="1697" name="Picture 1696"/>
                <p:cNvPicPr>
                  <a:picLocks noChangeAspect="1"/>
                </p:cNvPicPr>
                <p:nvPr/>
              </p:nvPicPr>
              <p:blipFill>
                <a:blip r:embed="rId6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 flipH="1">
                  <a:off x="6534259" y="3315536"/>
                  <a:ext cx="311724" cy="140065"/>
                </a:xfrm>
                <a:prstGeom prst="rect">
                  <a:avLst/>
                </a:prstGeom>
              </p:spPr>
            </p:pic>
            <p:sp>
              <p:nvSpPr>
                <p:cNvPr id="1698" name="Rounded Rectangle 1697"/>
                <p:cNvSpPr/>
                <p:nvPr/>
              </p:nvSpPr>
              <p:spPr bwMode="auto">
                <a:xfrm>
                  <a:off x="6698589" y="3241160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1699" name="Rounded Rectangle 1698"/>
                <p:cNvSpPr/>
                <p:nvPr/>
              </p:nvSpPr>
              <p:spPr bwMode="auto">
                <a:xfrm>
                  <a:off x="6576470" y="3241160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1620" name="Group 1619"/>
              <p:cNvGrpSpPr/>
              <p:nvPr/>
            </p:nvGrpSpPr>
            <p:grpSpPr>
              <a:xfrm>
                <a:off x="2844828" y="2310284"/>
                <a:ext cx="459883" cy="1049786"/>
                <a:chOff x="6966521" y="2595951"/>
                <a:chExt cx="459883" cy="1049786"/>
              </a:xfrm>
            </p:grpSpPr>
            <p:grpSp>
              <p:nvGrpSpPr>
                <p:cNvPr id="1690" name="Group 1689"/>
                <p:cNvGrpSpPr/>
                <p:nvPr/>
              </p:nvGrpSpPr>
              <p:grpSpPr>
                <a:xfrm>
                  <a:off x="6986329" y="2663603"/>
                  <a:ext cx="440075" cy="982134"/>
                  <a:chOff x="6986329" y="2663603"/>
                  <a:chExt cx="440075" cy="982134"/>
                </a:xfrm>
              </p:grpSpPr>
              <p:grpSp>
                <p:nvGrpSpPr>
                  <p:cNvPr id="1692" name="Group 1691"/>
                  <p:cNvGrpSpPr/>
                  <p:nvPr/>
                </p:nvGrpSpPr>
                <p:grpSpPr>
                  <a:xfrm>
                    <a:off x="7070554" y="2663603"/>
                    <a:ext cx="274320" cy="982134"/>
                    <a:chOff x="2692399" y="2184397"/>
                    <a:chExt cx="274320" cy="982134"/>
                  </a:xfrm>
                  <a:solidFill>
                    <a:schemeClr val="accent4"/>
                  </a:solidFill>
                </p:grpSpPr>
                <p:sp>
                  <p:nvSpPr>
                    <p:cNvPr id="1694" name="Oval 1693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695" name="Rectangle 1694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1693" name="TextBox 1692"/>
                  <p:cNvSpPr txBox="1"/>
                  <p:nvPr/>
                </p:nvSpPr>
                <p:spPr>
                  <a:xfrm>
                    <a:off x="6986329" y="3160744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  <a:endParaRPr lang="en-US" sz="400" dirty="0">
                      <a:solidFill>
                        <a:schemeClr val="accent6">
                          <a:lumMod val="50000"/>
                        </a:schemeClr>
                      </a:solidFill>
                    </a:endParaRPr>
                  </a:p>
                </p:txBody>
              </p:sp>
            </p:grpSp>
            <p:pic>
              <p:nvPicPr>
                <p:cNvPr id="1691" name="Picture 1690"/>
                <p:cNvPicPr>
                  <a:picLocks noChangeAspect="1"/>
                </p:cNvPicPr>
                <p:nvPr/>
              </p:nvPicPr>
              <p:blipFill>
                <a:blip r:embed="rId7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6966521" y="2595951"/>
                  <a:ext cx="425507" cy="356238"/>
                </a:xfrm>
                <a:prstGeom prst="rect">
                  <a:avLst/>
                </a:prstGeom>
              </p:spPr>
            </p:pic>
          </p:grpSp>
          <p:grpSp>
            <p:nvGrpSpPr>
              <p:cNvPr id="1621" name="Group 1620"/>
              <p:cNvGrpSpPr/>
              <p:nvPr/>
            </p:nvGrpSpPr>
            <p:grpSpPr>
              <a:xfrm>
                <a:off x="3848437" y="2377936"/>
                <a:ext cx="444206" cy="982134"/>
                <a:chOff x="7105323" y="1332018"/>
                <a:chExt cx="444206" cy="982134"/>
              </a:xfrm>
            </p:grpSpPr>
            <p:grpSp>
              <p:nvGrpSpPr>
                <p:cNvPr id="1682" name="Group 1681"/>
                <p:cNvGrpSpPr/>
                <p:nvPr/>
              </p:nvGrpSpPr>
              <p:grpSpPr>
                <a:xfrm>
                  <a:off x="7175129" y="1332018"/>
                  <a:ext cx="374400" cy="982134"/>
                  <a:chOff x="587671" y="2548983"/>
                  <a:chExt cx="374400" cy="982134"/>
                </a:xfrm>
              </p:grpSpPr>
              <p:grpSp>
                <p:nvGrpSpPr>
                  <p:cNvPr id="1684" name="Group 1683"/>
                  <p:cNvGrpSpPr/>
                  <p:nvPr/>
                </p:nvGrpSpPr>
                <p:grpSpPr>
                  <a:xfrm>
                    <a:off x="587671" y="25489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688" name="Oval 1687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689" name="Rectangle 1688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pic>
                <p:nvPicPr>
                  <p:cNvPr id="1685" name="Picture 1684"/>
                  <p:cNvPicPr>
                    <a:picLocks noChangeAspect="1"/>
                  </p:cNvPicPr>
                  <p:nvPr/>
                </p:nvPicPr>
                <p:blipFill>
                  <a:blip r:embed="rId3">
                    <a:duotone>
                      <a:schemeClr val="accent2">
                        <a:shade val="45000"/>
                        <a:satMod val="135000"/>
                      </a:schemeClr>
                      <a:prstClr val="white"/>
                    </a:duotone>
                  </a:blip>
                  <a:stretch>
                    <a:fillRect/>
                  </a:stretch>
                </p:blipFill>
                <p:spPr>
                  <a:xfrm>
                    <a:off x="762590" y="2650430"/>
                    <a:ext cx="199481" cy="199481"/>
                  </a:xfrm>
                  <a:prstGeom prst="rect">
                    <a:avLst/>
                  </a:prstGeom>
                </p:spPr>
              </p:pic>
              <p:sp>
                <p:nvSpPr>
                  <p:cNvPr id="1686" name="Rounded Rectangle 1685"/>
                  <p:cNvSpPr/>
                  <p:nvPr/>
                </p:nvSpPr>
                <p:spPr bwMode="auto">
                  <a:xfrm>
                    <a:off x="741028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687" name="Rounded Rectangle 1686"/>
                  <p:cNvSpPr/>
                  <p:nvPr/>
                </p:nvSpPr>
                <p:spPr bwMode="auto">
                  <a:xfrm>
                    <a:off x="618909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1683" name="TextBox 1682"/>
                <p:cNvSpPr txBox="1"/>
                <p:nvPr/>
              </p:nvSpPr>
              <p:spPr>
                <a:xfrm>
                  <a:off x="7105323" y="1815606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0.3</a:t>
                  </a:r>
                </a:p>
              </p:txBody>
            </p:sp>
          </p:grpSp>
          <p:grpSp>
            <p:nvGrpSpPr>
              <p:cNvPr id="1622" name="Group 1621"/>
              <p:cNvGrpSpPr/>
              <p:nvPr/>
            </p:nvGrpSpPr>
            <p:grpSpPr>
              <a:xfrm>
                <a:off x="4856072" y="2333836"/>
                <a:ext cx="440075" cy="1026234"/>
                <a:chOff x="5275665" y="1375098"/>
                <a:chExt cx="440075" cy="1026234"/>
              </a:xfrm>
            </p:grpSpPr>
            <p:grpSp>
              <p:nvGrpSpPr>
                <p:cNvPr id="1673" name="Group 1672"/>
                <p:cNvGrpSpPr/>
                <p:nvPr/>
              </p:nvGrpSpPr>
              <p:grpSpPr>
                <a:xfrm>
                  <a:off x="5305142" y="1375098"/>
                  <a:ext cx="353568" cy="1026234"/>
                  <a:chOff x="1414123" y="1571676"/>
                  <a:chExt cx="353568" cy="1026234"/>
                </a:xfrm>
              </p:grpSpPr>
              <p:grpSp>
                <p:nvGrpSpPr>
                  <p:cNvPr id="1675" name="Group 1674"/>
                  <p:cNvGrpSpPr/>
                  <p:nvPr/>
                </p:nvGrpSpPr>
                <p:grpSpPr>
                  <a:xfrm>
                    <a:off x="1446433" y="1615776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680" name="Oval 1679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681" name="Rectangle 1680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1676" name="Teardrop 1675"/>
                  <p:cNvSpPr/>
                  <p:nvPr/>
                </p:nvSpPr>
                <p:spPr bwMode="auto">
                  <a:xfrm>
                    <a:off x="1414123" y="1571676"/>
                    <a:ext cx="175524" cy="127198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677" name="Teardrop 1676"/>
                  <p:cNvSpPr/>
                  <p:nvPr/>
                </p:nvSpPr>
                <p:spPr bwMode="auto">
                  <a:xfrm rot="16200000">
                    <a:off x="1601742" y="1532925"/>
                    <a:ext cx="127198" cy="204700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678" name="Rounded Rectangle 1677"/>
                  <p:cNvSpPr/>
                  <p:nvPr/>
                </p:nvSpPr>
                <p:spPr bwMode="auto">
                  <a:xfrm>
                    <a:off x="1597000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679" name="Rounded Rectangle 1678"/>
                  <p:cNvSpPr/>
                  <p:nvPr/>
                </p:nvSpPr>
                <p:spPr bwMode="auto">
                  <a:xfrm>
                    <a:off x="1474881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1674" name="TextBox 1673"/>
                <p:cNvSpPr txBox="1"/>
                <p:nvPr/>
              </p:nvSpPr>
              <p:spPr>
                <a:xfrm>
                  <a:off x="5275665" y="1920695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0.6</a:t>
                  </a:r>
                </a:p>
              </p:txBody>
            </p:sp>
          </p:grpSp>
          <p:grpSp>
            <p:nvGrpSpPr>
              <p:cNvPr id="1623" name="Group 1622"/>
              <p:cNvGrpSpPr/>
              <p:nvPr/>
            </p:nvGrpSpPr>
            <p:grpSpPr>
              <a:xfrm>
                <a:off x="5816811" y="2377936"/>
                <a:ext cx="440075" cy="982134"/>
                <a:chOff x="5527235" y="2492898"/>
                <a:chExt cx="440075" cy="982134"/>
              </a:xfrm>
            </p:grpSpPr>
            <p:grpSp>
              <p:nvGrpSpPr>
                <p:cNvPr id="1656" name="Group 1655"/>
                <p:cNvGrpSpPr/>
                <p:nvPr/>
              </p:nvGrpSpPr>
              <p:grpSpPr>
                <a:xfrm>
                  <a:off x="5600427" y="2492898"/>
                  <a:ext cx="274320" cy="982134"/>
                  <a:chOff x="2368178" y="2124654"/>
                  <a:chExt cx="274320" cy="982134"/>
                </a:xfrm>
              </p:grpSpPr>
              <p:grpSp>
                <p:nvGrpSpPr>
                  <p:cNvPr id="1658" name="Group 1657"/>
                  <p:cNvGrpSpPr/>
                  <p:nvPr/>
                </p:nvGrpSpPr>
                <p:grpSpPr>
                  <a:xfrm>
                    <a:off x="2368178" y="2124654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671" name="Oval 1670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672" name="Rectangle 1671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grpSp>
                <p:nvGrpSpPr>
                  <p:cNvPr id="1659" name="Group 1658"/>
                  <p:cNvGrpSpPr/>
                  <p:nvPr/>
                </p:nvGrpSpPr>
                <p:grpSpPr>
                  <a:xfrm>
                    <a:off x="2368178" y="2240639"/>
                    <a:ext cx="274320" cy="113533"/>
                    <a:chOff x="1237102" y="1657048"/>
                    <a:chExt cx="1598445" cy="433900"/>
                  </a:xfrm>
                </p:grpSpPr>
                <p:grpSp>
                  <p:nvGrpSpPr>
                    <p:cNvPr id="1660" name="Group 1659"/>
                    <p:cNvGrpSpPr/>
                    <p:nvPr/>
                  </p:nvGrpSpPr>
                  <p:grpSpPr>
                    <a:xfrm>
                      <a:off x="1517980" y="1688757"/>
                      <a:ext cx="1070783" cy="402191"/>
                      <a:chOff x="1517980" y="1688757"/>
                      <a:chExt cx="1070783" cy="402191"/>
                    </a:xfrm>
                  </p:grpSpPr>
                  <p:sp>
                    <p:nvSpPr>
                      <p:cNvPr id="1665" name="Oval 1664"/>
                      <p:cNvSpPr/>
                      <p:nvPr/>
                    </p:nvSpPr>
                    <p:spPr bwMode="auto">
                      <a:xfrm>
                        <a:off x="1577545" y="1688757"/>
                        <a:ext cx="955589" cy="394750"/>
                      </a:xfrm>
                      <a:prstGeom prst="ellipse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1666" name="Rectangle 1665"/>
                      <p:cNvSpPr/>
                      <p:nvPr/>
                    </p:nvSpPr>
                    <p:spPr bwMode="auto">
                      <a:xfrm>
                        <a:off x="2399539" y="1688757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1667" name="Rectangle 1666"/>
                      <p:cNvSpPr/>
                      <p:nvPr/>
                    </p:nvSpPr>
                    <p:spPr bwMode="auto">
                      <a:xfrm>
                        <a:off x="1517980" y="1696198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cxnSp>
                    <p:nvCxnSpPr>
                      <p:cNvPr id="1668" name="Straight Connector 1667"/>
                      <p:cNvCxnSpPr/>
                      <p:nvPr/>
                    </p:nvCxnSpPr>
                    <p:spPr bwMode="auto">
                      <a:xfrm>
                        <a:off x="1820562" y="182056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1669" name="Straight Connector 1668"/>
                      <p:cNvCxnSpPr/>
                      <p:nvPr/>
                    </p:nvCxnSpPr>
                    <p:spPr bwMode="auto">
                      <a:xfrm>
                        <a:off x="1820562" y="188613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1670" name="Straight Connector 1669"/>
                      <p:cNvCxnSpPr/>
                      <p:nvPr/>
                    </p:nvCxnSpPr>
                    <p:spPr bwMode="auto">
                      <a:xfrm>
                        <a:off x="1820562" y="1956487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</p:grpSp>
                <p:cxnSp>
                  <p:nvCxnSpPr>
                    <p:cNvPr id="1661" name="Straight Connector 1660"/>
                    <p:cNvCxnSpPr/>
                    <p:nvPr/>
                  </p:nvCxnSpPr>
                  <p:spPr bwMode="auto">
                    <a:xfrm flipV="1">
                      <a:off x="2327280" y="1688757"/>
                      <a:ext cx="508267" cy="65902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1662" name="Straight Connector 1661"/>
                    <p:cNvCxnSpPr/>
                    <p:nvPr/>
                  </p:nvCxnSpPr>
                  <p:spPr bwMode="auto">
                    <a:xfrm flipV="1">
                      <a:off x="2347874" y="1750301"/>
                      <a:ext cx="487673" cy="27353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1663" name="Straight Connector 1662"/>
                    <p:cNvCxnSpPr/>
                    <p:nvPr/>
                  </p:nvCxnSpPr>
                  <p:spPr bwMode="auto">
                    <a:xfrm flipH="1" flipV="1">
                      <a:off x="1237102" y="1657048"/>
                      <a:ext cx="524826" cy="9325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1664" name="Straight Connector 1663"/>
                    <p:cNvCxnSpPr/>
                    <p:nvPr/>
                  </p:nvCxnSpPr>
                  <p:spPr bwMode="auto">
                    <a:xfrm flipH="1" flipV="1">
                      <a:off x="1237102" y="1750301"/>
                      <a:ext cx="533063" cy="26917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</p:grpSp>
            <p:sp>
              <p:nvSpPr>
                <p:cNvPr id="1657" name="TextBox 1656"/>
                <p:cNvSpPr txBox="1"/>
                <p:nvPr/>
              </p:nvSpPr>
              <p:spPr>
                <a:xfrm>
                  <a:off x="5527235" y="2966932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0.7</a:t>
                  </a:r>
                </a:p>
              </p:txBody>
            </p:sp>
          </p:grpSp>
          <p:grpSp>
            <p:nvGrpSpPr>
              <p:cNvPr id="1624" name="Group 1623"/>
              <p:cNvGrpSpPr/>
              <p:nvPr/>
            </p:nvGrpSpPr>
            <p:grpSpPr>
              <a:xfrm>
                <a:off x="6745211" y="2377936"/>
                <a:ext cx="440075" cy="982134"/>
                <a:chOff x="4886854" y="2700228"/>
                <a:chExt cx="440075" cy="982134"/>
              </a:xfrm>
            </p:grpSpPr>
            <p:grpSp>
              <p:nvGrpSpPr>
                <p:cNvPr id="1651" name="Group 1650"/>
                <p:cNvGrpSpPr/>
                <p:nvPr/>
              </p:nvGrpSpPr>
              <p:grpSpPr>
                <a:xfrm>
                  <a:off x="4970918" y="2700228"/>
                  <a:ext cx="274320" cy="982134"/>
                  <a:chOff x="2692399" y="2184397"/>
                  <a:chExt cx="274320" cy="982134"/>
                </a:xfrm>
                <a:solidFill>
                  <a:schemeClr val="accent4"/>
                </a:solidFill>
              </p:grpSpPr>
              <p:sp>
                <p:nvSpPr>
                  <p:cNvPr id="1654" name="Oval 1653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655" name="Rectangle 1654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1652" name="Chord 1651"/>
                <p:cNvSpPr/>
                <p:nvPr/>
              </p:nvSpPr>
              <p:spPr bwMode="auto">
                <a:xfrm rot="17528077">
                  <a:off x="5043014" y="2752290"/>
                  <a:ext cx="169420" cy="155677"/>
                </a:xfrm>
                <a:prstGeom prst="chord">
                  <a:avLst>
                    <a:gd name="adj1" fmla="val 5544771"/>
                    <a:gd name="adj2" fmla="val 13532001"/>
                  </a:avLst>
                </a:prstGeom>
                <a:solidFill>
                  <a:schemeClr val="accent3"/>
                </a:solidFill>
                <a:ln w="28575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1653" name="TextBox 1652"/>
                <p:cNvSpPr txBox="1"/>
                <p:nvPr/>
              </p:nvSpPr>
              <p:spPr>
                <a:xfrm>
                  <a:off x="4886854" y="3189082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0.8</a:t>
                  </a:r>
                </a:p>
              </p:txBody>
            </p:sp>
          </p:grpSp>
          <p:grpSp>
            <p:nvGrpSpPr>
              <p:cNvPr id="1625" name="Group 1624"/>
              <p:cNvGrpSpPr/>
              <p:nvPr/>
            </p:nvGrpSpPr>
            <p:grpSpPr>
              <a:xfrm>
                <a:off x="7723018" y="2377936"/>
                <a:ext cx="459116" cy="982134"/>
                <a:chOff x="6615479" y="1619954"/>
                <a:chExt cx="459116" cy="982134"/>
              </a:xfrm>
            </p:grpSpPr>
            <p:grpSp>
              <p:nvGrpSpPr>
                <p:cNvPr id="1635" name="Group 1634"/>
                <p:cNvGrpSpPr/>
                <p:nvPr/>
              </p:nvGrpSpPr>
              <p:grpSpPr>
                <a:xfrm>
                  <a:off x="6695345" y="1619954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1649" name="Oval 1648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650" name="Rectangle 1649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grpSp>
              <p:nvGrpSpPr>
                <p:cNvPr id="1636" name="Group 1635"/>
                <p:cNvGrpSpPr/>
                <p:nvPr/>
              </p:nvGrpSpPr>
              <p:grpSpPr>
                <a:xfrm>
                  <a:off x="6743548" y="1744236"/>
                  <a:ext cx="183764" cy="105236"/>
                  <a:chOff x="1517980" y="1688757"/>
                  <a:chExt cx="1070783" cy="402191"/>
                </a:xfrm>
              </p:grpSpPr>
              <p:sp>
                <p:nvSpPr>
                  <p:cNvPr id="1643" name="Oval 1642"/>
                  <p:cNvSpPr/>
                  <p:nvPr/>
                </p:nvSpPr>
                <p:spPr bwMode="auto">
                  <a:xfrm>
                    <a:off x="1577545" y="1688757"/>
                    <a:ext cx="955589" cy="39475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644" name="Rectangle 1643"/>
                  <p:cNvSpPr/>
                  <p:nvPr/>
                </p:nvSpPr>
                <p:spPr bwMode="auto">
                  <a:xfrm>
                    <a:off x="2399539" y="1688757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645" name="Rectangle 1644"/>
                  <p:cNvSpPr/>
                  <p:nvPr/>
                </p:nvSpPr>
                <p:spPr bwMode="auto">
                  <a:xfrm>
                    <a:off x="1517980" y="1696198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cxnSp>
                <p:nvCxnSpPr>
                  <p:cNvPr id="1646" name="Straight Connector 1645"/>
                  <p:cNvCxnSpPr/>
                  <p:nvPr/>
                </p:nvCxnSpPr>
                <p:spPr bwMode="auto">
                  <a:xfrm>
                    <a:off x="1820562" y="182056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1647" name="Straight Connector 1646"/>
                  <p:cNvCxnSpPr/>
                  <p:nvPr/>
                </p:nvCxnSpPr>
                <p:spPr bwMode="auto">
                  <a:xfrm>
                    <a:off x="1820562" y="188613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1648" name="Straight Connector 1647"/>
                  <p:cNvCxnSpPr/>
                  <p:nvPr/>
                </p:nvCxnSpPr>
                <p:spPr bwMode="auto">
                  <a:xfrm>
                    <a:off x="1820562" y="1956487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cxnSp>
              <p:nvCxnSpPr>
                <p:cNvPr id="1637" name="Straight Connector 1636"/>
                <p:cNvCxnSpPr/>
                <p:nvPr/>
              </p:nvCxnSpPr>
              <p:spPr bwMode="auto">
                <a:xfrm flipV="1">
                  <a:off x="6882438" y="1744236"/>
                  <a:ext cx="87227" cy="1724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pic>
              <p:nvPicPr>
                <p:cNvPr id="1638" name="Picture 1637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6875114" y="1719928"/>
                  <a:ext cx="199481" cy="199481"/>
                </a:xfrm>
                <a:prstGeom prst="rect">
                  <a:avLst/>
                </a:prstGeom>
              </p:spPr>
            </p:pic>
            <p:cxnSp>
              <p:nvCxnSpPr>
                <p:cNvPr id="1639" name="Straight Connector 1638"/>
                <p:cNvCxnSpPr/>
                <p:nvPr/>
              </p:nvCxnSpPr>
              <p:spPr bwMode="auto">
                <a:xfrm flipV="1">
                  <a:off x="6885972" y="1760339"/>
                  <a:ext cx="83693" cy="71572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640" name="Straight Connector 1639"/>
                <p:cNvCxnSpPr/>
                <p:nvPr/>
              </p:nvCxnSpPr>
              <p:spPr bwMode="auto">
                <a:xfrm flipH="1" flipV="1">
                  <a:off x="6695345" y="1735939"/>
                  <a:ext cx="90069" cy="2440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641" name="Straight Connector 1640"/>
                <p:cNvCxnSpPr/>
                <p:nvPr/>
              </p:nvCxnSpPr>
              <p:spPr bwMode="auto">
                <a:xfrm flipH="1" flipV="1">
                  <a:off x="6695345" y="1760339"/>
                  <a:ext cx="91483" cy="7043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1642" name="TextBox 1641"/>
                <p:cNvSpPr txBox="1"/>
                <p:nvPr/>
              </p:nvSpPr>
              <p:spPr>
                <a:xfrm>
                  <a:off x="6615479" y="2126718"/>
                  <a:ext cx="440074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0.9</a:t>
                  </a:r>
                </a:p>
              </p:txBody>
            </p:sp>
          </p:grpSp>
          <p:cxnSp>
            <p:nvCxnSpPr>
              <p:cNvPr id="1626" name="Straight Connector 1625"/>
              <p:cNvCxnSpPr/>
              <p:nvPr/>
            </p:nvCxnSpPr>
            <p:spPr bwMode="auto">
              <a:xfrm>
                <a:off x="1178507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627" name="Straight Connector 1626"/>
              <p:cNvCxnSpPr/>
              <p:nvPr/>
            </p:nvCxnSpPr>
            <p:spPr bwMode="auto">
              <a:xfrm>
                <a:off x="2147502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628" name="Straight Connector 1627"/>
              <p:cNvCxnSpPr/>
              <p:nvPr/>
            </p:nvCxnSpPr>
            <p:spPr bwMode="auto">
              <a:xfrm>
                <a:off x="3077824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629" name="Straight Connector 1628"/>
              <p:cNvCxnSpPr/>
              <p:nvPr/>
            </p:nvCxnSpPr>
            <p:spPr bwMode="auto">
              <a:xfrm>
                <a:off x="4065030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630" name="Straight Connector 1629"/>
              <p:cNvCxnSpPr/>
              <p:nvPr/>
            </p:nvCxnSpPr>
            <p:spPr bwMode="auto">
              <a:xfrm>
                <a:off x="5044244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631" name="Straight Connector 1630"/>
              <p:cNvCxnSpPr/>
              <p:nvPr/>
            </p:nvCxnSpPr>
            <p:spPr bwMode="auto">
              <a:xfrm>
                <a:off x="6038737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632" name="Straight Connector 1631"/>
              <p:cNvCxnSpPr/>
              <p:nvPr/>
            </p:nvCxnSpPr>
            <p:spPr bwMode="auto">
              <a:xfrm>
                <a:off x="6977597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633" name="Straight Connector 1632"/>
              <p:cNvCxnSpPr/>
              <p:nvPr/>
            </p:nvCxnSpPr>
            <p:spPr bwMode="auto">
              <a:xfrm>
                <a:off x="7952768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pic>
            <p:nvPicPr>
              <p:cNvPr id="1634" name="Picture 1633"/>
              <p:cNvPicPr>
                <a:picLocks noChangeAspect="1"/>
              </p:cNvPicPr>
              <p:nvPr/>
            </p:nvPicPr>
            <p:blipFill>
              <a:blip r:embed="rId7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5809264" y="800821"/>
                <a:ext cx="425507" cy="356238"/>
              </a:xfrm>
              <a:prstGeom prst="rect">
                <a:avLst/>
              </a:prstGeom>
            </p:spPr>
          </p:pic>
        </p:grpSp>
        <p:grpSp>
          <p:nvGrpSpPr>
            <p:cNvPr id="1434" name="Group 1433"/>
            <p:cNvGrpSpPr/>
            <p:nvPr/>
          </p:nvGrpSpPr>
          <p:grpSpPr>
            <a:xfrm>
              <a:off x="6403924" y="3679658"/>
              <a:ext cx="5448032" cy="2090013"/>
              <a:chOff x="936550" y="764872"/>
              <a:chExt cx="7266773" cy="2595198"/>
            </a:xfrm>
          </p:grpSpPr>
          <p:grpSp>
            <p:nvGrpSpPr>
              <p:cNvPr id="1435" name="Group 1434"/>
              <p:cNvGrpSpPr/>
              <p:nvPr/>
            </p:nvGrpSpPr>
            <p:grpSpPr>
              <a:xfrm>
                <a:off x="936550" y="895842"/>
                <a:ext cx="440075" cy="982134"/>
                <a:chOff x="1986246" y="1325314"/>
                <a:chExt cx="440075" cy="982134"/>
              </a:xfrm>
            </p:grpSpPr>
            <p:grpSp>
              <p:nvGrpSpPr>
                <p:cNvPr id="1604" name="Group 1603"/>
                <p:cNvGrpSpPr/>
                <p:nvPr/>
              </p:nvGrpSpPr>
              <p:grpSpPr>
                <a:xfrm>
                  <a:off x="2092152" y="1325314"/>
                  <a:ext cx="274320" cy="982134"/>
                  <a:chOff x="2092152" y="1325314"/>
                  <a:chExt cx="274320" cy="982134"/>
                </a:xfrm>
              </p:grpSpPr>
              <p:grpSp>
                <p:nvGrpSpPr>
                  <p:cNvPr id="1606" name="Group 1605"/>
                  <p:cNvGrpSpPr/>
                  <p:nvPr/>
                </p:nvGrpSpPr>
                <p:grpSpPr>
                  <a:xfrm>
                    <a:off x="2092152" y="1325314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608" name="Oval 1607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609" name="Rectangle 1608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1607" name="Heart 1606"/>
                  <p:cNvSpPr/>
                  <p:nvPr/>
                </p:nvSpPr>
                <p:spPr bwMode="auto">
                  <a:xfrm>
                    <a:off x="2195831" y="1732032"/>
                    <a:ext cx="130205" cy="128094"/>
                  </a:xfrm>
                  <a:prstGeom prst="heart">
                    <a:avLst/>
                  </a:prstGeom>
                  <a:solidFill>
                    <a:schemeClr val="accent3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1605" name="TextBox 1604"/>
                <p:cNvSpPr txBox="1"/>
                <p:nvPr/>
              </p:nvSpPr>
              <p:spPr>
                <a:xfrm>
                  <a:off x="1986246" y="1896567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0.1</a:t>
                  </a:r>
                </a:p>
              </p:txBody>
            </p:sp>
          </p:grpSp>
          <p:grpSp>
            <p:nvGrpSpPr>
              <p:cNvPr id="1436" name="Group 1435"/>
              <p:cNvGrpSpPr/>
              <p:nvPr/>
            </p:nvGrpSpPr>
            <p:grpSpPr>
              <a:xfrm>
                <a:off x="1912941" y="895842"/>
                <a:ext cx="481559" cy="982134"/>
                <a:chOff x="2443590" y="1046266"/>
                <a:chExt cx="481559" cy="982134"/>
              </a:xfrm>
            </p:grpSpPr>
            <p:grpSp>
              <p:nvGrpSpPr>
                <p:cNvPr id="1598" name="Group 1597"/>
                <p:cNvGrpSpPr/>
                <p:nvPr/>
              </p:nvGrpSpPr>
              <p:grpSpPr>
                <a:xfrm>
                  <a:off x="2443590" y="1046266"/>
                  <a:ext cx="440075" cy="982134"/>
                  <a:chOff x="2443590" y="1046266"/>
                  <a:chExt cx="440075" cy="982134"/>
                </a:xfrm>
              </p:grpSpPr>
              <p:grpSp>
                <p:nvGrpSpPr>
                  <p:cNvPr id="1600" name="Group 1599"/>
                  <p:cNvGrpSpPr/>
                  <p:nvPr/>
                </p:nvGrpSpPr>
                <p:grpSpPr>
                  <a:xfrm>
                    <a:off x="2538850" y="1046266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602" name="Oval 1601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603" name="Rectangle 1602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1601" name="TextBox 1600"/>
                  <p:cNvSpPr txBox="1"/>
                  <p:nvPr/>
                </p:nvSpPr>
                <p:spPr>
                  <a:xfrm>
                    <a:off x="2443590" y="1527057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</a:p>
                </p:txBody>
              </p:sp>
            </p:grpSp>
            <p:pic>
              <p:nvPicPr>
                <p:cNvPr id="1599" name="Picture 1598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2725668" y="1134639"/>
                  <a:ext cx="199481" cy="199481"/>
                </a:xfrm>
                <a:prstGeom prst="rect">
                  <a:avLst/>
                </a:prstGeom>
              </p:spPr>
            </p:pic>
          </p:grpSp>
          <p:grpSp>
            <p:nvGrpSpPr>
              <p:cNvPr id="1437" name="Group 1436"/>
              <p:cNvGrpSpPr/>
              <p:nvPr/>
            </p:nvGrpSpPr>
            <p:grpSpPr>
              <a:xfrm>
                <a:off x="2850825" y="764872"/>
                <a:ext cx="406301" cy="1113104"/>
                <a:chOff x="1046783" y="2062413"/>
                <a:chExt cx="406301" cy="1113104"/>
              </a:xfrm>
            </p:grpSpPr>
            <p:grpSp>
              <p:nvGrpSpPr>
                <p:cNvPr id="1592" name="Group 1591"/>
                <p:cNvGrpSpPr/>
                <p:nvPr/>
              </p:nvGrpSpPr>
              <p:grpSpPr>
                <a:xfrm>
                  <a:off x="1121245" y="2193383"/>
                  <a:ext cx="331839" cy="982134"/>
                  <a:chOff x="1121245" y="2193383"/>
                  <a:chExt cx="331839" cy="982134"/>
                </a:xfrm>
              </p:grpSpPr>
              <p:grpSp>
                <p:nvGrpSpPr>
                  <p:cNvPr id="1594" name="Group 1593"/>
                  <p:cNvGrpSpPr/>
                  <p:nvPr/>
                </p:nvGrpSpPr>
                <p:grpSpPr>
                  <a:xfrm>
                    <a:off x="1152243" y="21933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596" name="Oval 1595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597" name="Rectangle 1596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1595" name="TextBox 1594"/>
                  <p:cNvSpPr txBox="1"/>
                  <p:nvPr/>
                </p:nvSpPr>
                <p:spPr>
                  <a:xfrm>
                    <a:off x="1121245" y="2673073"/>
                    <a:ext cx="331839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</a:p>
                </p:txBody>
              </p:sp>
            </p:grpSp>
            <p:pic>
              <p:nvPicPr>
                <p:cNvPr id="1593" name="Picture 1592"/>
                <p:cNvPicPr>
                  <a:picLocks noChangeAspect="1"/>
                </p:cNvPicPr>
                <p:nvPr/>
              </p:nvPicPr>
              <p:blipFill>
                <a:blip r:embed="rId4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rightnessContrast bright="-40000" contrast="4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46783" y="2062413"/>
                  <a:ext cx="393016" cy="309936"/>
                </a:xfrm>
                <a:prstGeom prst="rect">
                  <a:avLst/>
                </a:prstGeom>
              </p:spPr>
            </p:pic>
          </p:grpSp>
          <p:grpSp>
            <p:nvGrpSpPr>
              <p:cNvPr id="1438" name="Group 1437"/>
              <p:cNvGrpSpPr/>
              <p:nvPr/>
            </p:nvGrpSpPr>
            <p:grpSpPr>
              <a:xfrm>
                <a:off x="3859746" y="895842"/>
                <a:ext cx="465970" cy="982134"/>
                <a:chOff x="2369299" y="2282762"/>
                <a:chExt cx="465970" cy="982134"/>
              </a:xfrm>
            </p:grpSpPr>
            <p:grpSp>
              <p:nvGrpSpPr>
                <p:cNvPr id="1584" name="Group 1583"/>
                <p:cNvGrpSpPr/>
                <p:nvPr/>
              </p:nvGrpSpPr>
              <p:grpSpPr>
                <a:xfrm>
                  <a:off x="2460869" y="2282762"/>
                  <a:ext cx="374400" cy="982134"/>
                  <a:chOff x="587671" y="2548983"/>
                  <a:chExt cx="374400" cy="982134"/>
                </a:xfrm>
              </p:grpSpPr>
              <p:grpSp>
                <p:nvGrpSpPr>
                  <p:cNvPr id="1586" name="Group 1585"/>
                  <p:cNvGrpSpPr/>
                  <p:nvPr/>
                </p:nvGrpSpPr>
                <p:grpSpPr>
                  <a:xfrm>
                    <a:off x="587671" y="25489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590" name="Oval 1589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591" name="Rectangle 1590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pic>
                <p:nvPicPr>
                  <p:cNvPr id="1587" name="Picture 1586"/>
                  <p:cNvPicPr>
                    <a:picLocks noChangeAspect="1"/>
                  </p:cNvPicPr>
                  <p:nvPr/>
                </p:nvPicPr>
                <p:blipFill>
                  <a:blip r:embed="rId3">
                    <a:duotone>
                      <a:schemeClr val="accent2">
                        <a:shade val="45000"/>
                        <a:satMod val="135000"/>
                      </a:schemeClr>
                      <a:prstClr val="white"/>
                    </a:duotone>
                  </a:blip>
                  <a:stretch>
                    <a:fillRect/>
                  </a:stretch>
                </p:blipFill>
                <p:spPr>
                  <a:xfrm>
                    <a:off x="762590" y="2650430"/>
                    <a:ext cx="199481" cy="199481"/>
                  </a:xfrm>
                  <a:prstGeom prst="rect">
                    <a:avLst/>
                  </a:prstGeom>
                </p:spPr>
              </p:pic>
              <p:sp>
                <p:nvSpPr>
                  <p:cNvPr id="1588" name="Rounded Rectangle 1587"/>
                  <p:cNvSpPr/>
                  <p:nvPr/>
                </p:nvSpPr>
                <p:spPr bwMode="auto">
                  <a:xfrm>
                    <a:off x="741028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589" name="Rounded Rectangle 1588"/>
                  <p:cNvSpPr/>
                  <p:nvPr/>
                </p:nvSpPr>
                <p:spPr bwMode="auto">
                  <a:xfrm>
                    <a:off x="618909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1585" name="TextBox 1584"/>
                <p:cNvSpPr txBox="1"/>
                <p:nvPr/>
              </p:nvSpPr>
              <p:spPr>
                <a:xfrm>
                  <a:off x="2369299" y="2750695"/>
                  <a:ext cx="440076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0.3</a:t>
                  </a:r>
                </a:p>
              </p:txBody>
            </p:sp>
          </p:grpSp>
          <p:grpSp>
            <p:nvGrpSpPr>
              <p:cNvPr id="1439" name="Group 1438"/>
              <p:cNvGrpSpPr/>
              <p:nvPr/>
            </p:nvGrpSpPr>
            <p:grpSpPr>
              <a:xfrm>
                <a:off x="4832779" y="851742"/>
                <a:ext cx="440075" cy="1026234"/>
                <a:chOff x="1351526" y="1571676"/>
                <a:chExt cx="440075" cy="1026234"/>
              </a:xfrm>
            </p:grpSpPr>
            <p:grpSp>
              <p:nvGrpSpPr>
                <p:cNvPr id="1575" name="Group 1574"/>
                <p:cNvGrpSpPr/>
                <p:nvPr/>
              </p:nvGrpSpPr>
              <p:grpSpPr>
                <a:xfrm>
                  <a:off x="1414123" y="1571676"/>
                  <a:ext cx="353568" cy="1026234"/>
                  <a:chOff x="1414123" y="1571676"/>
                  <a:chExt cx="353568" cy="1026234"/>
                </a:xfrm>
              </p:grpSpPr>
              <p:grpSp>
                <p:nvGrpSpPr>
                  <p:cNvPr id="1577" name="Group 1576"/>
                  <p:cNvGrpSpPr/>
                  <p:nvPr/>
                </p:nvGrpSpPr>
                <p:grpSpPr>
                  <a:xfrm>
                    <a:off x="1446433" y="1615776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582" name="Oval 1581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583" name="Rectangle 1582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1578" name="Teardrop 1577"/>
                  <p:cNvSpPr/>
                  <p:nvPr/>
                </p:nvSpPr>
                <p:spPr bwMode="auto">
                  <a:xfrm>
                    <a:off x="1414123" y="1571676"/>
                    <a:ext cx="175524" cy="127198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579" name="Teardrop 1578"/>
                  <p:cNvSpPr/>
                  <p:nvPr/>
                </p:nvSpPr>
                <p:spPr bwMode="auto">
                  <a:xfrm rot="16200000">
                    <a:off x="1601742" y="1532925"/>
                    <a:ext cx="127198" cy="204700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580" name="Rounded Rectangle 1579"/>
                  <p:cNvSpPr/>
                  <p:nvPr/>
                </p:nvSpPr>
                <p:spPr bwMode="auto">
                  <a:xfrm>
                    <a:off x="1597000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581" name="Rounded Rectangle 1580"/>
                  <p:cNvSpPr/>
                  <p:nvPr/>
                </p:nvSpPr>
                <p:spPr bwMode="auto">
                  <a:xfrm>
                    <a:off x="1474881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1576" name="TextBox 1575"/>
                <p:cNvSpPr txBox="1"/>
                <p:nvPr/>
              </p:nvSpPr>
              <p:spPr>
                <a:xfrm>
                  <a:off x="1351526" y="2117189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0.6</a:t>
                  </a:r>
                </a:p>
              </p:txBody>
            </p:sp>
          </p:grpSp>
          <p:grpSp>
            <p:nvGrpSpPr>
              <p:cNvPr id="1440" name="Group 1439"/>
              <p:cNvGrpSpPr/>
              <p:nvPr/>
            </p:nvGrpSpPr>
            <p:grpSpPr>
              <a:xfrm>
                <a:off x="5820620" y="895842"/>
                <a:ext cx="440075" cy="982134"/>
                <a:chOff x="1735907" y="2460562"/>
                <a:chExt cx="440075" cy="982134"/>
              </a:xfrm>
            </p:grpSpPr>
            <p:grpSp>
              <p:nvGrpSpPr>
                <p:cNvPr id="1558" name="Group 1557"/>
                <p:cNvGrpSpPr/>
                <p:nvPr/>
              </p:nvGrpSpPr>
              <p:grpSpPr>
                <a:xfrm>
                  <a:off x="1826164" y="2460562"/>
                  <a:ext cx="274320" cy="982134"/>
                  <a:chOff x="2368178" y="2124654"/>
                  <a:chExt cx="274320" cy="982134"/>
                </a:xfrm>
              </p:grpSpPr>
              <p:grpSp>
                <p:nvGrpSpPr>
                  <p:cNvPr id="1560" name="Group 1559"/>
                  <p:cNvGrpSpPr/>
                  <p:nvPr/>
                </p:nvGrpSpPr>
                <p:grpSpPr>
                  <a:xfrm>
                    <a:off x="2368178" y="2124654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573" name="Oval 1572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574" name="Rectangle 1573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grpSp>
                <p:nvGrpSpPr>
                  <p:cNvPr id="1561" name="Group 1560"/>
                  <p:cNvGrpSpPr/>
                  <p:nvPr/>
                </p:nvGrpSpPr>
                <p:grpSpPr>
                  <a:xfrm>
                    <a:off x="2368178" y="2240639"/>
                    <a:ext cx="274320" cy="113533"/>
                    <a:chOff x="1237102" y="1657048"/>
                    <a:chExt cx="1598445" cy="433900"/>
                  </a:xfrm>
                </p:grpSpPr>
                <p:grpSp>
                  <p:nvGrpSpPr>
                    <p:cNvPr id="1562" name="Group 1561"/>
                    <p:cNvGrpSpPr/>
                    <p:nvPr/>
                  </p:nvGrpSpPr>
                  <p:grpSpPr>
                    <a:xfrm>
                      <a:off x="1517980" y="1688757"/>
                      <a:ext cx="1070783" cy="402191"/>
                      <a:chOff x="1517980" y="1688757"/>
                      <a:chExt cx="1070783" cy="402191"/>
                    </a:xfrm>
                  </p:grpSpPr>
                  <p:sp>
                    <p:nvSpPr>
                      <p:cNvPr id="1567" name="Oval 1566"/>
                      <p:cNvSpPr/>
                      <p:nvPr/>
                    </p:nvSpPr>
                    <p:spPr bwMode="auto">
                      <a:xfrm>
                        <a:off x="1577545" y="1688757"/>
                        <a:ext cx="955589" cy="394750"/>
                      </a:xfrm>
                      <a:prstGeom prst="ellipse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1568" name="Rectangle 1567"/>
                      <p:cNvSpPr/>
                      <p:nvPr/>
                    </p:nvSpPr>
                    <p:spPr bwMode="auto">
                      <a:xfrm>
                        <a:off x="2399539" y="1688757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1569" name="Rectangle 1568"/>
                      <p:cNvSpPr/>
                      <p:nvPr/>
                    </p:nvSpPr>
                    <p:spPr bwMode="auto">
                      <a:xfrm>
                        <a:off x="1517980" y="1696198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cxnSp>
                    <p:nvCxnSpPr>
                      <p:cNvPr id="1570" name="Straight Connector 1569"/>
                      <p:cNvCxnSpPr/>
                      <p:nvPr/>
                    </p:nvCxnSpPr>
                    <p:spPr bwMode="auto">
                      <a:xfrm>
                        <a:off x="1820562" y="182056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1571" name="Straight Connector 1570"/>
                      <p:cNvCxnSpPr/>
                      <p:nvPr/>
                    </p:nvCxnSpPr>
                    <p:spPr bwMode="auto">
                      <a:xfrm>
                        <a:off x="1820562" y="188613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1572" name="Straight Connector 1571"/>
                      <p:cNvCxnSpPr/>
                      <p:nvPr/>
                    </p:nvCxnSpPr>
                    <p:spPr bwMode="auto">
                      <a:xfrm>
                        <a:off x="1820562" y="1956487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</p:grpSp>
                <p:cxnSp>
                  <p:nvCxnSpPr>
                    <p:cNvPr id="1563" name="Straight Connector 1562"/>
                    <p:cNvCxnSpPr/>
                    <p:nvPr/>
                  </p:nvCxnSpPr>
                  <p:spPr bwMode="auto">
                    <a:xfrm flipV="1">
                      <a:off x="2327280" y="1688757"/>
                      <a:ext cx="508267" cy="65902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1564" name="Straight Connector 1563"/>
                    <p:cNvCxnSpPr/>
                    <p:nvPr/>
                  </p:nvCxnSpPr>
                  <p:spPr bwMode="auto">
                    <a:xfrm flipV="1">
                      <a:off x="2347874" y="1750301"/>
                      <a:ext cx="487673" cy="27353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1565" name="Straight Connector 1564"/>
                    <p:cNvCxnSpPr/>
                    <p:nvPr/>
                  </p:nvCxnSpPr>
                  <p:spPr bwMode="auto">
                    <a:xfrm flipH="1" flipV="1">
                      <a:off x="1237102" y="1657048"/>
                      <a:ext cx="524826" cy="9325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1566" name="Straight Connector 1565"/>
                    <p:cNvCxnSpPr/>
                    <p:nvPr/>
                  </p:nvCxnSpPr>
                  <p:spPr bwMode="auto">
                    <a:xfrm flipH="1" flipV="1">
                      <a:off x="1237102" y="1750301"/>
                      <a:ext cx="533063" cy="26917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</p:grpSp>
            <p:sp>
              <p:nvSpPr>
                <p:cNvPr id="1559" name="TextBox 1558"/>
                <p:cNvSpPr txBox="1"/>
                <p:nvPr/>
              </p:nvSpPr>
              <p:spPr>
                <a:xfrm>
                  <a:off x="1735907" y="2944992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0.7</a:t>
                  </a:r>
                </a:p>
              </p:txBody>
            </p:sp>
          </p:grpSp>
          <p:grpSp>
            <p:nvGrpSpPr>
              <p:cNvPr id="1441" name="Group 1440"/>
              <p:cNvGrpSpPr/>
              <p:nvPr/>
            </p:nvGrpSpPr>
            <p:grpSpPr>
              <a:xfrm>
                <a:off x="6758859" y="895842"/>
                <a:ext cx="440075" cy="982134"/>
                <a:chOff x="504793" y="2548983"/>
                <a:chExt cx="440075" cy="982134"/>
              </a:xfrm>
            </p:grpSpPr>
            <p:grpSp>
              <p:nvGrpSpPr>
                <p:cNvPr id="1552" name="Group 1551"/>
                <p:cNvGrpSpPr/>
                <p:nvPr/>
              </p:nvGrpSpPr>
              <p:grpSpPr>
                <a:xfrm>
                  <a:off x="504793" y="2548983"/>
                  <a:ext cx="440075" cy="982134"/>
                  <a:chOff x="504793" y="2548983"/>
                  <a:chExt cx="440075" cy="982134"/>
                </a:xfrm>
              </p:grpSpPr>
              <p:grpSp>
                <p:nvGrpSpPr>
                  <p:cNvPr id="1554" name="Group 1553"/>
                  <p:cNvGrpSpPr/>
                  <p:nvPr/>
                </p:nvGrpSpPr>
                <p:grpSpPr>
                  <a:xfrm>
                    <a:off x="587671" y="25489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556" name="Oval 1555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557" name="Rectangle 1556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1555" name="TextBox 1554"/>
                  <p:cNvSpPr txBox="1"/>
                  <p:nvPr/>
                </p:nvSpPr>
                <p:spPr>
                  <a:xfrm>
                    <a:off x="504793" y="3025115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0.8</a:t>
                    </a:r>
                  </a:p>
                </p:txBody>
              </p:sp>
            </p:grpSp>
            <p:pic>
              <p:nvPicPr>
                <p:cNvPr id="1553" name="Picture 1552"/>
                <p:cNvPicPr>
                  <a:picLocks noChangeAspect="1"/>
                </p:cNvPicPr>
                <p:nvPr/>
              </p:nvPicPr>
              <p:blipFill>
                <a:blip r:embed="rId6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 flipH="1">
                  <a:off x="559622" y="2646386"/>
                  <a:ext cx="311724" cy="140065"/>
                </a:xfrm>
                <a:prstGeom prst="rect">
                  <a:avLst/>
                </a:prstGeom>
              </p:spPr>
            </p:pic>
          </p:grpSp>
          <p:grpSp>
            <p:nvGrpSpPr>
              <p:cNvPr id="1442" name="Group 1441"/>
              <p:cNvGrpSpPr/>
              <p:nvPr/>
            </p:nvGrpSpPr>
            <p:grpSpPr>
              <a:xfrm>
                <a:off x="7738705" y="895842"/>
                <a:ext cx="464618" cy="982134"/>
                <a:chOff x="574479" y="1141172"/>
                <a:chExt cx="464618" cy="982134"/>
              </a:xfrm>
            </p:grpSpPr>
            <p:grpSp>
              <p:nvGrpSpPr>
                <p:cNvPr id="1536" name="Group 1535"/>
                <p:cNvGrpSpPr/>
                <p:nvPr/>
              </p:nvGrpSpPr>
              <p:grpSpPr>
                <a:xfrm>
                  <a:off x="659847" y="1141172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1550" name="Oval 1549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551" name="Rectangle 1550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grpSp>
              <p:nvGrpSpPr>
                <p:cNvPr id="1537" name="Group 1536"/>
                <p:cNvGrpSpPr/>
                <p:nvPr/>
              </p:nvGrpSpPr>
              <p:grpSpPr>
                <a:xfrm>
                  <a:off x="708050" y="1265454"/>
                  <a:ext cx="183764" cy="105236"/>
                  <a:chOff x="1517980" y="1688757"/>
                  <a:chExt cx="1070783" cy="402191"/>
                </a:xfrm>
              </p:grpSpPr>
              <p:sp>
                <p:nvSpPr>
                  <p:cNvPr id="1544" name="Oval 1543"/>
                  <p:cNvSpPr/>
                  <p:nvPr/>
                </p:nvSpPr>
                <p:spPr bwMode="auto">
                  <a:xfrm>
                    <a:off x="1577545" y="1688757"/>
                    <a:ext cx="955589" cy="39475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545" name="Rectangle 1544"/>
                  <p:cNvSpPr/>
                  <p:nvPr/>
                </p:nvSpPr>
                <p:spPr bwMode="auto">
                  <a:xfrm>
                    <a:off x="2399539" y="1688757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546" name="Rectangle 1545"/>
                  <p:cNvSpPr/>
                  <p:nvPr/>
                </p:nvSpPr>
                <p:spPr bwMode="auto">
                  <a:xfrm>
                    <a:off x="1517980" y="1696198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cxnSp>
                <p:nvCxnSpPr>
                  <p:cNvPr id="1547" name="Straight Connector 1546"/>
                  <p:cNvCxnSpPr/>
                  <p:nvPr/>
                </p:nvCxnSpPr>
                <p:spPr bwMode="auto">
                  <a:xfrm>
                    <a:off x="1820562" y="182056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1548" name="Straight Connector 1547"/>
                  <p:cNvCxnSpPr/>
                  <p:nvPr/>
                </p:nvCxnSpPr>
                <p:spPr bwMode="auto">
                  <a:xfrm>
                    <a:off x="1820562" y="188613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1549" name="Straight Connector 1548"/>
                  <p:cNvCxnSpPr/>
                  <p:nvPr/>
                </p:nvCxnSpPr>
                <p:spPr bwMode="auto">
                  <a:xfrm>
                    <a:off x="1820562" y="1956487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cxnSp>
              <p:nvCxnSpPr>
                <p:cNvPr id="1538" name="Straight Connector 1537"/>
                <p:cNvCxnSpPr/>
                <p:nvPr/>
              </p:nvCxnSpPr>
              <p:spPr bwMode="auto">
                <a:xfrm flipV="1">
                  <a:off x="846940" y="1265454"/>
                  <a:ext cx="87227" cy="1724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pic>
              <p:nvPicPr>
                <p:cNvPr id="1539" name="Picture 1538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839616" y="1241146"/>
                  <a:ext cx="199481" cy="199481"/>
                </a:xfrm>
                <a:prstGeom prst="rect">
                  <a:avLst/>
                </a:prstGeom>
              </p:spPr>
            </p:pic>
            <p:cxnSp>
              <p:nvCxnSpPr>
                <p:cNvPr id="1540" name="Straight Connector 1539"/>
                <p:cNvCxnSpPr/>
                <p:nvPr/>
              </p:nvCxnSpPr>
              <p:spPr bwMode="auto">
                <a:xfrm flipV="1">
                  <a:off x="850474" y="1281557"/>
                  <a:ext cx="83693" cy="71572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541" name="Straight Connector 1540"/>
                <p:cNvCxnSpPr/>
                <p:nvPr/>
              </p:nvCxnSpPr>
              <p:spPr bwMode="auto">
                <a:xfrm flipH="1" flipV="1">
                  <a:off x="659847" y="1257157"/>
                  <a:ext cx="90069" cy="2440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542" name="Straight Connector 1541"/>
                <p:cNvCxnSpPr/>
                <p:nvPr/>
              </p:nvCxnSpPr>
              <p:spPr bwMode="auto">
                <a:xfrm flipH="1" flipV="1">
                  <a:off x="659847" y="1281557"/>
                  <a:ext cx="91483" cy="7043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1543" name="TextBox 1542"/>
                <p:cNvSpPr txBox="1"/>
                <p:nvPr/>
              </p:nvSpPr>
              <p:spPr>
                <a:xfrm>
                  <a:off x="574479" y="1606129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0.9</a:t>
                  </a:r>
                </a:p>
              </p:txBody>
            </p:sp>
          </p:grpSp>
          <p:grpSp>
            <p:nvGrpSpPr>
              <p:cNvPr id="1443" name="Group 1442"/>
              <p:cNvGrpSpPr/>
              <p:nvPr/>
            </p:nvGrpSpPr>
            <p:grpSpPr>
              <a:xfrm>
                <a:off x="1026535" y="2377936"/>
                <a:ext cx="331839" cy="982134"/>
                <a:chOff x="6172378" y="2289538"/>
                <a:chExt cx="331839" cy="982134"/>
              </a:xfrm>
            </p:grpSpPr>
            <p:grpSp>
              <p:nvGrpSpPr>
                <p:cNvPr id="1529" name="Group 1528"/>
                <p:cNvGrpSpPr/>
                <p:nvPr/>
              </p:nvGrpSpPr>
              <p:grpSpPr>
                <a:xfrm>
                  <a:off x="6187190" y="2289538"/>
                  <a:ext cx="274320" cy="982134"/>
                  <a:chOff x="2692399" y="2184397"/>
                  <a:chExt cx="274320" cy="982134"/>
                </a:xfrm>
                <a:solidFill>
                  <a:schemeClr val="accent4"/>
                </a:solidFill>
              </p:grpSpPr>
              <p:sp>
                <p:nvSpPr>
                  <p:cNvPr id="1534" name="Oval 1533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535" name="Rectangle 1534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1530" name="Lightning Bolt 1529"/>
                <p:cNvSpPr/>
                <p:nvPr/>
              </p:nvSpPr>
              <p:spPr bwMode="auto">
                <a:xfrm>
                  <a:off x="6297928" y="2322183"/>
                  <a:ext cx="57556" cy="81810"/>
                </a:xfrm>
                <a:prstGeom prst="lightningBolt">
                  <a:avLst/>
                </a:prstGeom>
                <a:solidFill>
                  <a:schemeClr val="accent3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1531" name="TextBox 1530"/>
                <p:cNvSpPr txBox="1"/>
                <p:nvPr/>
              </p:nvSpPr>
              <p:spPr>
                <a:xfrm>
                  <a:off x="6172378" y="2790694"/>
                  <a:ext cx="331839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0.1</a:t>
                  </a:r>
                </a:p>
              </p:txBody>
            </p:sp>
            <p:sp>
              <p:nvSpPr>
                <p:cNvPr id="1532" name="Oval 1531"/>
                <p:cNvSpPr/>
                <p:nvPr/>
              </p:nvSpPr>
              <p:spPr bwMode="auto">
                <a:xfrm>
                  <a:off x="6341991" y="2385857"/>
                  <a:ext cx="91440" cy="91440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1533" name="Oval 1532"/>
                <p:cNvSpPr/>
                <p:nvPr/>
              </p:nvSpPr>
              <p:spPr bwMode="auto">
                <a:xfrm>
                  <a:off x="6224679" y="2385857"/>
                  <a:ext cx="91440" cy="91440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1444" name="Group 1443"/>
              <p:cNvGrpSpPr/>
              <p:nvPr/>
            </p:nvGrpSpPr>
            <p:grpSpPr>
              <a:xfrm>
                <a:off x="1951541" y="2377936"/>
                <a:ext cx="440075" cy="982134"/>
                <a:chOff x="6493470" y="3205812"/>
                <a:chExt cx="440075" cy="982134"/>
              </a:xfrm>
            </p:grpSpPr>
            <p:grpSp>
              <p:nvGrpSpPr>
                <p:cNvPr id="1521" name="Group 1520"/>
                <p:cNvGrpSpPr/>
                <p:nvPr/>
              </p:nvGrpSpPr>
              <p:grpSpPr>
                <a:xfrm>
                  <a:off x="6493470" y="3205812"/>
                  <a:ext cx="440075" cy="982134"/>
                  <a:chOff x="6493470" y="3205812"/>
                  <a:chExt cx="440075" cy="982134"/>
                </a:xfrm>
              </p:grpSpPr>
              <p:grpSp>
                <p:nvGrpSpPr>
                  <p:cNvPr id="1525" name="Group 1524"/>
                  <p:cNvGrpSpPr/>
                  <p:nvPr/>
                </p:nvGrpSpPr>
                <p:grpSpPr>
                  <a:xfrm>
                    <a:off x="6552961" y="3205812"/>
                    <a:ext cx="274320" cy="982134"/>
                    <a:chOff x="2692399" y="2184397"/>
                    <a:chExt cx="274320" cy="982134"/>
                  </a:xfrm>
                  <a:solidFill>
                    <a:schemeClr val="accent4"/>
                  </a:solidFill>
                </p:grpSpPr>
                <p:sp>
                  <p:nvSpPr>
                    <p:cNvPr id="1527" name="Oval 1526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528" name="Rectangle 1527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1526" name="TextBox 1525"/>
                  <p:cNvSpPr txBox="1"/>
                  <p:nvPr/>
                </p:nvSpPr>
                <p:spPr>
                  <a:xfrm>
                    <a:off x="6493470" y="3670228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</a:p>
                </p:txBody>
              </p:sp>
            </p:grpSp>
            <p:pic>
              <p:nvPicPr>
                <p:cNvPr id="1522" name="Picture 1521"/>
                <p:cNvPicPr>
                  <a:picLocks noChangeAspect="1"/>
                </p:cNvPicPr>
                <p:nvPr/>
              </p:nvPicPr>
              <p:blipFill>
                <a:blip r:embed="rId6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 flipH="1">
                  <a:off x="6534259" y="3315536"/>
                  <a:ext cx="311724" cy="140065"/>
                </a:xfrm>
                <a:prstGeom prst="rect">
                  <a:avLst/>
                </a:prstGeom>
              </p:spPr>
            </p:pic>
            <p:sp>
              <p:nvSpPr>
                <p:cNvPr id="1523" name="Rounded Rectangle 1522"/>
                <p:cNvSpPr/>
                <p:nvPr/>
              </p:nvSpPr>
              <p:spPr bwMode="auto">
                <a:xfrm>
                  <a:off x="6698589" y="3241160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1524" name="Rounded Rectangle 1523"/>
                <p:cNvSpPr/>
                <p:nvPr/>
              </p:nvSpPr>
              <p:spPr bwMode="auto">
                <a:xfrm>
                  <a:off x="6576470" y="3241160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1445" name="Group 1444"/>
              <p:cNvGrpSpPr/>
              <p:nvPr/>
            </p:nvGrpSpPr>
            <p:grpSpPr>
              <a:xfrm>
                <a:off x="2844828" y="2310284"/>
                <a:ext cx="459883" cy="1049786"/>
                <a:chOff x="6966521" y="2595951"/>
                <a:chExt cx="459883" cy="1049786"/>
              </a:xfrm>
            </p:grpSpPr>
            <p:grpSp>
              <p:nvGrpSpPr>
                <p:cNvPr id="1515" name="Group 1514"/>
                <p:cNvGrpSpPr/>
                <p:nvPr/>
              </p:nvGrpSpPr>
              <p:grpSpPr>
                <a:xfrm>
                  <a:off x="6986329" y="2663603"/>
                  <a:ext cx="440075" cy="982134"/>
                  <a:chOff x="6986329" y="2663603"/>
                  <a:chExt cx="440075" cy="982134"/>
                </a:xfrm>
              </p:grpSpPr>
              <p:grpSp>
                <p:nvGrpSpPr>
                  <p:cNvPr id="1517" name="Group 1516"/>
                  <p:cNvGrpSpPr/>
                  <p:nvPr/>
                </p:nvGrpSpPr>
                <p:grpSpPr>
                  <a:xfrm>
                    <a:off x="7070554" y="2663603"/>
                    <a:ext cx="274320" cy="982134"/>
                    <a:chOff x="2692399" y="2184397"/>
                    <a:chExt cx="274320" cy="982134"/>
                  </a:xfrm>
                  <a:solidFill>
                    <a:schemeClr val="accent4"/>
                  </a:solidFill>
                </p:grpSpPr>
                <p:sp>
                  <p:nvSpPr>
                    <p:cNvPr id="1519" name="Oval 1518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520" name="Rectangle 1519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1518" name="TextBox 1517"/>
                  <p:cNvSpPr txBox="1"/>
                  <p:nvPr/>
                </p:nvSpPr>
                <p:spPr>
                  <a:xfrm>
                    <a:off x="6986329" y="3160744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  <a:endParaRPr lang="en-US" sz="400" dirty="0">
                      <a:solidFill>
                        <a:schemeClr val="accent6">
                          <a:lumMod val="50000"/>
                        </a:schemeClr>
                      </a:solidFill>
                    </a:endParaRPr>
                  </a:p>
                </p:txBody>
              </p:sp>
            </p:grpSp>
            <p:pic>
              <p:nvPicPr>
                <p:cNvPr id="1516" name="Picture 1515"/>
                <p:cNvPicPr>
                  <a:picLocks noChangeAspect="1"/>
                </p:cNvPicPr>
                <p:nvPr/>
              </p:nvPicPr>
              <p:blipFill>
                <a:blip r:embed="rId7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6966521" y="2595951"/>
                  <a:ext cx="425507" cy="356238"/>
                </a:xfrm>
                <a:prstGeom prst="rect">
                  <a:avLst/>
                </a:prstGeom>
              </p:spPr>
            </p:pic>
          </p:grpSp>
          <p:grpSp>
            <p:nvGrpSpPr>
              <p:cNvPr id="1446" name="Group 1445"/>
              <p:cNvGrpSpPr/>
              <p:nvPr/>
            </p:nvGrpSpPr>
            <p:grpSpPr>
              <a:xfrm>
                <a:off x="3848437" y="2377936"/>
                <a:ext cx="444206" cy="982134"/>
                <a:chOff x="7105323" y="1332018"/>
                <a:chExt cx="444206" cy="982134"/>
              </a:xfrm>
            </p:grpSpPr>
            <p:grpSp>
              <p:nvGrpSpPr>
                <p:cNvPr id="1507" name="Group 1506"/>
                <p:cNvGrpSpPr/>
                <p:nvPr/>
              </p:nvGrpSpPr>
              <p:grpSpPr>
                <a:xfrm>
                  <a:off x="7175129" y="1332018"/>
                  <a:ext cx="374400" cy="982134"/>
                  <a:chOff x="587671" y="2548983"/>
                  <a:chExt cx="374400" cy="982134"/>
                </a:xfrm>
              </p:grpSpPr>
              <p:grpSp>
                <p:nvGrpSpPr>
                  <p:cNvPr id="1509" name="Group 1508"/>
                  <p:cNvGrpSpPr/>
                  <p:nvPr/>
                </p:nvGrpSpPr>
                <p:grpSpPr>
                  <a:xfrm>
                    <a:off x="587671" y="25489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513" name="Oval 1512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514" name="Rectangle 1513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pic>
                <p:nvPicPr>
                  <p:cNvPr id="1510" name="Picture 1509"/>
                  <p:cNvPicPr>
                    <a:picLocks noChangeAspect="1"/>
                  </p:cNvPicPr>
                  <p:nvPr/>
                </p:nvPicPr>
                <p:blipFill>
                  <a:blip r:embed="rId3">
                    <a:duotone>
                      <a:schemeClr val="accent2">
                        <a:shade val="45000"/>
                        <a:satMod val="135000"/>
                      </a:schemeClr>
                      <a:prstClr val="white"/>
                    </a:duotone>
                  </a:blip>
                  <a:stretch>
                    <a:fillRect/>
                  </a:stretch>
                </p:blipFill>
                <p:spPr>
                  <a:xfrm>
                    <a:off x="762590" y="2650430"/>
                    <a:ext cx="199481" cy="199481"/>
                  </a:xfrm>
                  <a:prstGeom prst="rect">
                    <a:avLst/>
                  </a:prstGeom>
                </p:spPr>
              </p:pic>
              <p:sp>
                <p:nvSpPr>
                  <p:cNvPr id="1511" name="Rounded Rectangle 1510"/>
                  <p:cNvSpPr/>
                  <p:nvPr/>
                </p:nvSpPr>
                <p:spPr bwMode="auto">
                  <a:xfrm>
                    <a:off x="741028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512" name="Rounded Rectangle 1511"/>
                  <p:cNvSpPr/>
                  <p:nvPr/>
                </p:nvSpPr>
                <p:spPr bwMode="auto">
                  <a:xfrm>
                    <a:off x="618909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1508" name="TextBox 1507"/>
                <p:cNvSpPr txBox="1"/>
                <p:nvPr/>
              </p:nvSpPr>
              <p:spPr>
                <a:xfrm>
                  <a:off x="7105323" y="1815606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0.3</a:t>
                  </a:r>
                </a:p>
              </p:txBody>
            </p:sp>
          </p:grpSp>
          <p:grpSp>
            <p:nvGrpSpPr>
              <p:cNvPr id="1447" name="Group 1446"/>
              <p:cNvGrpSpPr/>
              <p:nvPr/>
            </p:nvGrpSpPr>
            <p:grpSpPr>
              <a:xfrm>
                <a:off x="4856072" y="2333836"/>
                <a:ext cx="440075" cy="1026234"/>
                <a:chOff x="5275665" y="1375098"/>
                <a:chExt cx="440075" cy="1026234"/>
              </a:xfrm>
            </p:grpSpPr>
            <p:grpSp>
              <p:nvGrpSpPr>
                <p:cNvPr id="1498" name="Group 1497"/>
                <p:cNvGrpSpPr/>
                <p:nvPr/>
              </p:nvGrpSpPr>
              <p:grpSpPr>
                <a:xfrm>
                  <a:off x="5305142" y="1375098"/>
                  <a:ext cx="353568" cy="1026234"/>
                  <a:chOff x="1414123" y="1571676"/>
                  <a:chExt cx="353568" cy="1026234"/>
                </a:xfrm>
              </p:grpSpPr>
              <p:grpSp>
                <p:nvGrpSpPr>
                  <p:cNvPr id="1500" name="Group 1499"/>
                  <p:cNvGrpSpPr/>
                  <p:nvPr/>
                </p:nvGrpSpPr>
                <p:grpSpPr>
                  <a:xfrm>
                    <a:off x="1446433" y="1615776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505" name="Oval 1504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506" name="Rectangle 1505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1501" name="Teardrop 1500"/>
                  <p:cNvSpPr/>
                  <p:nvPr/>
                </p:nvSpPr>
                <p:spPr bwMode="auto">
                  <a:xfrm>
                    <a:off x="1414123" y="1571676"/>
                    <a:ext cx="175524" cy="127198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502" name="Teardrop 1501"/>
                  <p:cNvSpPr/>
                  <p:nvPr/>
                </p:nvSpPr>
                <p:spPr bwMode="auto">
                  <a:xfrm rot="16200000">
                    <a:off x="1601742" y="1532925"/>
                    <a:ext cx="127198" cy="204700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503" name="Rounded Rectangle 1502"/>
                  <p:cNvSpPr/>
                  <p:nvPr/>
                </p:nvSpPr>
                <p:spPr bwMode="auto">
                  <a:xfrm>
                    <a:off x="1597000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504" name="Rounded Rectangle 1503"/>
                  <p:cNvSpPr/>
                  <p:nvPr/>
                </p:nvSpPr>
                <p:spPr bwMode="auto">
                  <a:xfrm>
                    <a:off x="1474881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1499" name="TextBox 1498"/>
                <p:cNvSpPr txBox="1"/>
                <p:nvPr/>
              </p:nvSpPr>
              <p:spPr>
                <a:xfrm>
                  <a:off x="5275665" y="1920695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0.6</a:t>
                  </a:r>
                </a:p>
              </p:txBody>
            </p:sp>
          </p:grpSp>
          <p:grpSp>
            <p:nvGrpSpPr>
              <p:cNvPr id="1448" name="Group 1447"/>
              <p:cNvGrpSpPr/>
              <p:nvPr/>
            </p:nvGrpSpPr>
            <p:grpSpPr>
              <a:xfrm>
                <a:off x="5816811" y="2377936"/>
                <a:ext cx="440075" cy="982134"/>
                <a:chOff x="5527235" y="2492898"/>
                <a:chExt cx="440075" cy="982134"/>
              </a:xfrm>
            </p:grpSpPr>
            <p:grpSp>
              <p:nvGrpSpPr>
                <p:cNvPr id="1481" name="Group 1480"/>
                <p:cNvGrpSpPr/>
                <p:nvPr/>
              </p:nvGrpSpPr>
              <p:grpSpPr>
                <a:xfrm>
                  <a:off x="5600427" y="2492898"/>
                  <a:ext cx="274320" cy="982134"/>
                  <a:chOff x="2368178" y="2124654"/>
                  <a:chExt cx="274320" cy="982134"/>
                </a:xfrm>
              </p:grpSpPr>
              <p:grpSp>
                <p:nvGrpSpPr>
                  <p:cNvPr id="1483" name="Group 1482"/>
                  <p:cNvGrpSpPr/>
                  <p:nvPr/>
                </p:nvGrpSpPr>
                <p:grpSpPr>
                  <a:xfrm>
                    <a:off x="2368178" y="2124654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496" name="Oval 1495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497" name="Rectangle 1496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grpSp>
                <p:nvGrpSpPr>
                  <p:cNvPr id="1484" name="Group 1483"/>
                  <p:cNvGrpSpPr/>
                  <p:nvPr/>
                </p:nvGrpSpPr>
                <p:grpSpPr>
                  <a:xfrm>
                    <a:off x="2368178" y="2240639"/>
                    <a:ext cx="274320" cy="113533"/>
                    <a:chOff x="1237102" y="1657048"/>
                    <a:chExt cx="1598445" cy="433900"/>
                  </a:xfrm>
                </p:grpSpPr>
                <p:grpSp>
                  <p:nvGrpSpPr>
                    <p:cNvPr id="1485" name="Group 1484"/>
                    <p:cNvGrpSpPr/>
                    <p:nvPr/>
                  </p:nvGrpSpPr>
                  <p:grpSpPr>
                    <a:xfrm>
                      <a:off x="1517980" y="1688757"/>
                      <a:ext cx="1070783" cy="402191"/>
                      <a:chOff x="1517980" y="1688757"/>
                      <a:chExt cx="1070783" cy="402191"/>
                    </a:xfrm>
                  </p:grpSpPr>
                  <p:sp>
                    <p:nvSpPr>
                      <p:cNvPr id="1490" name="Oval 1489"/>
                      <p:cNvSpPr/>
                      <p:nvPr/>
                    </p:nvSpPr>
                    <p:spPr bwMode="auto">
                      <a:xfrm>
                        <a:off x="1577545" y="1688757"/>
                        <a:ext cx="955589" cy="394750"/>
                      </a:xfrm>
                      <a:prstGeom prst="ellipse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1491" name="Rectangle 1490"/>
                      <p:cNvSpPr/>
                      <p:nvPr/>
                    </p:nvSpPr>
                    <p:spPr bwMode="auto">
                      <a:xfrm>
                        <a:off x="2399539" y="1688757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1492" name="Rectangle 1491"/>
                      <p:cNvSpPr/>
                      <p:nvPr/>
                    </p:nvSpPr>
                    <p:spPr bwMode="auto">
                      <a:xfrm>
                        <a:off x="1517980" y="1696198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cxnSp>
                    <p:nvCxnSpPr>
                      <p:cNvPr id="1493" name="Straight Connector 1492"/>
                      <p:cNvCxnSpPr/>
                      <p:nvPr/>
                    </p:nvCxnSpPr>
                    <p:spPr bwMode="auto">
                      <a:xfrm>
                        <a:off x="1820562" y="182056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1494" name="Straight Connector 1493"/>
                      <p:cNvCxnSpPr/>
                      <p:nvPr/>
                    </p:nvCxnSpPr>
                    <p:spPr bwMode="auto">
                      <a:xfrm>
                        <a:off x="1820562" y="188613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1495" name="Straight Connector 1494"/>
                      <p:cNvCxnSpPr/>
                      <p:nvPr/>
                    </p:nvCxnSpPr>
                    <p:spPr bwMode="auto">
                      <a:xfrm>
                        <a:off x="1820562" y="1956487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</p:grpSp>
                <p:cxnSp>
                  <p:nvCxnSpPr>
                    <p:cNvPr id="1486" name="Straight Connector 1485"/>
                    <p:cNvCxnSpPr/>
                    <p:nvPr/>
                  </p:nvCxnSpPr>
                  <p:spPr bwMode="auto">
                    <a:xfrm flipV="1">
                      <a:off x="2327280" y="1688757"/>
                      <a:ext cx="508267" cy="65902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1487" name="Straight Connector 1486"/>
                    <p:cNvCxnSpPr/>
                    <p:nvPr/>
                  </p:nvCxnSpPr>
                  <p:spPr bwMode="auto">
                    <a:xfrm flipV="1">
                      <a:off x="2347874" y="1750301"/>
                      <a:ext cx="487673" cy="27353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1488" name="Straight Connector 1487"/>
                    <p:cNvCxnSpPr/>
                    <p:nvPr/>
                  </p:nvCxnSpPr>
                  <p:spPr bwMode="auto">
                    <a:xfrm flipH="1" flipV="1">
                      <a:off x="1237102" y="1657048"/>
                      <a:ext cx="524826" cy="9325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1489" name="Straight Connector 1488"/>
                    <p:cNvCxnSpPr/>
                    <p:nvPr/>
                  </p:nvCxnSpPr>
                  <p:spPr bwMode="auto">
                    <a:xfrm flipH="1" flipV="1">
                      <a:off x="1237102" y="1750301"/>
                      <a:ext cx="533063" cy="26917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</p:grpSp>
            <p:sp>
              <p:nvSpPr>
                <p:cNvPr id="1482" name="TextBox 1481"/>
                <p:cNvSpPr txBox="1"/>
                <p:nvPr/>
              </p:nvSpPr>
              <p:spPr>
                <a:xfrm>
                  <a:off x="5527235" y="2966932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0.7</a:t>
                  </a:r>
                </a:p>
              </p:txBody>
            </p:sp>
          </p:grpSp>
          <p:grpSp>
            <p:nvGrpSpPr>
              <p:cNvPr id="1449" name="Group 1448"/>
              <p:cNvGrpSpPr/>
              <p:nvPr/>
            </p:nvGrpSpPr>
            <p:grpSpPr>
              <a:xfrm>
                <a:off x="6745211" y="2377936"/>
                <a:ext cx="440075" cy="982134"/>
                <a:chOff x="4886854" y="2700228"/>
                <a:chExt cx="440075" cy="982134"/>
              </a:xfrm>
            </p:grpSpPr>
            <p:grpSp>
              <p:nvGrpSpPr>
                <p:cNvPr id="1476" name="Group 1475"/>
                <p:cNvGrpSpPr/>
                <p:nvPr/>
              </p:nvGrpSpPr>
              <p:grpSpPr>
                <a:xfrm>
                  <a:off x="4970918" y="2700228"/>
                  <a:ext cx="274320" cy="982134"/>
                  <a:chOff x="2692399" y="2184397"/>
                  <a:chExt cx="274320" cy="982134"/>
                </a:xfrm>
                <a:solidFill>
                  <a:schemeClr val="accent4"/>
                </a:solidFill>
              </p:grpSpPr>
              <p:sp>
                <p:nvSpPr>
                  <p:cNvPr id="1479" name="Oval 1478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480" name="Rectangle 1479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1477" name="Chord 1476"/>
                <p:cNvSpPr/>
                <p:nvPr/>
              </p:nvSpPr>
              <p:spPr bwMode="auto">
                <a:xfrm rot="17528077">
                  <a:off x="5043014" y="2752290"/>
                  <a:ext cx="169420" cy="155677"/>
                </a:xfrm>
                <a:prstGeom prst="chord">
                  <a:avLst>
                    <a:gd name="adj1" fmla="val 5544771"/>
                    <a:gd name="adj2" fmla="val 13532001"/>
                  </a:avLst>
                </a:prstGeom>
                <a:solidFill>
                  <a:schemeClr val="accent3"/>
                </a:solidFill>
                <a:ln w="28575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1478" name="TextBox 1477"/>
                <p:cNvSpPr txBox="1"/>
                <p:nvPr/>
              </p:nvSpPr>
              <p:spPr>
                <a:xfrm>
                  <a:off x="4886854" y="3189082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0.8</a:t>
                  </a:r>
                </a:p>
              </p:txBody>
            </p:sp>
          </p:grpSp>
          <p:grpSp>
            <p:nvGrpSpPr>
              <p:cNvPr id="1450" name="Group 1449"/>
              <p:cNvGrpSpPr/>
              <p:nvPr/>
            </p:nvGrpSpPr>
            <p:grpSpPr>
              <a:xfrm>
                <a:off x="7723018" y="2377936"/>
                <a:ext cx="459116" cy="982134"/>
                <a:chOff x="6615479" y="1619954"/>
                <a:chExt cx="459116" cy="982134"/>
              </a:xfrm>
            </p:grpSpPr>
            <p:grpSp>
              <p:nvGrpSpPr>
                <p:cNvPr id="1460" name="Group 1459"/>
                <p:cNvGrpSpPr/>
                <p:nvPr/>
              </p:nvGrpSpPr>
              <p:grpSpPr>
                <a:xfrm>
                  <a:off x="6695345" y="1619954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1474" name="Oval 1473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475" name="Rectangle 1474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grpSp>
              <p:nvGrpSpPr>
                <p:cNvPr id="1461" name="Group 1460"/>
                <p:cNvGrpSpPr/>
                <p:nvPr/>
              </p:nvGrpSpPr>
              <p:grpSpPr>
                <a:xfrm>
                  <a:off x="6743548" y="1744236"/>
                  <a:ext cx="183764" cy="105236"/>
                  <a:chOff x="1517980" y="1688757"/>
                  <a:chExt cx="1070783" cy="402191"/>
                </a:xfrm>
              </p:grpSpPr>
              <p:sp>
                <p:nvSpPr>
                  <p:cNvPr id="1468" name="Oval 1467"/>
                  <p:cNvSpPr/>
                  <p:nvPr/>
                </p:nvSpPr>
                <p:spPr bwMode="auto">
                  <a:xfrm>
                    <a:off x="1577545" y="1688757"/>
                    <a:ext cx="955589" cy="39475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469" name="Rectangle 1468"/>
                  <p:cNvSpPr/>
                  <p:nvPr/>
                </p:nvSpPr>
                <p:spPr bwMode="auto">
                  <a:xfrm>
                    <a:off x="2399539" y="1688757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470" name="Rectangle 1469"/>
                  <p:cNvSpPr/>
                  <p:nvPr/>
                </p:nvSpPr>
                <p:spPr bwMode="auto">
                  <a:xfrm>
                    <a:off x="1517980" y="1696198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cxnSp>
                <p:nvCxnSpPr>
                  <p:cNvPr id="1471" name="Straight Connector 1470"/>
                  <p:cNvCxnSpPr/>
                  <p:nvPr/>
                </p:nvCxnSpPr>
                <p:spPr bwMode="auto">
                  <a:xfrm>
                    <a:off x="1820562" y="182056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1472" name="Straight Connector 1471"/>
                  <p:cNvCxnSpPr/>
                  <p:nvPr/>
                </p:nvCxnSpPr>
                <p:spPr bwMode="auto">
                  <a:xfrm>
                    <a:off x="1820562" y="188613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1473" name="Straight Connector 1472"/>
                  <p:cNvCxnSpPr/>
                  <p:nvPr/>
                </p:nvCxnSpPr>
                <p:spPr bwMode="auto">
                  <a:xfrm>
                    <a:off x="1820562" y="1956487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cxnSp>
              <p:nvCxnSpPr>
                <p:cNvPr id="1462" name="Straight Connector 1461"/>
                <p:cNvCxnSpPr/>
                <p:nvPr/>
              </p:nvCxnSpPr>
              <p:spPr bwMode="auto">
                <a:xfrm flipV="1">
                  <a:off x="6882438" y="1744236"/>
                  <a:ext cx="87227" cy="1724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pic>
              <p:nvPicPr>
                <p:cNvPr id="1463" name="Picture 1462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6875114" y="1719928"/>
                  <a:ext cx="199481" cy="199481"/>
                </a:xfrm>
                <a:prstGeom prst="rect">
                  <a:avLst/>
                </a:prstGeom>
              </p:spPr>
            </p:pic>
            <p:cxnSp>
              <p:nvCxnSpPr>
                <p:cNvPr id="1464" name="Straight Connector 1463"/>
                <p:cNvCxnSpPr/>
                <p:nvPr/>
              </p:nvCxnSpPr>
              <p:spPr bwMode="auto">
                <a:xfrm flipV="1">
                  <a:off x="6885972" y="1760339"/>
                  <a:ext cx="83693" cy="71572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465" name="Straight Connector 1464"/>
                <p:cNvCxnSpPr/>
                <p:nvPr/>
              </p:nvCxnSpPr>
              <p:spPr bwMode="auto">
                <a:xfrm flipH="1" flipV="1">
                  <a:off x="6695345" y="1735939"/>
                  <a:ext cx="90069" cy="2440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466" name="Straight Connector 1465"/>
                <p:cNvCxnSpPr/>
                <p:nvPr/>
              </p:nvCxnSpPr>
              <p:spPr bwMode="auto">
                <a:xfrm flipH="1" flipV="1">
                  <a:off x="6695345" y="1760339"/>
                  <a:ext cx="91483" cy="7043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1467" name="TextBox 1466"/>
                <p:cNvSpPr txBox="1"/>
                <p:nvPr/>
              </p:nvSpPr>
              <p:spPr>
                <a:xfrm>
                  <a:off x="6615479" y="2126718"/>
                  <a:ext cx="440074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0.9</a:t>
                  </a:r>
                </a:p>
              </p:txBody>
            </p:sp>
          </p:grpSp>
          <p:cxnSp>
            <p:nvCxnSpPr>
              <p:cNvPr id="1451" name="Straight Connector 1450"/>
              <p:cNvCxnSpPr/>
              <p:nvPr/>
            </p:nvCxnSpPr>
            <p:spPr bwMode="auto">
              <a:xfrm>
                <a:off x="1178507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52" name="Straight Connector 1451"/>
              <p:cNvCxnSpPr/>
              <p:nvPr/>
            </p:nvCxnSpPr>
            <p:spPr bwMode="auto">
              <a:xfrm>
                <a:off x="2147502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53" name="Straight Connector 1452"/>
              <p:cNvCxnSpPr/>
              <p:nvPr/>
            </p:nvCxnSpPr>
            <p:spPr bwMode="auto">
              <a:xfrm>
                <a:off x="3077824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54" name="Straight Connector 1453"/>
              <p:cNvCxnSpPr/>
              <p:nvPr/>
            </p:nvCxnSpPr>
            <p:spPr bwMode="auto">
              <a:xfrm>
                <a:off x="4065030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55" name="Straight Connector 1454"/>
              <p:cNvCxnSpPr/>
              <p:nvPr/>
            </p:nvCxnSpPr>
            <p:spPr bwMode="auto">
              <a:xfrm>
                <a:off x="5044244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56" name="Straight Connector 1455"/>
              <p:cNvCxnSpPr/>
              <p:nvPr/>
            </p:nvCxnSpPr>
            <p:spPr bwMode="auto">
              <a:xfrm>
                <a:off x="6038737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57" name="Straight Connector 1456"/>
              <p:cNvCxnSpPr/>
              <p:nvPr/>
            </p:nvCxnSpPr>
            <p:spPr bwMode="auto">
              <a:xfrm>
                <a:off x="6977597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58" name="Straight Connector 1457"/>
              <p:cNvCxnSpPr/>
              <p:nvPr/>
            </p:nvCxnSpPr>
            <p:spPr bwMode="auto">
              <a:xfrm>
                <a:off x="7952768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pic>
            <p:nvPicPr>
              <p:cNvPr id="1459" name="Picture 1458"/>
              <p:cNvPicPr>
                <a:picLocks noChangeAspect="1"/>
              </p:cNvPicPr>
              <p:nvPr/>
            </p:nvPicPr>
            <p:blipFill>
              <a:blip r:embed="rId7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5809264" y="800821"/>
                <a:ext cx="425507" cy="356238"/>
              </a:xfrm>
              <a:prstGeom prst="rect">
                <a:avLst/>
              </a:prstGeom>
            </p:spPr>
          </p:pic>
        </p:grpSp>
      </p:grpSp>
      <p:grpSp>
        <p:nvGrpSpPr>
          <p:cNvPr id="2135" name="Group 2134"/>
          <p:cNvGrpSpPr/>
          <p:nvPr/>
        </p:nvGrpSpPr>
        <p:grpSpPr>
          <a:xfrm>
            <a:off x="6144901" y="3444434"/>
            <a:ext cx="5523268" cy="2083415"/>
            <a:chOff x="572732" y="1200112"/>
            <a:chExt cx="11279224" cy="4569559"/>
          </a:xfrm>
        </p:grpSpPr>
        <p:grpSp>
          <p:nvGrpSpPr>
            <p:cNvPr id="2136" name="Group 2135"/>
            <p:cNvGrpSpPr/>
            <p:nvPr/>
          </p:nvGrpSpPr>
          <p:grpSpPr>
            <a:xfrm>
              <a:off x="572732" y="3679658"/>
              <a:ext cx="5448032" cy="2090013"/>
              <a:chOff x="936550" y="764872"/>
              <a:chExt cx="7266773" cy="2595198"/>
            </a:xfrm>
          </p:grpSpPr>
          <p:grpSp>
            <p:nvGrpSpPr>
              <p:cNvPr id="2665" name="Group 2664"/>
              <p:cNvGrpSpPr/>
              <p:nvPr/>
            </p:nvGrpSpPr>
            <p:grpSpPr>
              <a:xfrm>
                <a:off x="936550" y="895842"/>
                <a:ext cx="440075" cy="982134"/>
                <a:chOff x="1986246" y="1325314"/>
                <a:chExt cx="440075" cy="982134"/>
              </a:xfrm>
            </p:grpSpPr>
            <p:grpSp>
              <p:nvGrpSpPr>
                <p:cNvPr id="2834" name="Group 2833"/>
                <p:cNvGrpSpPr/>
                <p:nvPr/>
              </p:nvGrpSpPr>
              <p:grpSpPr>
                <a:xfrm>
                  <a:off x="2092152" y="1325314"/>
                  <a:ext cx="274320" cy="982134"/>
                  <a:chOff x="2092152" y="1325314"/>
                  <a:chExt cx="274320" cy="982134"/>
                </a:xfrm>
              </p:grpSpPr>
              <p:grpSp>
                <p:nvGrpSpPr>
                  <p:cNvPr id="2836" name="Group 2835"/>
                  <p:cNvGrpSpPr/>
                  <p:nvPr/>
                </p:nvGrpSpPr>
                <p:grpSpPr>
                  <a:xfrm>
                    <a:off x="2092152" y="1325314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838" name="Oval 2837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839" name="Rectangle 2838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2837" name="Heart 2836"/>
                  <p:cNvSpPr/>
                  <p:nvPr/>
                </p:nvSpPr>
                <p:spPr bwMode="auto">
                  <a:xfrm>
                    <a:off x="2195831" y="1732032"/>
                    <a:ext cx="130205" cy="128094"/>
                  </a:xfrm>
                  <a:prstGeom prst="heart">
                    <a:avLst/>
                  </a:prstGeom>
                  <a:solidFill>
                    <a:schemeClr val="accent3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835" name="TextBox 2834"/>
                <p:cNvSpPr txBox="1"/>
                <p:nvPr/>
              </p:nvSpPr>
              <p:spPr>
                <a:xfrm>
                  <a:off x="1986246" y="1896567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0.1</a:t>
                  </a:r>
                </a:p>
              </p:txBody>
            </p:sp>
          </p:grpSp>
          <p:grpSp>
            <p:nvGrpSpPr>
              <p:cNvPr id="2666" name="Group 2665"/>
              <p:cNvGrpSpPr/>
              <p:nvPr/>
            </p:nvGrpSpPr>
            <p:grpSpPr>
              <a:xfrm>
                <a:off x="1912941" y="895842"/>
                <a:ext cx="481559" cy="982134"/>
                <a:chOff x="2443590" y="1046266"/>
                <a:chExt cx="481559" cy="982134"/>
              </a:xfrm>
            </p:grpSpPr>
            <p:grpSp>
              <p:nvGrpSpPr>
                <p:cNvPr id="2828" name="Group 2827"/>
                <p:cNvGrpSpPr/>
                <p:nvPr/>
              </p:nvGrpSpPr>
              <p:grpSpPr>
                <a:xfrm>
                  <a:off x="2443590" y="1046266"/>
                  <a:ext cx="440075" cy="982134"/>
                  <a:chOff x="2443590" y="1046266"/>
                  <a:chExt cx="440075" cy="982134"/>
                </a:xfrm>
              </p:grpSpPr>
              <p:grpSp>
                <p:nvGrpSpPr>
                  <p:cNvPr id="2830" name="Group 2829"/>
                  <p:cNvGrpSpPr/>
                  <p:nvPr/>
                </p:nvGrpSpPr>
                <p:grpSpPr>
                  <a:xfrm>
                    <a:off x="2538850" y="1046266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832" name="Oval 2831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833" name="Rectangle 2832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2831" name="TextBox 2830"/>
                  <p:cNvSpPr txBox="1"/>
                  <p:nvPr/>
                </p:nvSpPr>
                <p:spPr>
                  <a:xfrm>
                    <a:off x="2443590" y="1527057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</a:p>
                </p:txBody>
              </p:sp>
            </p:grpSp>
            <p:pic>
              <p:nvPicPr>
                <p:cNvPr id="2829" name="Picture 2828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2725668" y="1134639"/>
                  <a:ext cx="199481" cy="199481"/>
                </a:xfrm>
                <a:prstGeom prst="rect">
                  <a:avLst/>
                </a:prstGeom>
              </p:spPr>
            </p:pic>
          </p:grpSp>
          <p:grpSp>
            <p:nvGrpSpPr>
              <p:cNvPr id="2667" name="Group 2666"/>
              <p:cNvGrpSpPr/>
              <p:nvPr/>
            </p:nvGrpSpPr>
            <p:grpSpPr>
              <a:xfrm>
                <a:off x="2850825" y="764872"/>
                <a:ext cx="406301" cy="1113104"/>
                <a:chOff x="1046783" y="2062413"/>
                <a:chExt cx="406301" cy="1113104"/>
              </a:xfrm>
            </p:grpSpPr>
            <p:grpSp>
              <p:nvGrpSpPr>
                <p:cNvPr id="2822" name="Group 2821"/>
                <p:cNvGrpSpPr/>
                <p:nvPr/>
              </p:nvGrpSpPr>
              <p:grpSpPr>
                <a:xfrm>
                  <a:off x="1121245" y="2193383"/>
                  <a:ext cx="331839" cy="982134"/>
                  <a:chOff x="1121245" y="2193383"/>
                  <a:chExt cx="331839" cy="982134"/>
                </a:xfrm>
              </p:grpSpPr>
              <p:grpSp>
                <p:nvGrpSpPr>
                  <p:cNvPr id="2824" name="Group 2823"/>
                  <p:cNvGrpSpPr/>
                  <p:nvPr/>
                </p:nvGrpSpPr>
                <p:grpSpPr>
                  <a:xfrm>
                    <a:off x="1152243" y="21933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826" name="Oval 2825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827" name="Rectangle 2826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2825" name="TextBox 2824"/>
                  <p:cNvSpPr txBox="1"/>
                  <p:nvPr/>
                </p:nvSpPr>
                <p:spPr>
                  <a:xfrm>
                    <a:off x="1121245" y="2673073"/>
                    <a:ext cx="331839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</a:p>
                </p:txBody>
              </p:sp>
            </p:grpSp>
            <p:pic>
              <p:nvPicPr>
                <p:cNvPr id="2823" name="Picture 2822"/>
                <p:cNvPicPr>
                  <a:picLocks noChangeAspect="1"/>
                </p:cNvPicPr>
                <p:nvPr/>
              </p:nvPicPr>
              <p:blipFill>
                <a:blip r:embed="rId4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rightnessContrast bright="-40000" contrast="4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46783" y="2062413"/>
                  <a:ext cx="393016" cy="309936"/>
                </a:xfrm>
                <a:prstGeom prst="rect">
                  <a:avLst/>
                </a:prstGeom>
              </p:spPr>
            </p:pic>
          </p:grpSp>
          <p:grpSp>
            <p:nvGrpSpPr>
              <p:cNvPr id="2668" name="Group 2667"/>
              <p:cNvGrpSpPr/>
              <p:nvPr/>
            </p:nvGrpSpPr>
            <p:grpSpPr>
              <a:xfrm>
                <a:off x="3859746" y="895842"/>
                <a:ext cx="465970" cy="982134"/>
                <a:chOff x="2369299" y="2282762"/>
                <a:chExt cx="465970" cy="982134"/>
              </a:xfrm>
            </p:grpSpPr>
            <p:grpSp>
              <p:nvGrpSpPr>
                <p:cNvPr id="2814" name="Group 2813"/>
                <p:cNvGrpSpPr/>
                <p:nvPr/>
              </p:nvGrpSpPr>
              <p:grpSpPr>
                <a:xfrm>
                  <a:off x="2460869" y="2282762"/>
                  <a:ext cx="374400" cy="982134"/>
                  <a:chOff x="587671" y="2548983"/>
                  <a:chExt cx="374400" cy="982134"/>
                </a:xfrm>
              </p:grpSpPr>
              <p:grpSp>
                <p:nvGrpSpPr>
                  <p:cNvPr id="2816" name="Group 2815"/>
                  <p:cNvGrpSpPr/>
                  <p:nvPr/>
                </p:nvGrpSpPr>
                <p:grpSpPr>
                  <a:xfrm>
                    <a:off x="587671" y="25489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820" name="Oval 2819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821" name="Rectangle 2820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pic>
                <p:nvPicPr>
                  <p:cNvPr id="2817" name="Picture 2816"/>
                  <p:cNvPicPr>
                    <a:picLocks noChangeAspect="1"/>
                  </p:cNvPicPr>
                  <p:nvPr/>
                </p:nvPicPr>
                <p:blipFill>
                  <a:blip r:embed="rId3">
                    <a:duotone>
                      <a:schemeClr val="accent2">
                        <a:shade val="45000"/>
                        <a:satMod val="135000"/>
                      </a:schemeClr>
                      <a:prstClr val="white"/>
                    </a:duotone>
                  </a:blip>
                  <a:stretch>
                    <a:fillRect/>
                  </a:stretch>
                </p:blipFill>
                <p:spPr>
                  <a:xfrm>
                    <a:off x="762590" y="2650430"/>
                    <a:ext cx="199481" cy="199481"/>
                  </a:xfrm>
                  <a:prstGeom prst="rect">
                    <a:avLst/>
                  </a:prstGeom>
                </p:spPr>
              </p:pic>
              <p:sp>
                <p:nvSpPr>
                  <p:cNvPr id="2818" name="Rounded Rectangle 2817"/>
                  <p:cNvSpPr/>
                  <p:nvPr/>
                </p:nvSpPr>
                <p:spPr bwMode="auto">
                  <a:xfrm>
                    <a:off x="741028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819" name="Rounded Rectangle 2818"/>
                  <p:cNvSpPr/>
                  <p:nvPr/>
                </p:nvSpPr>
                <p:spPr bwMode="auto">
                  <a:xfrm>
                    <a:off x="618909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815" name="TextBox 2814"/>
                <p:cNvSpPr txBox="1"/>
                <p:nvPr/>
              </p:nvSpPr>
              <p:spPr>
                <a:xfrm>
                  <a:off x="2369299" y="2750695"/>
                  <a:ext cx="440076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0.3</a:t>
                  </a:r>
                </a:p>
              </p:txBody>
            </p:sp>
          </p:grpSp>
          <p:grpSp>
            <p:nvGrpSpPr>
              <p:cNvPr id="2669" name="Group 2668"/>
              <p:cNvGrpSpPr/>
              <p:nvPr/>
            </p:nvGrpSpPr>
            <p:grpSpPr>
              <a:xfrm>
                <a:off x="4832779" y="851742"/>
                <a:ext cx="440075" cy="1026234"/>
                <a:chOff x="1351526" y="1571676"/>
                <a:chExt cx="440075" cy="1026234"/>
              </a:xfrm>
            </p:grpSpPr>
            <p:grpSp>
              <p:nvGrpSpPr>
                <p:cNvPr id="2805" name="Group 2804"/>
                <p:cNvGrpSpPr/>
                <p:nvPr/>
              </p:nvGrpSpPr>
              <p:grpSpPr>
                <a:xfrm>
                  <a:off x="1414123" y="1571676"/>
                  <a:ext cx="353568" cy="1026234"/>
                  <a:chOff x="1414123" y="1571676"/>
                  <a:chExt cx="353568" cy="1026234"/>
                </a:xfrm>
              </p:grpSpPr>
              <p:grpSp>
                <p:nvGrpSpPr>
                  <p:cNvPr id="2807" name="Group 2806"/>
                  <p:cNvGrpSpPr/>
                  <p:nvPr/>
                </p:nvGrpSpPr>
                <p:grpSpPr>
                  <a:xfrm>
                    <a:off x="1446433" y="1615776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812" name="Oval 2811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813" name="Rectangle 2812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2808" name="Teardrop 2807"/>
                  <p:cNvSpPr/>
                  <p:nvPr/>
                </p:nvSpPr>
                <p:spPr bwMode="auto">
                  <a:xfrm>
                    <a:off x="1414123" y="1571676"/>
                    <a:ext cx="175524" cy="127198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809" name="Teardrop 2808"/>
                  <p:cNvSpPr/>
                  <p:nvPr/>
                </p:nvSpPr>
                <p:spPr bwMode="auto">
                  <a:xfrm rot="16200000">
                    <a:off x="1601742" y="1532925"/>
                    <a:ext cx="127198" cy="204700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810" name="Rounded Rectangle 2809"/>
                  <p:cNvSpPr/>
                  <p:nvPr/>
                </p:nvSpPr>
                <p:spPr bwMode="auto">
                  <a:xfrm>
                    <a:off x="1597000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811" name="Rounded Rectangle 2810"/>
                  <p:cNvSpPr/>
                  <p:nvPr/>
                </p:nvSpPr>
                <p:spPr bwMode="auto">
                  <a:xfrm>
                    <a:off x="1474881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806" name="TextBox 2805"/>
                <p:cNvSpPr txBox="1"/>
                <p:nvPr/>
              </p:nvSpPr>
              <p:spPr>
                <a:xfrm>
                  <a:off x="1351526" y="2117189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0.6</a:t>
                  </a:r>
                </a:p>
              </p:txBody>
            </p:sp>
          </p:grpSp>
          <p:grpSp>
            <p:nvGrpSpPr>
              <p:cNvPr id="2670" name="Group 2669"/>
              <p:cNvGrpSpPr/>
              <p:nvPr/>
            </p:nvGrpSpPr>
            <p:grpSpPr>
              <a:xfrm>
                <a:off x="5820620" y="895842"/>
                <a:ext cx="440075" cy="982134"/>
                <a:chOff x="1735907" y="2460562"/>
                <a:chExt cx="440075" cy="982134"/>
              </a:xfrm>
            </p:grpSpPr>
            <p:grpSp>
              <p:nvGrpSpPr>
                <p:cNvPr id="2788" name="Group 2787"/>
                <p:cNvGrpSpPr/>
                <p:nvPr/>
              </p:nvGrpSpPr>
              <p:grpSpPr>
                <a:xfrm>
                  <a:off x="1826164" y="2460562"/>
                  <a:ext cx="274320" cy="982134"/>
                  <a:chOff x="2368178" y="2124654"/>
                  <a:chExt cx="274320" cy="982134"/>
                </a:xfrm>
              </p:grpSpPr>
              <p:grpSp>
                <p:nvGrpSpPr>
                  <p:cNvPr id="2790" name="Group 2789"/>
                  <p:cNvGrpSpPr/>
                  <p:nvPr/>
                </p:nvGrpSpPr>
                <p:grpSpPr>
                  <a:xfrm>
                    <a:off x="2368178" y="2124654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803" name="Oval 2802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804" name="Rectangle 2803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grpSp>
                <p:nvGrpSpPr>
                  <p:cNvPr id="2791" name="Group 2790"/>
                  <p:cNvGrpSpPr/>
                  <p:nvPr/>
                </p:nvGrpSpPr>
                <p:grpSpPr>
                  <a:xfrm>
                    <a:off x="2368178" y="2240639"/>
                    <a:ext cx="274320" cy="113533"/>
                    <a:chOff x="1237102" y="1657048"/>
                    <a:chExt cx="1598445" cy="433900"/>
                  </a:xfrm>
                </p:grpSpPr>
                <p:grpSp>
                  <p:nvGrpSpPr>
                    <p:cNvPr id="2792" name="Group 2791"/>
                    <p:cNvGrpSpPr/>
                    <p:nvPr/>
                  </p:nvGrpSpPr>
                  <p:grpSpPr>
                    <a:xfrm>
                      <a:off x="1517980" y="1688757"/>
                      <a:ext cx="1070783" cy="402191"/>
                      <a:chOff x="1517980" y="1688757"/>
                      <a:chExt cx="1070783" cy="402191"/>
                    </a:xfrm>
                  </p:grpSpPr>
                  <p:sp>
                    <p:nvSpPr>
                      <p:cNvPr id="2797" name="Oval 2796"/>
                      <p:cNvSpPr/>
                      <p:nvPr/>
                    </p:nvSpPr>
                    <p:spPr bwMode="auto">
                      <a:xfrm>
                        <a:off x="1577545" y="1688757"/>
                        <a:ext cx="955589" cy="394750"/>
                      </a:xfrm>
                      <a:prstGeom prst="ellipse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2798" name="Rectangle 2797"/>
                      <p:cNvSpPr/>
                      <p:nvPr/>
                    </p:nvSpPr>
                    <p:spPr bwMode="auto">
                      <a:xfrm>
                        <a:off x="2399539" y="1688757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2799" name="Rectangle 2798"/>
                      <p:cNvSpPr/>
                      <p:nvPr/>
                    </p:nvSpPr>
                    <p:spPr bwMode="auto">
                      <a:xfrm>
                        <a:off x="1517980" y="1696198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cxnSp>
                    <p:nvCxnSpPr>
                      <p:cNvPr id="2800" name="Straight Connector 2799"/>
                      <p:cNvCxnSpPr/>
                      <p:nvPr/>
                    </p:nvCxnSpPr>
                    <p:spPr bwMode="auto">
                      <a:xfrm>
                        <a:off x="1820562" y="182056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2801" name="Straight Connector 2800"/>
                      <p:cNvCxnSpPr/>
                      <p:nvPr/>
                    </p:nvCxnSpPr>
                    <p:spPr bwMode="auto">
                      <a:xfrm>
                        <a:off x="1820562" y="188613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2802" name="Straight Connector 2801"/>
                      <p:cNvCxnSpPr/>
                      <p:nvPr/>
                    </p:nvCxnSpPr>
                    <p:spPr bwMode="auto">
                      <a:xfrm>
                        <a:off x="1820562" y="1956487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</p:grpSp>
                <p:cxnSp>
                  <p:nvCxnSpPr>
                    <p:cNvPr id="2793" name="Straight Connector 2792"/>
                    <p:cNvCxnSpPr/>
                    <p:nvPr/>
                  </p:nvCxnSpPr>
                  <p:spPr bwMode="auto">
                    <a:xfrm flipV="1">
                      <a:off x="2327280" y="1688757"/>
                      <a:ext cx="508267" cy="65902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2794" name="Straight Connector 2793"/>
                    <p:cNvCxnSpPr/>
                    <p:nvPr/>
                  </p:nvCxnSpPr>
                  <p:spPr bwMode="auto">
                    <a:xfrm flipV="1">
                      <a:off x="2347874" y="1750301"/>
                      <a:ext cx="487673" cy="27353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2795" name="Straight Connector 2794"/>
                    <p:cNvCxnSpPr/>
                    <p:nvPr/>
                  </p:nvCxnSpPr>
                  <p:spPr bwMode="auto">
                    <a:xfrm flipH="1" flipV="1">
                      <a:off x="1237102" y="1657048"/>
                      <a:ext cx="524826" cy="9325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2796" name="Straight Connector 2795"/>
                    <p:cNvCxnSpPr/>
                    <p:nvPr/>
                  </p:nvCxnSpPr>
                  <p:spPr bwMode="auto">
                    <a:xfrm flipH="1" flipV="1">
                      <a:off x="1237102" y="1750301"/>
                      <a:ext cx="533063" cy="26917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</p:grpSp>
            <p:sp>
              <p:nvSpPr>
                <p:cNvPr id="2789" name="TextBox 2788"/>
                <p:cNvSpPr txBox="1"/>
                <p:nvPr/>
              </p:nvSpPr>
              <p:spPr>
                <a:xfrm>
                  <a:off x="1735907" y="2944992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0.7</a:t>
                  </a:r>
                </a:p>
              </p:txBody>
            </p:sp>
          </p:grpSp>
          <p:grpSp>
            <p:nvGrpSpPr>
              <p:cNvPr id="2671" name="Group 2670"/>
              <p:cNvGrpSpPr/>
              <p:nvPr/>
            </p:nvGrpSpPr>
            <p:grpSpPr>
              <a:xfrm>
                <a:off x="6758859" y="895842"/>
                <a:ext cx="440075" cy="982134"/>
                <a:chOff x="504793" y="2548983"/>
                <a:chExt cx="440075" cy="982134"/>
              </a:xfrm>
            </p:grpSpPr>
            <p:grpSp>
              <p:nvGrpSpPr>
                <p:cNvPr id="2782" name="Group 2781"/>
                <p:cNvGrpSpPr/>
                <p:nvPr/>
              </p:nvGrpSpPr>
              <p:grpSpPr>
                <a:xfrm>
                  <a:off x="504793" y="2548983"/>
                  <a:ext cx="440075" cy="982134"/>
                  <a:chOff x="504793" y="2548983"/>
                  <a:chExt cx="440075" cy="982134"/>
                </a:xfrm>
              </p:grpSpPr>
              <p:grpSp>
                <p:nvGrpSpPr>
                  <p:cNvPr id="2784" name="Group 2783"/>
                  <p:cNvGrpSpPr/>
                  <p:nvPr/>
                </p:nvGrpSpPr>
                <p:grpSpPr>
                  <a:xfrm>
                    <a:off x="587671" y="25489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786" name="Oval 2785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787" name="Rectangle 2786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2785" name="TextBox 2784"/>
                  <p:cNvSpPr txBox="1"/>
                  <p:nvPr/>
                </p:nvSpPr>
                <p:spPr>
                  <a:xfrm>
                    <a:off x="504793" y="3025115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0.8</a:t>
                    </a:r>
                  </a:p>
                </p:txBody>
              </p:sp>
            </p:grpSp>
            <p:pic>
              <p:nvPicPr>
                <p:cNvPr id="2783" name="Picture 2782"/>
                <p:cNvPicPr>
                  <a:picLocks noChangeAspect="1"/>
                </p:cNvPicPr>
                <p:nvPr/>
              </p:nvPicPr>
              <p:blipFill>
                <a:blip r:embed="rId6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 flipH="1">
                  <a:off x="559622" y="2646386"/>
                  <a:ext cx="311724" cy="140065"/>
                </a:xfrm>
                <a:prstGeom prst="rect">
                  <a:avLst/>
                </a:prstGeom>
              </p:spPr>
            </p:pic>
          </p:grpSp>
          <p:grpSp>
            <p:nvGrpSpPr>
              <p:cNvPr id="2672" name="Group 2671"/>
              <p:cNvGrpSpPr/>
              <p:nvPr/>
            </p:nvGrpSpPr>
            <p:grpSpPr>
              <a:xfrm>
                <a:off x="7738705" y="895842"/>
                <a:ext cx="464618" cy="982134"/>
                <a:chOff x="574479" y="1141172"/>
                <a:chExt cx="464618" cy="982134"/>
              </a:xfrm>
            </p:grpSpPr>
            <p:grpSp>
              <p:nvGrpSpPr>
                <p:cNvPr id="2766" name="Group 2765"/>
                <p:cNvGrpSpPr/>
                <p:nvPr/>
              </p:nvGrpSpPr>
              <p:grpSpPr>
                <a:xfrm>
                  <a:off x="659847" y="1141172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2780" name="Oval 2779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781" name="Rectangle 2780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grpSp>
              <p:nvGrpSpPr>
                <p:cNvPr id="2767" name="Group 2766"/>
                <p:cNvGrpSpPr/>
                <p:nvPr/>
              </p:nvGrpSpPr>
              <p:grpSpPr>
                <a:xfrm>
                  <a:off x="708050" y="1265454"/>
                  <a:ext cx="183764" cy="105236"/>
                  <a:chOff x="1517980" y="1688757"/>
                  <a:chExt cx="1070783" cy="402191"/>
                </a:xfrm>
              </p:grpSpPr>
              <p:sp>
                <p:nvSpPr>
                  <p:cNvPr id="2774" name="Oval 2773"/>
                  <p:cNvSpPr/>
                  <p:nvPr/>
                </p:nvSpPr>
                <p:spPr bwMode="auto">
                  <a:xfrm>
                    <a:off x="1577545" y="1688757"/>
                    <a:ext cx="955589" cy="39475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775" name="Rectangle 2774"/>
                  <p:cNvSpPr/>
                  <p:nvPr/>
                </p:nvSpPr>
                <p:spPr bwMode="auto">
                  <a:xfrm>
                    <a:off x="2399539" y="1688757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776" name="Rectangle 2775"/>
                  <p:cNvSpPr/>
                  <p:nvPr/>
                </p:nvSpPr>
                <p:spPr bwMode="auto">
                  <a:xfrm>
                    <a:off x="1517980" y="1696198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cxnSp>
                <p:nvCxnSpPr>
                  <p:cNvPr id="2777" name="Straight Connector 2776"/>
                  <p:cNvCxnSpPr/>
                  <p:nvPr/>
                </p:nvCxnSpPr>
                <p:spPr bwMode="auto">
                  <a:xfrm>
                    <a:off x="1820562" y="182056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2778" name="Straight Connector 2777"/>
                  <p:cNvCxnSpPr/>
                  <p:nvPr/>
                </p:nvCxnSpPr>
                <p:spPr bwMode="auto">
                  <a:xfrm>
                    <a:off x="1820562" y="188613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2779" name="Straight Connector 2778"/>
                  <p:cNvCxnSpPr/>
                  <p:nvPr/>
                </p:nvCxnSpPr>
                <p:spPr bwMode="auto">
                  <a:xfrm>
                    <a:off x="1820562" y="1956487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cxnSp>
              <p:nvCxnSpPr>
                <p:cNvPr id="2768" name="Straight Connector 2767"/>
                <p:cNvCxnSpPr/>
                <p:nvPr/>
              </p:nvCxnSpPr>
              <p:spPr bwMode="auto">
                <a:xfrm flipV="1">
                  <a:off x="846940" y="1265454"/>
                  <a:ext cx="87227" cy="1724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pic>
              <p:nvPicPr>
                <p:cNvPr id="2769" name="Picture 2768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839616" y="1241146"/>
                  <a:ext cx="199481" cy="199481"/>
                </a:xfrm>
                <a:prstGeom prst="rect">
                  <a:avLst/>
                </a:prstGeom>
              </p:spPr>
            </p:pic>
            <p:cxnSp>
              <p:nvCxnSpPr>
                <p:cNvPr id="2770" name="Straight Connector 2769"/>
                <p:cNvCxnSpPr/>
                <p:nvPr/>
              </p:nvCxnSpPr>
              <p:spPr bwMode="auto">
                <a:xfrm flipV="1">
                  <a:off x="850474" y="1281557"/>
                  <a:ext cx="83693" cy="71572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771" name="Straight Connector 2770"/>
                <p:cNvCxnSpPr/>
                <p:nvPr/>
              </p:nvCxnSpPr>
              <p:spPr bwMode="auto">
                <a:xfrm flipH="1" flipV="1">
                  <a:off x="659847" y="1257157"/>
                  <a:ext cx="90069" cy="2440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772" name="Straight Connector 2771"/>
                <p:cNvCxnSpPr/>
                <p:nvPr/>
              </p:nvCxnSpPr>
              <p:spPr bwMode="auto">
                <a:xfrm flipH="1" flipV="1">
                  <a:off x="659847" y="1281557"/>
                  <a:ext cx="91483" cy="7043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2773" name="TextBox 2772"/>
                <p:cNvSpPr txBox="1"/>
                <p:nvPr/>
              </p:nvSpPr>
              <p:spPr>
                <a:xfrm>
                  <a:off x="574479" y="1606129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0.9</a:t>
                  </a:r>
                </a:p>
              </p:txBody>
            </p:sp>
          </p:grpSp>
          <p:grpSp>
            <p:nvGrpSpPr>
              <p:cNvPr id="2673" name="Group 2672"/>
              <p:cNvGrpSpPr/>
              <p:nvPr/>
            </p:nvGrpSpPr>
            <p:grpSpPr>
              <a:xfrm>
                <a:off x="1026535" y="2377936"/>
                <a:ext cx="331839" cy="982134"/>
                <a:chOff x="6172378" y="2289538"/>
                <a:chExt cx="331839" cy="982134"/>
              </a:xfrm>
            </p:grpSpPr>
            <p:grpSp>
              <p:nvGrpSpPr>
                <p:cNvPr id="2759" name="Group 2758"/>
                <p:cNvGrpSpPr/>
                <p:nvPr/>
              </p:nvGrpSpPr>
              <p:grpSpPr>
                <a:xfrm>
                  <a:off x="6187190" y="2289538"/>
                  <a:ext cx="274320" cy="982134"/>
                  <a:chOff x="2692399" y="2184397"/>
                  <a:chExt cx="274320" cy="982134"/>
                </a:xfrm>
                <a:solidFill>
                  <a:schemeClr val="accent4"/>
                </a:solidFill>
              </p:grpSpPr>
              <p:sp>
                <p:nvSpPr>
                  <p:cNvPr id="2764" name="Oval 2763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765" name="Rectangle 2764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760" name="Lightning Bolt 2759"/>
                <p:cNvSpPr/>
                <p:nvPr/>
              </p:nvSpPr>
              <p:spPr bwMode="auto">
                <a:xfrm>
                  <a:off x="6297928" y="2322183"/>
                  <a:ext cx="57556" cy="81810"/>
                </a:xfrm>
                <a:prstGeom prst="lightningBolt">
                  <a:avLst/>
                </a:prstGeom>
                <a:solidFill>
                  <a:schemeClr val="accent3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761" name="TextBox 2760"/>
                <p:cNvSpPr txBox="1"/>
                <p:nvPr/>
              </p:nvSpPr>
              <p:spPr>
                <a:xfrm>
                  <a:off x="6172378" y="2790694"/>
                  <a:ext cx="331839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0.1</a:t>
                  </a:r>
                </a:p>
              </p:txBody>
            </p:sp>
            <p:sp>
              <p:nvSpPr>
                <p:cNvPr id="2762" name="Oval 2761"/>
                <p:cNvSpPr/>
                <p:nvPr/>
              </p:nvSpPr>
              <p:spPr bwMode="auto">
                <a:xfrm>
                  <a:off x="6341991" y="2385857"/>
                  <a:ext cx="91440" cy="91440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763" name="Oval 2762"/>
                <p:cNvSpPr/>
                <p:nvPr/>
              </p:nvSpPr>
              <p:spPr bwMode="auto">
                <a:xfrm>
                  <a:off x="6224679" y="2385857"/>
                  <a:ext cx="91440" cy="91440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2674" name="Group 2673"/>
              <p:cNvGrpSpPr/>
              <p:nvPr/>
            </p:nvGrpSpPr>
            <p:grpSpPr>
              <a:xfrm>
                <a:off x="1951541" y="2377936"/>
                <a:ext cx="440075" cy="982134"/>
                <a:chOff x="6493470" y="3205812"/>
                <a:chExt cx="440075" cy="982134"/>
              </a:xfrm>
            </p:grpSpPr>
            <p:grpSp>
              <p:nvGrpSpPr>
                <p:cNvPr id="2751" name="Group 2750"/>
                <p:cNvGrpSpPr/>
                <p:nvPr/>
              </p:nvGrpSpPr>
              <p:grpSpPr>
                <a:xfrm>
                  <a:off x="6493470" y="3205812"/>
                  <a:ext cx="440075" cy="982134"/>
                  <a:chOff x="6493470" y="3205812"/>
                  <a:chExt cx="440075" cy="982134"/>
                </a:xfrm>
              </p:grpSpPr>
              <p:grpSp>
                <p:nvGrpSpPr>
                  <p:cNvPr id="2755" name="Group 2754"/>
                  <p:cNvGrpSpPr/>
                  <p:nvPr/>
                </p:nvGrpSpPr>
                <p:grpSpPr>
                  <a:xfrm>
                    <a:off x="6552961" y="3205812"/>
                    <a:ext cx="274320" cy="982134"/>
                    <a:chOff x="2692399" y="2184397"/>
                    <a:chExt cx="274320" cy="982134"/>
                  </a:xfrm>
                  <a:solidFill>
                    <a:schemeClr val="accent4"/>
                  </a:solidFill>
                </p:grpSpPr>
                <p:sp>
                  <p:nvSpPr>
                    <p:cNvPr id="2757" name="Oval 2756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758" name="Rectangle 2757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2756" name="TextBox 2755"/>
                  <p:cNvSpPr txBox="1"/>
                  <p:nvPr/>
                </p:nvSpPr>
                <p:spPr>
                  <a:xfrm>
                    <a:off x="6493470" y="3670228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</a:p>
                </p:txBody>
              </p:sp>
            </p:grpSp>
            <p:pic>
              <p:nvPicPr>
                <p:cNvPr id="2752" name="Picture 2751"/>
                <p:cNvPicPr>
                  <a:picLocks noChangeAspect="1"/>
                </p:cNvPicPr>
                <p:nvPr/>
              </p:nvPicPr>
              <p:blipFill>
                <a:blip r:embed="rId6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 flipH="1">
                  <a:off x="6534259" y="3315536"/>
                  <a:ext cx="311724" cy="140065"/>
                </a:xfrm>
                <a:prstGeom prst="rect">
                  <a:avLst/>
                </a:prstGeom>
              </p:spPr>
            </p:pic>
            <p:sp>
              <p:nvSpPr>
                <p:cNvPr id="2753" name="Rounded Rectangle 2752"/>
                <p:cNvSpPr/>
                <p:nvPr/>
              </p:nvSpPr>
              <p:spPr bwMode="auto">
                <a:xfrm>
                  <a:off x="6698589" y="3241160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754" name="Rounded Rectangle 2753"/>
                <p:cNvSpPr/>
                <p:nvPr/>
              </p:nvSpPr>
              <p:spPr bwMode="auto">
                <a:xfrm>
                  <a:off x="6576470" y="3241160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2675" name="Group 2674"/>
              <p:cNvGrpSpPr/>
              <p:nvPr/>
            </p:nvGrpSpPr>
            <p:grpSpPr>
              <a:xfrm>
                <a:off x="2844828" y="2310284"/>
                <a:ext cx="459883" cy="1049786"/>
                <a:chOff x="6966521" y="2595951"/>
                <a:chExt cx="459883" cy="1049786"/>
              </a:xfrm>
            </p:grpSpPr>
            <p:grpSp>
              <p:nvGrpSpPr>
                <p:cNvPr id="2745" name="Group 2744"/>
                <p:cNvGrpSpPr/>
                <p:nvPr/>
              </p:nvGrpSpPr>
              <p:grpSpPr>
                <a:xfrm>
                  <a:off x="6986329" y="2663603"/>
                  <a:ext cx="440075" cy="982134"/>
                  <a:chOff x="6986329" y="2663603"/>
                  <a:chExt cx="440075" cy="982134"/>
                </a:xfrm>
              </p:grpSpPr>
              <p:grpSp>
                <p:nvGrpSpPr>
                  <p:cNvPr id="2747" name="Group 2746"/>
                  <p:cNvGrpSpPr/>
                  <p:nvPr/>
                </p:nvGrpSpPr>
                <p:grpSpPr>
                  <a:xfrm>
                    <a:off x="7070554" y="2663603"/>
                    <a:ext cx="274320" cy="982134"/>
                    <a:chOff x="2692399" y="2184397"/>
                    <a:chExt cx="274320" cy="982134"/>
                  </a:xfrm>
                  <a:solidFill>
                    <a:schemeClr val="accent4"/>
                  </a:solidFill>
                </p:grpSpPr>
                <p:sp>
                  <p:nvSpPr>
                    <p:cNvPr id="2749" name="Oval 2748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750" name="Rectangle 2749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2748" name="TextBox 2747"/>
                  <p:cNvSpPr txBox="1"/>
                  <p:nvPr/>
                </p:nvSpPr>
                <p:spPr>
                  <a:xfrm>
                    <a:off x="6986329" y="3160744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  <a:endParaRPr lang="en-US" sz="400" dirty="0">
                      <a:solidFill>
                        <a:schemeClr val="accent6">
                          <a:lumMod val="50000"/>
                        </a:schemeClr>
                      </a:solidFill>
                    </a:endParaRPr>
                  </a:p>
                </p:txBody>
              </p:sp>
            </p:grpSp>
            <p:pic>
              <p:nvPicPr>
                <p:cNvPr id="2746" name="Picture 2745"/>
                <p:cNvPicPr>
                  <a:picLocks noChangeAspect="1"/>
                </p:cNvPicPr>
                <p:nvPr/>
              </p:nvPicPr>
              <p:blipFill>
                <a:blip r:embed="rId7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6966521" y="2595951"/>
                  <a:ext cx="425507" cy="356238"/>
                </a:xfrm>
                <a:prstGeom prst="rect">
                  <a:avLst/>
                </a:prstGeom>
              </p:spPr>
            </p:pic>
          </p:grpSp>
          <p:grpSp>
            <p:nvGrpSpPr>
              <p:cNvPr id="2676" name="Group 2675"/>
              <p:cNvGrpSpPr/>
              <p:nvPr/>
            </p:nvGrpSpPr>
            <p:grpSpPr>
              <a:xfrm>
                <a:off x="3848437" y="2377936"/>
                <a:ext cx="444206" cy="982134"/>
                <a:chOff x="7105323" y="1332018"/>
                <a:chExt cx="444206" cy="982134"/>
              </a:xfrm>
            </p:grpSpPr>
            <p:grpSp>
              <p:nvGrpSpPr>
                <p:cNvPr id="2737" name="Group 2736"/>
                <p:cNvGrpSpPr/>
                <p:nvPr/>
              </p:nvGrpSpPr>
              <p:grpSpPr>
                <a:xfrm>
                  <a:off x="7175129" y="1332018"/>
                  <a:ext cx="374400" cy="982134"/>
                  <a:chOff x="587671" y="2548983"/>
                  <a:chExt cx="374400" cy="982134"/>
                </a:xfrm>
              </p:grpSpPr>
              <p:grpSp>
                <p:nvGrpSpPr>
                  <p:cNvPr id="2739" name="Group 2738"/>
                  <p:cNvGrpSpPr/>
                  <p:nvPr/>
                </p:nvGrpSpPr>
                <p:grpSpPr>
                  <a:xfrm>
                    <a:off x="587671" y="25489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743" name="Oval 2742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744" name="Rectangle 2743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pic>
                <p:nvPicPr>
                  <p:cNvPr id="2740" name="Picture 2739"/>
                  <p:cNvPicPr>
                    <a:picLocks noChangeAspect="1"/>
                  </p:cNvPicPr>
                  <p:nvPr/>
                </p:nvPicPr>
                <p:blipFill>
                  <a:blip r:embed="rId3">
                    <a:duotone>
                      <a:schemeClr val="accent2">
                        <a:shade val="45000"/>
                        <a:satMod val="135000"/>
                      </a:schemeClr>
                      <a:prstClr val="white"/>
                    </a:duotone>
                  </a:blip>
                  <a:stretch>
                    <a:fillRect/>
                  </a:stretch>
                </p:blipFill>
                <p:spPr>
                  <a:xfrm>
                    <a:off x="762590" y="2650430"/>
                    <a:ext cx="199481" cy="199481"/>
                  </a:xfrm>
                  <a:prstGeom prst="rect">
                    <a:avLst/>
                  </a:prstGeom>
                </p:spPr>
              </p:pic>
              <p:sp>
                <p:nvSpPr>
                  <p:cNvPr id="2741" name="Rounded Rectangle 2740"/>
                  <p:cNvSpPr/>
                  <p:nvPr/>
                </p:nvSpPr>
                <p:spPr bwMode="auto">
                  <a:xfrm>
                    <a:off x="741028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742" name="Rounded Rectangle 2741"/>
                  <p:cNvSpPr/>
                  <p:nvPr/>
                </p:nvSpPr>
                <p:spPr bwMode="auto">
                  <a:xfrm>
                    <a:off x="618909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738" name="TextBox 2737"/>
                <p:cNvSpPr txBox="1"/>
                <p:nvPr/>
              </p:nvSpPr>
              <p:spPr>
                <a:xfrm>
                  <a:off x="7105323" y="1815606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0.3</a:t>
                  </a:r>
                </a:p>
              </p:txBody>
            </p:sp>
          </p:grpSp>
          <p:grpSp>
            <p:nvGrpSpPr>
              <p:cNvPr id="2677" name="Group 2676"/>
              <p:cNvGrpSpPr/>
              <p:nvPr/>
            </p:nvGrpSpPr>
            <p:grpSpPr>
              <a:xfrm>
                <a:off x="4856072" y="2333836"/>
                <a:ext cx="440075" cy="1026234"/>
                <a:chOff x="5275665" y="1375098"/>
                <a:chExt cx="440075" cy="1026234"/>
              </a:xfrm>
            </p:grpSpPr>
            <p:grpSp>
              <p:nvGrpSpPr>
                <p:cNvPr id="2728" name="Group 2727"/>
                <p:cNvGrpSpPr/>
                <p:nvPr/>
              </p:nvGrpSpPr>
              <p:grpSpPr>
                <a:xfrm>
                  <a:off x="5305142" y="1375098"/>
                  <a:ext cx="353568" cy="1026234"/>
                  <a:chOff x="1414123" y="1571676"/>
                  <a:chExt cx="353568" cy="1026234"/>
                </a:xfrm>
              </p:grpSpPr>
              <p:grpSp>
                <p:nvGrpSpPr>
                  <p:cNvPr id="2730" name="Group 2729"/>
                  <p:cNvGrpSpPr/>
                  <p:nvPr/>
                </p:nvGrpSpPr>
                <p:grpSpPr>
                  <a:xfrm>
                    <a:off x="1446433" y="1615776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735" name="Oval 2734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736" name="Rectangle 2735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2731" name="Teardrop 2730"/>
                  <p:cNvSpPr/>
                  <p:nvPr/>
                </p:nvSpPr>
                <p:spPr bwMode="auto">
                  <a:xfrm>
                    <a:off x="1414123" y="1571676"/>
                    <a:ext cx="175524" cy="127198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732" name="Teardrop 2731"/>
                  <p:cNvSpPr/>
                  <p:nvPr/>
                </p:nvSpPr>
                <p:spPr bwMode="auto">
                  <a:xfrm rot="16200000">
                    <a:off x="1601742" y="1532925"/>
                    <a:ext cx="127198" cy="204700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733" name="Rounded Rectangle 2732"/>
                  <p:cNvSpPr/>
                  <p:nvPr/>
                </p:nvSpPr>
                <p:spPr bwMode="auto">
                  <a:xfrm>
                    <a:off x="1597000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734" name="Rounded Rectangle 2733"/>
                  <p:cNvSpPr/>
                  <p:nvPr/>
                </p:nvSpPr>
                <p:spPr bwMode="auto">
                  <a:xfrm>
                    <a:off x="1474881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729" name="TextBox 2728"/>
                <p:cNvSpPr txBox="1"/>
                <p:nvPr/>
              </p:nvSpPr>
              <p:spPr>
                <a:xfrm>
                  <a:off x="5275665" y="1920695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0.6</a:t>
                  </a:r>
                </a:p>
              </p:txBody>
            </p:sp>
          </p:grpSp>
          <p:grpSp>
            <p:nvGrpSpPr>
              <p:cNvPr id="2678" name="Group 2677"/>
              <p:cNvGrpSpPr/>
              <p:nvPr/>
            </p:nvGrpSpPr>
            <p:grpSpPr>
              <a:xfrm>
                <a:off x="5816811" y="2377936"/>
                <a:ext cx="440075" cy="982134"/>
                <a:chOff x="5527235" y="2492898"/>
                <a:chExt cx="440075" cy="982134"/>
              </a:xfrm>
            </p:grpSpPr>
            <p:grpSp>
              <p:nvGrpSpPr>
                <p:cNvPr id="2711" name="Group 2710"/>
                <p:cNvGrpSpPr/>
                <p:nvPr/>
              </p:nvGrpSpPr>
              <p:grpSpPr>
                <a:xfrm>
                  <a:off x="5600427" y="2492898"/>
                  <a:ext cx="274320" cy="982134"/>
                  <a:chOff x="2368178" y="2124654"/>
                  <a:chExt cx="274320" cy="982134"/>
                </a:xfrm>
              </p:grpSpPr>
              <p:grpSp>
                <p:nvGrpSpPr>
                  <p:cNvPr id="2713" name="Group 2712"/>
                  <p:cNvGrpSpPr/>
                  <p:nvPr/>
                </p:nvGrpSpPr>
                <p:grpSpPr>
                  <a:xfrm>
                    <a:off x="2368178" y="2124654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726" name="Oval 2725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727" name="Rectangle 2726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grpSp>
                <p:nvGrpSpPr>
                  <p:cNvPr id="2714" name="Group 2713"/>
                  <p:cNvGrpSpPr/>
                  <p:nvPr/>
                </p:nvGrpSpPr>
                <p:grpSpPr>
                  <a:xfrm>
                    <a:off x="2368178" y="2240639"/>
                    <a:ext cx="274320" cy="113533"/>
                    <a:chOff x="1237102" y="1657048"/>
                    <a:chExt cx="1598445" cy="433900"/>
                  </a:xfrm>
                </p:grpSpPr>
                <p:grpSp>
                  <p:nvGrpSpPr>
                    <p:cNvPr id="2715" name="Group 2714"/>
                    <p:cNvGrpSpPr/>
                    <p:nvPr/>
                  </p:nvGrpSpPr>
                  <p:grpSpPr>
                    <a:xfrm>
                      <a:off x="1517980" y="1688757"/>
                      <a:ext cx="1070783" cy="402191"/>
                      <a:chOff x="1517980" y="1688757"/>
                      <a:chExt cx="1070783" cy="402191"/>
                    </a:xfrm>
                  </p:grpSpPr>
                  <p:sp>
                    <p:nvSpPr>
                      <p:cNvPr id="2720" name="Oval 2719"/>
                      <p:cNvSpPr/>
                      <p:nvPr/>
                    </p:nvSpPr>
                    <p:spPr bwMode="auto">
                      <a:xfrm>
                        <a:off x="1577545" y="1688757"/>
                        <a:ext cx="955589" cy="394750"/>
                      </a:xfrm>
                      <a:prstGeom prst="ellipse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2721" name="Rectangle 2720"/>
                      <p:cNvSpPr/>
                      <p:nvPr/>
                    </p:nvSpPr>
                    <p:spPr bwMode="auto">
                      <a:xfrm>
                        <a:off x="2399539" y="1688757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2722" name="Rectangle 2721"/>
                      <p:cNvSpPr/>
                      <p:nvPr/>
                    </p:nvSpPr>
                    <p:spPr bwMode="auto">
                      <a:xfrm>
                        <a:off x="1517980" y="1696198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cxnSp>
                    <p:nvCxnSpPr>
                      <p:cNvPr id="2723" name="Straight Connector 2722"/>
                      <p:cNvCxnSpPr/>
                      <p:nvPr/>
                    </p:nvCxnSpPr>
                    <p:spPr bwMode="auto">
                      <a:xfrm>
                        <a:off x="1820562" y="182056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2724" name="Straight Connector 2723"/>
                      <p:cNvCxnSpPr/>
                      <p:nvPr/>
                    </p:nvCxnSpPr>
                    <p:spPr bwMode="auto">
                      <a:xfrm>
                        <a:off x="1820562" y="188613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2725" name="Straight Connector 2724"/>
                      <p:cNvCxnSpPr/>
                      <p:nvPr/>
                    </p:nvCxnSpPr>
                    <p:spPr bwMode="auto">
                      <a:xfrm>
                        <a:off x="1820562" y="1956487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</p:grpSp>
                <p:cxnSp>
                  <p:nvCxnSpPr>
                    <p:cNvPr id="2716" name="Straight Connector 2715"/>
                    <p:cNvCxnSpPr/>
                    <p:nvPr/>
                  </p:nvCxnSpPr>
                  <p:spPr bwMode="auto">
                    <a:xfrm flipV="1">
                      <a:off x="2327280" y="1688757"/>
                      <a:ext cx="508267" cy="65902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2717" name="Straight Connector 2716"/>
                    <p:cNvCxnSpPr/>
                    <p:nvPr/>
                  </p:nvCxnSpPr>
                  <p:spPr bwMode="auto">
                    <a:xfrm flipV="1">
                      <a:off x="2347874" y="1750301"/>
                      <a:ext cx="487673" cy="27353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2718" name="Straight Connector 2717"/>
                    <p:cNvCxnSpPr/>
                    <p:nvPr/>
                  </p:nvCxnSpPr>
                  <p:spPr bwMode="auto">
                    <a:xfrm flipH="1" flipV="1">
                      <a:off x="1237102" y="1657048"/>
                      <a:ext cx="524826" cy="9325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2719" name="Straight Connector 2718"/>
                    <p:cNvCxnSpPr/>
                    <p:nvPr/>
                  </p:nvCxnSpPr>
                  <p:spPr bwMode="auto">
                    <a:xfrm flipH="1" flipV="1">
                      <a:off x="1237102" y="1750301"/>
                      <a:ext cx="533063" cy="26917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</p:grpSp>
            <p:sp>
              <p:nvSpPr>
                <p:cNvPr id="2712" name="TextBox 2711"/>
                <p:cNvSpPr txBox="1"/>
                <p:nvPr/>
              </p:nvSpPr>
              <p:spPr>
                <a:xfrm>
                  <a:off x="5527235" y="2966932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0.7</a:t>
                  </a:r>
                </a:p>
              </p:txBody>
            </p:sp>
          </p:grpSp>
          <p:grpSp>
            <p:nvGrpSpPr>
              <p:cNvPr id="2679" name="Group 2678"/>
              <p:cNvGrpSpPr/>
              <p:nvPr/>
            </p:nvGrpSpPr>
            <p:grpSpPr>
              <a:xfrm>
                <a:off x="6745211" y="2377936"/>
                <a:ext cx="440075" cy="982134"/>
                <a:chOff x="4886854" y="2700228"/>
                <a:chExt cx="440075" cy="982134"/>
              </a:xfrm>
            </p:grpSpPr>
            <p:grpSp>
              <p:nvGrpSpPr>
                <p:cNvPr id="2706" name="Group 2705"/>
                <p:cNvGrpSpPr/>
                <p:nvPr/>
              </p:nvGrpSpPr>
              <p:grpSpPr>
                <a:xfrm>
                  <a:off x="4970918" y="2700228"/>
                  <a:ext cx="274320" cy="982134"/>
                  <a:chOff x="2692399" y="2184397"/>
                  <a:chExt cx="274320" cy="982134"/>
                </a:xfrm>
                <a:solidFill>
                  <a:schemeClr val="accent4"/>
                </a:solidFill>
              </p:grpSpPr>
              <p:sp>
                <p:nvSpPr>
                  <p:cNvPr id="2709" name="Oval 2708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710" name="Rectangle 2709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707" name="Chord 2706"/>
                <p:cNvSpPr/>
                <p:nvPr/>
              </p:nvSpPr>
              <p:spPr bwMode="auto">
                <a:xfrm rot="17528077">
                  <a:off x="5043014" y="2752290"/>
                  <a:ext cx="169420" cy="155677"/>
                </a:xfrm>
                <a:prstGeom prst="chord">
                  <a:avLst>
                    <a:gd name="adj1" fmla="val 5544771"/>
                    <a:gd name="adj2" fmla="val 13532001"/>
                  </a:avLst>
                </a:prstGeom>
                <a:solidFill>
                  <a:schemeClr val="accent3"/>
                </a:solidFill>
                <a:ln w="28575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708" name="TextBox 2707"/>
                <p:cNvSpPr txBox="1"/>
                <p:nvPr/>
              </p:nvSpPr>
              <p:spPr>
                <a:xfrm>
                  <a:off x="4886854" y="3189082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0.8</a:t>
                  </a:r>
                </a:p>
              </p:txBody>
            </p:sp>
          </p:grpSp>
          <p:grpSp>
            <p:nvGrpSpPr>
              <p:cNvPr id="2680" name="Group 2679"/>
              <p:cNvGrpSpPr/>
              <p:nvPr/>
            </p:nvGrpSpPr>
            <p:grpSpPr>
              <a:xfrm>
                <a:off x="7723018" y="2377936"/>
                <a:ext cx="459116" cy="982134"/>
                <a:chOff x="6615479" y="1619954"/>
                <a:chExt cx="459116" cy="982134"/>
              </a:xfrm>
            </p:grpSpPr>
            <p:grpSp>
              <p:nvGrpSpPr>
                <p:cNvPr id="2690" name="Group 2689"/>
                <p:cNvGrpSpPr/>
                <p:nvPr/>
              </p:nvGrpSpPr>
              <p:grpSpPr>
                <a:xfrm>
                  <a:off x="6695345" y="1619954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2704" name="Oval 2703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705" name="Rectangle 2704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grpSp>
              <p:nvGrpSpPr>
                <p:cNvPr id="2691" name="Group 2690"/>
                <p:cNvGrpSpPr/>
                <p:nvPr/>
              </p:nvGrpSpPr>
              <p:grpSpPr>
                <a:xfrm>
                  <a:off x="6743548" y="1744236"/>
                  <a:ext cx="183764" cy="105236"/>
                  <a:chOff x="1517980" y="1688757"/>
                  <a:chExt cx="1070783" cy="402191"/>
                </a:xfrm>
              </p:grpSpPr>
              <p:sp>
                <p:nvSpPr>
                  <p:cNvPr id="2698" name="Oval 2697"/>
                  <p:cNvSpPr/>
                  <p:nvPr/>
                </p:nvSpPr>
                <p:spPr bwMode="auto">
                  <a:xfrm>
                    <a:off x="1577545" y="1688757"/>
                    <a:ext cx="955589" cy="39475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699" name="Rectangle 2698"/>
                  <p:cNvSpPr/>
                  <p:nvPr/>
                </p:nvSpPr>
                <p:spPr bwMode="auto">
                  <a:xfrm>
                    <a:off x="2399539" y="1688757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700" name="Rectangle 2699"/>
                  <p:cNvSpPr/>
                  <p:nvPr/>
                </p:nvSpPr>
                <p:spPr bwMode="auto">
                  <a:xfrm>
                    <a:off x="1517980" y="1696198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cxnSp>
                <p:nvCxnSpPr>
                  <p:cNvPr id="2701" name="Straight Connector 2700"/>
                  <p:cNvCxnSpPr/>
                  <p:nvPr/>
                </p:nvCxnSpPr>
                <p:spPr bwMode="auto">
                  <a:xfrm>
                    <a:off x="1820562" y="182056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2702" name="Straight Connector 2701"/>
                  <p:cNvCxnSpPr/>
                  <p:nvPr/>
                </p:nvCxnSpPr>
                <p:spPr bwMode="auto">
                  <a:xfrm>
                    <a:off x="1820562" y="188613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2703" name="Straight Connector 2702"/>
                  <p:cNvCxnSpPr/>
                  <p:nvPr/>
                </p:nvCxnSpPr>
                <p:spPr bwMode="auto">
                  <a:xfrm>
                    <a:off x="1820562" y="1956487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cxnSp>
              <p:nvCxnSpPr>
                <p:cNvPr id="2692" name="Straight Connector 2691"/>
                <p:cNvCxnSpPr/>
                <p:nvPr/>
              </p:nvCxnSpPr>
              <p:spPr bwMode="auto">
                <a:xfrm flipV="1">
                  <a:off x="6882438" y="1744236"/>
                  <a:ext cx="87227" cy="1724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pic>
              <p:nvPicPr>
                <p:cNvPr id="2693" name="Picture 2692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6875114" y="1719928"/>
                  <a:ext cx="199481" cy="199481"/>
                </a:xfrm>
                <a:prstGeom prst="rect">
                  <a:avLst/>
                </a:prstGeom>
              </p:spPr>
            </p:pic>
            <p:cxnSp>
              <p:nvCxnSpPr>
                <p:cNvPr id="2694" name="Straight Connector 2693"/>
                <p:cNvCxnSpPr/>
                <p:nvPr/>
              </p:nvCxnSpPr>
              <p:spPr bwMode="auto">
                <a:xfrm flipV="1">
                  <a:off x="6885972" y="1760339"/>
                  <a:ext cx="83693" cy="71572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695" name="Straight Connector 2694"/>
                <p:cNvCxnSpPr/>
                <p:nvPr/>
              </p:nvCxnSpPr>
              <p:spPr bwMode="auto">
                <a:xfrm flipH="1" flipV="1">
                  <a:off x="6695345" y="1735939"/>
                  <a:ext cx="90069" cy="2440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696" name="Straight Connector 2695"/>
                <p:cNvCxnSpPr/>
                <p:nvPr/>
              </p:nvCxnSpPr>
              <p:spPr bwMode="auto">
                <a:xfrm flipH="1" flipV="1">
                  <a:off x="6695345" y="1760339"/>
                  <a:ext cx="91483" cy="7043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2697" name="TextBox 2696"/>
                <p:cNvSpPr txBox="1"/>
                <p:nvPr/>
              </p:nvSpPr>
              <p:spPr>
                <a:xfrm>
                  <a:off x="6615479" y="2126718"/>
                  <a:ext cx="440074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0.9</a:t>
                  </a:r>
                </a:p>
              </p:txBody>
            </p:sp>
          </p:grpSp>
          <p:cxnSp>
            <p:nvCxnSpPr>
              <p:cNvPr id="2681" name="Straight Connector 2680"/>
              <p:cNvCxnSpPr/>
              <p:nvPr/>
            </p:nvCxnSpPr>
            <p:spPr bwMode="auto">
              <a:xfrm>
                <a:off x="1178507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682" name="Straight Connector 2681"/>
              <p:cNvCxnSpPr/>
              <p:nvPr/>
            </p:nvCxnSpPr>
            <p:spPr bwMode="auto">
              <a:xfrm>
                <a:off x="2147502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683" name="Straight Connector 2682"/>
              <p:cNvCxnSpPr/>
              <p:nvPr/>
            </p:nvCxnSpPr>
            <p:spPr bwMode="auto">
              <a:xfrm>
                <a:off x="3077824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684" name="Straight Connector 2683"/>
              <p:cNvCxnSpPr/>
              <p:nvPr/>
            </p:nvCxnSpPr>
            <p:spPr bwMode="auto">
              <a:xfrm>
                <a:off x="4065030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685" name="Straight Connector 2684"/>
              <p:cNvCxnSpPr/>
              <p:nvPr/>
            </p:nvCxnSpPr>
            <p:spPr bwMode="auto">
              <a:xfrm>
                <a:off x="5044244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686" name="Straight Connector 2685"/>
              <p:cNvCxnSpPr/>
              <p:nvPr/>
            </p:nvCxnSpPr>
            <p:spPr bwMode="auto">
              <a:xfrm>
                <a:off x="6038737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687" name="Straight Connector 2686"/>
              <p:cNvCxnSpPr/>
              <p:nvPr/>
            </p:nvCxnSpPr>
            <p:spPr bwMode="auto">
              <a:xfrm>
                <a:off x="6977597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688" name="Straight Connector 2687"/>
              <p:cNvCxnSpPr/>
              <p:nvPr/>
            </p:nvCxnSpPr>
            <p:spPr bwMode="auto">
              <a:xfrm>
                <a:off x="7952768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pic>
            <p:nvPicPr>
              <p:cNvPr id="2689" name="Picture 2688"/>
              <p:cNvPicPr>
                <a:picLocks noChangeAspect="1"/>
              </p:cNvPicPr>
              <p:nvPr/>
            </p:nvPicPr>
            <p:blipFill>
              <a:blip r:embed="rId7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5809264" y="800821"/>
                <a:ext cx="425507" cy="356238"/>
              </a:xfrm>
              <a:prstGeom prst="rect">
                <a:avLst/>
              </a:prstGeom>
            </p:spPr>
          </p:pic>
        </p:grpSp>
        <p:grpSp>
          <p:nvGrpSpPr>
            <p:cNvPr id="2137" name="Group 2136"/>
            <p:cNvGrpSpPr/>
            <p:nvPr/>
          </p:nvGrpSpPr>
          <p:grpSpPr>
            <a:xfrm>
              <a:off x="683153" y="1200112"/>
              <a:ext cx="5448032" cy="2090013"/>
              <a:chOff x="936550" y="764872"/>
              <a:chExt cx="7266773" cy="2595198"/>
            </a:xfrm>
          </p:grpSpPr>
          <p:grpSp>
            <p:nvGrpSpPr>
              <p:cNvPr id="2490" name="Group 2489"/>
              <p:cNvGrpSpPr/>
              <p:nvPr/>
            </p:nvGrpSpPr>
            <p:grpSpPr>
              <a:xfrm>
                <a:off x="936550" y="895842"/>
                <a:ext cx="440075" cy="982134"/>
                <a:chOff x="1986246" y="1325314"/>
                <a:chExt cx="440075" cy="982134"/>
              </a:xfrm>
            </p:grpSpPr>
            <p:grpSp>
              <p:nvGrpSpPr>
                <p:cNvPr id="2659" name="Group 2658"/>
                <p:cNvGrpSpPr/>
                <p:nvPr/>
              </p:nvGrpSpPr>
              <p:grpSpPr>
                <a:xfrm>
                  <a:off x="2092152" y="1325314"/>
                  <a:ext cx="274320" cy="982134"/>
                  <a:chOff x="2092152" y="1325314"/>
                  <a:chExt cx="274320" cy="982134"/>
                </a:xfrm>
              </p:grpSpPr>
              <p:grpSp>
                <p:nvGrpSpPr>
                  <p:cNvPr id="2661" name="Group 2660"/>
                  <p:cNvGrpSpPr/>
                  <p:nvPr/>
                </p:nvGrpSpPr>
                <p:grpSpPr>
                  <a:xfrm>
                    <a:off x="2092152" y="1325314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663" name="Oval 2662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664" name="Rectangle 2663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2662" name="Heart 2661"/>
                  <p:cNvSpPr/>
                  <p:nvPr/>
                </p:nvSpPr>
                <p:spPr bwMode="auto">
                  <a:xfrm>
                    <a:off x="2195831" y="1732032"/>
                    <a:ext cx="130205" cy="128094"/>
                  </a:xfrm>
                  <a:prstGeom prst="heart">
                    <a:avLst/>
                  </a:prstGeom>
                  <a:solidFill>
                    <a:schemeClr val="accent3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660" name="TextBox 2659"/>
                <p:cNvSpPr txBox="1"/>
                <p:nvPr/>
              </p:nvSpPr>
              <p:spPr>
                <a:xfrm>
                  <a:off x="1986246" y="1896567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0.1</a:t>
                  </a:r>
                </a:p>
              </p:txBody>
            </p:sp>
          </p:grpSp>
          <p:grpSp>
            <p:nvGrpSpPr>
              <p:cNvPr id="2491" name="Group 2490"/>
              <p:cNvGrpSpPr/>
              <p:nvPr/>
            </p:nvGrpSpPr>
            <p:grpSpPr>
              <a:xfrm>
                <a:off x="1912941" y="895842"/>
                <a:ext cx="481559" cy="982134"/>
                <a:chOff x="2443590" y="1046266"/>
                <a:chExt cx="481559" cy="982134"/>
              </a:xfrm>
            </p:grpSpPr>
            <p:grpSp>
              <p:nvGrpSpPr>
                <p:cNvPr id="2653" name="Group 2652"/>
                <p:cNvGrpSpPr/>
                <p:nvPr/>
              </p:nvGrpSpPr>
              <p:grpSpPr>
                <a:xfrm>
                  <a:off x="2443590" y="1046266"/>
                  <a:ext cx="440075" cy="982134"/>
                  <a:chOff x="2443590" y="1046266"/>
                  <a:chExt cx="440075" cy="982134"/>
                </a:xfrm>
              </p:grpSpPr>
              <p:grpSp>
                <p:nvGrpSpPr>
                  <p:cNvPr id="2655" name="Group 2654"/>
                  <p:cNvGrpSpPr/>
                  <p:nvPr/>
                </p:nvGrpSpPr>
                <p:grpSpPr>
                  <a:xfrm>
                    <a:off x="2538850" y="1046266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657" name="Oval 2656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658" name="Rectangle 2657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2656" name="TextBox 2655"/>
                  <p:cNvSpPr txBox="1"/>
                  <p:nvPr/>
                </p:nvSpPr>
                <p:spPr>
                  <a:xfrm>
                    <a:off x="2443590" y="1527057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</a:p>
                </p:txBody>
              </p:sp>
            </p:grpSp>
            <p:pic>
              <p:nvPicPr>
                <p:cNvPr id="2654" name="Picture 2653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2725668" y="1134639"/>
                  <a:ext cx="199481" cy="199481"/>
                </a:xfrm>
                <a:prstGeom prst="rect">
                  <a:avLst/>
                </a:prstGeom>
              </p:spPr>
            </p:pic>
          </p:grpSp>
          <p:grpSp>
            <p:nvGrpSpPr>
              <p:cNvPr id="2492" name="Group 2491"/>
              <p:cNvGrpSpPr/>
              <p:nvPr/>
            </p:nvGrpSpPr>
            <p:grpSpPr>
              <a:xfrm>
                <a:off x="2850825" y="764872"/>
                <a:ext cx="406301" cy="1113104"/>
                <a:chOff x="1046783" y="2062413"/>
                <a:chExt cx="406301" cy="1113104"/>
              </a:xfrm>
            </p:grpSpPr>
            <p:grpSp>
              <p:nvGrpSpPr>
                <p:cNvPr id="2647" name="Group 2646"/>
                <p:cNvGrpSpPr/>
                <p:nvPr/>
              </p:nvGrpSpPr>
              <p:grpSpPr>
                <a:xfrm>
                  <a:off x="1121245" y="2193383"/>
                  <a:ext cx="331839" cy="982134"/>
                  <a:chOff x="1121245" y="2193383"/>
                  <a:chExt cx="331839" cy="982134"/>
                </a:xfrm>
              </p:grpSpPr>
              <p:grpSp>
                <p:nvGrpSpPr>
                  <p:cNvPr id="2649" name="Group 2648"/>
                  <p:cNvGrpSpPr/>
                  <p:nvPr/>
                </p:nvGrpSpPr>
                <p:grpSpPr>
                  <a:xfrm>
                    <a:off x="1152243" y="21933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651" name="Oval 2650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652" name="Rectangle 2651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2650" name="TextBox 2649"/>
                  <p:cNvSpPr txBox="1"/>
                  <p:nvPr/>
                </p:nvSpPr>
                <p:spPr>
                  <a:xfrm>
                    <a:off x="1121245" y="2673073"/>
                    <a:ext cx="331839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</a:p>
                </p:txBody>
              </p:sp>
            </p:grpSp>
            <p:pic>
              <p:nvPicPr>
                <p:cNvPr id="2648" name="Picture 2647"/>
                <p:cNvPicPr>
                  <a:picLocks noChangeAspect="1"/>
                </p:cNvPicPr>
                <p:nvPr/>
              </p:nvPicPr>
              <p:blipFill>
                <a:blip r:embed="rId4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rightnessContrast bright="-40000" contrast="4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46783" y="2062413"/>
                  <a:ext cx="393016" cy="309936"/>
                </a:xfrm>
                <a:prstGeom prst="rect">
                  <a:avLst/>
                </a:prstGeom>
              </p:spPr>
            </p:pic>
          </p:grpSp>
          <p:grpSp>
            <p:nvGrpSpPr>
              <p:cNvPr id="2493" name="Group 2492"/>
              <p:cNvGrpSpPr/>
              <p:nvPr/>
            </p:nvGrpSpPr>
            <p:grpSpPr>
              <a:xfrm>
                <a:off x="3859746" y="895842"/>
                <a:ext cx="465970" cy="982134"/>
                <a:chOff x="2369299" y="2282762"/>
                <a:chExt cx="465970" cy="982134"/>
              </a:xfrm>
            </p:grpSpPr>
            <p:grpSp>
              <p:nvGrpSpPr>
                <p:cNvPr id="2639" name="Group 2638"/>
                <p:cNvGrpSpPr/>
                <p:nvPr/>
              </p:nvGrpSpPr>
              <p:grpSpPr>
                <a:xfrm>
                  <a:off x="2460869" y="2282762"/>
                  <a:ext cx="374400" cy="982134"/>
                  <a:chOff x="587671" y="2548983"/>
                  <a:chExt cx="374400" cy="982134"/>
                </a:xfrm>
              </p:grpSpPr>
              <p:grpSp>
                <p:nvGrpSpPr>
                  <p:cNvPr id="2641" name="Group 2640"/>
                  <p:cNvGrpSpPr/>
                  <p:nvPr/>
                </p:nvGrpSpPr>
                <p:grpSpPr>
                  <a:xfrm>
                    <a:off x="587671" y="25489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645" name="Oval 2644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646" name="Rectangle 2645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pic>
                <p:nvPicPr>
                  <p:cNvPr id="2642" name="Picture 2641"/>
                  <p:cNvPicPr>
                    <a:picLocks noChangeAspect="1"/>
                  </p:cNvPicPr>
                  <p:nvPr/>
                </p:nvPicPr>
                <p:blipFill>
                  <a:blip r:embed="rId3">
                    <a:duotone>
                      <a:schemeClr val="accent2">
                        <a:shade val="45000"/>
                        <a:satMod val="135000"/>
                      </a:schemeClr>
                      <a:prstClr val="white"/>
                    </a:duotone>
                  </a:blip>
                  <a:stretch>
                    <a:fillRect/>
                  </a:stretch>
                </p:blipFill>
                <p:spPr>
                  <a:xfrm>
                    <a:off x="762590" y="2650430"/>
                    <a:ext cx="199481" cy="199481"/>
                  </a:xfrm>
                  <a:prstGeom prst="rect">
                    <a:avLst/>
                  </a:prstGeom>
                </p:spPr>
              </p:pic>
              <p:sp>
                <p:nvSpPr>
                  <p:cNvPr id="2643" name="Rounded Rectangle 2642"/>
                  <p:cNvSpPr/>
                  <p:nvPr/>
                </p:nvSpPr>
                <p:spPr bwMode="auto">
                  <a:xfrm>
                    <a:off x="741028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644" name="Rounded Rectangle 2643"/>
                  <p:cNvSpPr/>
                  <p:nvPr/>
                </p:nvSpPr>
                <p:spPr bwMode="auto">
                  <a:xfrm>
                    <a:off x="618909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640" name="TextBox 2639"/>
                <p:cNvSpPr txBox="1"/>
                <p:nvPr/>
              </p:nvSpPr>
              <p:spPr>
                <a:xfrm>
                  <a:off x="2369299" y="2750695"/>
                  <a:ext cx="440076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0.3</a:t>
                  </a:r>
                </a:p>
              </p:txBody>
            </p:sp>
          </p:grpSp>
          <p:grpSp>
            <p:nvGrpSpPr>
              <p:cNvPr id="2494" name="Group 2493"/>
              <p:cNvGrpSpPr/>
              <p:nvPr/>
            </p:nvGrpSpPr>
            <p:grpSpPr>
              <a:xfrm>
                <a:off x="4832779" y="851742"/>
                <a:ext cx="440075" cy="1026234"/>
                <a:chOff x="1351526" y="1571676"/>
                <a:chExt cx="440075" cy="1026234"/>
              </a:xfrm>
            </p:grpSpPr>
            <p:grpSp>
              <p:nvGrpSpPr>
                <p:cNvPr id="2630" name="Group 2629"/>
                <p:cNvGrpSpPr/>
                <p:nvPr/>
              </p:nvGrpSpPr>
              <p:grpSpPr>
                <a:xfrm>
                  <a:off x="1414123" y="1571676"/>
                  <a:ext cx="353568" cy="1026234"/>
                  <a:chOff x="1414123" y="1571676"/>
                  <a:chExt cx="353568" cy="1026234"/>
                </a:xfrm>
              </p:grpSpPr>
              <p:grpSp>
                <p:nvGrpSpPr>
                  <p:cNvPr id="2632" name="Group 2631"/>
                  <p:cNvGrpSpPr/>
                  <p:nvPr/>
                </p:nvGrpSpPr>
                <p:grpSpPr>
                  <a:xfrm>
                    <a:off x="1446433" y="1615776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637" name="Oval 2636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638" name="Rectangle 2637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2633" name="Teardrop 2632"/>
                  <p:cNvSpPr/>
                  <p:nvPr/>
                </p:nvSpPr>
                <p:spPr bwMode="auto">
                  <a:xfrm>
                    <a:off x="1414123" y="1571676"/>
                    <a:ext cx="175524" cy="127198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634" name="Teardrop 2633"/>
                  <p:cNvSpPr/>
                  <p:nvPr/>
                </p:nvSpPr>
                <p:spPr bwMode="auto">
                  <a:xfrm rot="16200000">
                    <a:off x="1601742" y="1532925"/>
                    <a:ext cx="127198" cy="204700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635" name="Rounded Rectangle 2634"/>
                  <p:cNvSpPr/>
                  <p:nvPr/>
                </p:nvSpPr>
                <p:spPr bwMode="auto">
                  <a:xfrm>
                    <a:off x="1597000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636" name="Rounded Rectangle 2635"/>
                  <p:cNvSpPr/>
                  <p:nvPr/>
                </p:nvSpPr>
                <p:spPr bwMode="auto">
                  <a:xfrm>
                    <a:off x="1474881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631" name="TextBox 2630"/>
                <p:cNvSpPr txBox="1"/>
                <p:nvPr/>
              </p:nvSpPr>
              <p:spPr>
                <a:xfrm>
                  <a:off x="1351526" y="2117189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0.6</a:t>
                  </a:r>
                </a:p>
              </p:txBody>
            </p:sp>
          </p:grpSp>
          <p:grpSp>
            <p:nvGrpSpPr>
              <p:cNvPr id="2495" name="Group 2494"/>
              <p:cNvGrpSpPr/>
              <p:nvPr/>
            </p:nvGrpSpPr>
            <p:grpSpPr>
              <a:xfrm>
                <a:off x="5820620" y="895842"/>
                <a:ext cx="440075" cy="982134"/>
                <a:chOff x="1735907" y="2460562"/>
                <a:chExt cx="440075" cy="982134"/>
              </a:xfrm>
            </p:grpSpPr>
            <p:grpSp>
              <p:nvGrpSpPr>
                <p:cNvPr id="2613" name="Group 2612"/>
                <p:cNvGrpSpPr/>
                <p:nvPr/>
              </p:nvGrpSpPr>
              <p:grpSpPr>
                <a:xfrm>
                  <a:off x="1826164" y="2460562"/>
                  <a:ext cx="274320" cy="982134"/>
                  <a:chOff x="2368178" y="2124654"/>
                  <a:chExt cx="274320" cy="982134"/>
                </a:xfrm>
              </p:grpSpPr>
              <p:grpSp>
                <p:nvGrpSpPr>
                  <p:cNvPr id="2615" name="Group 2614"/>
                  <p:cNvGrpSpPr/>
                  <p:nvPr/>
                </p:nvGrpSpPr>
                <p:grpSpPr>
                  <a:xfrm>
                    <a:off x="2368178" y="2124654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628" name="Oval 2627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629" name="Rectangle 2628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grpSp>
                <p:nvGrpSpPr>
                  <p:cNvPr id="2616" name="Group 2615"/>
                  <p:cNvGrpSpPr/>
                  <p:nvPr/>
                </p:nvGrpSpPr>
                <p:grpSpPr>
                  <a:xfrm>
                    <a:off x="2368178" y="2240639"/>
                    <a:ext cx="274320" cy="113533"/>
                    <a:chOff x="1237102" y="1657048"/>
                    <a:chExt cx="1598445" cy="433900"/>
                  </a:xfrm>
                </p:grpSpPr>
                <p:grpSp>
                  <p:nvGrpSpPr>
                    <p:cNvPr id="2617" name="Group 2616"/>
                    <p:cNvGrpSpPr/>
                    <p:nvPr/>
                  </p:nvGrpSpPr>
                  <p:grpSpPr>
                    <a:xfrm>
                      <a:off x="1517980" y="1688757"/>
                      <a:ext cx="1070783" cy="402191"/>
                      <a:chOff x="1517980" y="1688757"/>
                      <a:chExt cx="1070783" cy="402191"/>
                    </a:xfrm>
                  </p:grpSpPr>
                  <p:sp>
                    <p:nvSpPr>
                      <p:cNvPr id="2622" name="Oval 2621"/>
                      <p:cNvSpPr/>
                      <p:nvPr/>
                    </p:nvSpPr>
                    <p:spPr bwMode="auto">
                      <a:xfrm>
                        <a:off x="1577545" y="1688757"/>
                        <a:ext cx="955589" cy="394750"/>
                      </a:xfrm>
                      <a:prstGeom prst="ellipse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2623" name="Rectangle 2622"/>
                      <p:cNvSpPr/>
                      <p:nvPr/>
                    </p:nvSpPr>
                    <p:spPr bwMode="auto">
                      <a:xfrm>
                        <a:off x="2399539" y="1688757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2624" name="Rectangle 2623"/>
                      <p:cNvSpPr/>
                      <p:nvPr/>
                    </p:nvSpPr>
                    <p:spPr bwMode="auto">
                      <a:xfrm>
                        <a:off x="1517980" y="1696198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cxnSp>
                    <p:nvCxnSpPr>
                      <p:cNvPr id="2625" name="Straight Connector 2624"/>
                      <p:cNvCxnSpPr/>
                      <p:nvPr/>
                    </p:nvCxnSpPr>
                    <p:spPr bwMode="auto">
                      <a:xfrm>
                        <a:off x="1820562" y="182056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2626" name="Straight Connector 2625"/>
                      <p:cNvCxnSpPr/>
                      <p:nvPr/>
                    </p:nvCxnSpPr>
                    <p:spPr bwMode="auto">
                      <a:xfrm>
                        <a:off x="1820562" y="188613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2627" name="Straight Connector 2626"/>
                      <p:cNvCxnSpPr/>
                      <p:nvPr/>
                    </p:nvCxnSpPr>
                    <p:spPr bwMode="auto">
                      <a:xfrm>
                        <a:off x="1820562" y="1956487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</p:grpSp>
                <p:cxnSp>
                  <p:nvCxnSpPr>
                    <p:cNvPr id="2618" name="Straight Connector 2617"/>
                    <p:cNvCxnSpPr/>
                    <p:nvPr/>
                  </p:nvCxnSpPr>
                  <p:spPr bwMode="auto">
                    <a:xfrm flipV="1">
                      <a:off x="2327280" y="1688757"/>
                      <a:ext cx="508267" cy="65902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2619" name="Straight Connector 2618"/>
                    <p:cNvCxnSpPr/>
                    <p:nvPr/>
                  </p:nvCxnSpPr>
                  <p:spPr bwMode="auto">
                    <a:xfrm flipV="1">
                      <a:off x="2347874" y="1750301"/>
                      <a:ext cx="487673" cy="27353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2620" name="Straight Connector 2619"/>
                    <p:cNvCxnSpPr/>
                    <p:nvPr/>
                  </p:nvCxnSpPr>
                  <p:spPr bwMode="auto">
                    <a:xfrm flipH="1" flipV="1">
                      <a:off x="1237102" y="1657048"/>
                      <a:ext cx="524826" cy="9325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2621" name="Straight Connector 2620"/>
                    <p:cNvCxnSpPr/>
                    <p:nvPr/>
                  </p:nvCxnSpPr>
                  <p:spPr bwMode="auto">
                    <a:xfrm flipH="1" flipV="1">
                      <a:off x="1237102" y="1750301"/>
                      <a:ext cx="533063" cy="26917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</p:grpSp>
            <p:sp>
              <p:nvSpPr>
                <p:cNvPr id="2614" name="TextBox 2613"/>
                <p:cNvSpPr txBox="1"/>
                <p:nvPr/>
              </p:nvSpPr>
              <p:spPr>
                <a:xfrm>
                  <a:off x="1735907" y="2944992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0.7</a:t>
                  </a:r>
                </a:p>
              </p:txBody>
            </p:sp>
          </p:grpSp>
          <p:grpSp>
            <p:nvGrpSpPr>
              <p:cNvPr id="2496" name="Group 2495"/>
              <p:cNvGrpSpPr/>
              <p:nvPr/>
            </p:nvGrpSpPr>
            <p:grpSpPr>
              <a:xfrm>
                <a:off x="6758859" y="895842"/>
                <a:ext cx="440075" cy="982134"/>
                <a:chOff x="504793" y="2548983"/>
                <a:chExt cx="440075" cy="982134"/>
              </a:xfrm>
            </p:grpSpPr>
            <p:grpSp>
              <p:nvGrpSpPr>
                <p:cNvPr id="2607" name="Group 2606"/>
                <p:cNvGrpSpPr/>
                <p:nvPr/>
              </p:nvGrpSpPr>
              <p:grpSpPr>
                <a:xfrm>
                  <a:off x="504793" y="2548983"/>
                  <a:ext cx="440075" cy="982134"/>
                  <a:chOff x="504793" y="2548983"/>
                  <a:chExt cx="440075" cy="982134"/>
                </a:xfrm>
              </p:grpSpPr>
              <p:grpSp>
                <p:nvGrpSpPr>
                  <p:cNvPr id="2609" name="Group 2608"/>
                  <p:cNvGrpSpPr/>
                  <p:nvPr/>
                </p:nvGrpSpPr>
                <p:grpSpPr>
                  <a:xfrm>
                    <a:off x="587671" y="25489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611" name="Oval 2610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612" name="Rectangle 2611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2610" name="TextBox 2609"/>
                  <p:cNvSpPr txBox="1"/>
                  <p:nvPr/>
                </p:nvSpPr>
                <p:spPr>
                  <a:xfrm>
                    <a:off x="504793" y="3025115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0.8</a:t>
                    </a:r>
                  </a:p>
                </p:txBody>
              </p:sp>
            </p:grpSp>
            <p:pic>
              <p:nvPicPr>
                <p:cNvPr id="2608" name="Picture 2607"/>
                <p:cNvPicPr>
                  <a:picLocks noChangeAspect="1"/>
                </p:cNvPicPr>
                <p:nvPr/>
              </p:nvPicPr>
              <p:blipFill>
                <a:blip r:embed="rId6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 flipH="1">
                  <a:off x="559622" y="2646386"/>
                  <a:ext cx="311724" cy="140065"/>
                </a:xfrm>
                <a:prstGeom prst="rect">
                  <a:avLst/>
                </a:prstGeom>
              </p:spPr>
            </p:pic>
          </p:grpSp>
          <p:grpSp>
            <p:nvGrpSpPr>
              <p:cNvPr id="2497" name="Group 2496"/>
              <p:cNvGrpSpPr/>
              <p:nvPr/>
            </p:nvGrpSpPr>
            <p:grpSpPr>
              <a:xfrm>
                <a:off x="7738705" y="895842"/>
                <a:ext cx="464618" cy="982134"/>
                <a:chOff x="574479" y="1141172"/>
                <a:chExt cx="464618" cy="982134"/>
              </a:xfrm>
            </p:grpSpPr>
            <p:grpSp>
              <p:nvGrpSpPr>
                <p:cNvPr id="2591" name="Group 2590"/>
                <p:cNvGrpSpPr/>
                <p:nvPr/>
              </p:nvGrpSpPr>
              <p:grpSpPr>
                <a:xfrm>
                  <a:off x="659847" y="1141172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2605" name="Oval 2604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606" name="Rectangle 2605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grpSp>
              <p:nvGrpSpPr>
                <p:cNvPr id="2592" name="Group 2591"/>
                <p:cNvGrpSpPr/>
                <p:nvPr/>
              </p:nvGrpSpPr>
              <p:grpSpPr>
                <a:xfrm>
                  <a:off x="708050" y="1265454"/>
                  <a:ext cx="183764" cy="105236"/>
                  <a:chOff x="1517980" y="1688757"/>
                  <a:chExt cx="1070783" cy="402191"/>
                </a:xfrm>
              </p:grpSpPr>
              <p:sp>
                <p:nvSpPr>
                  <p:cNvPr id="2599" name="Oval 2598"/>
                  <p:cNvSpPr/>
                  <p:nvPr/>
                </p:nvSpPr>
                <p:spPr bwMode="auto">
                  <a:xfrm>
                    <a:off x="1577545" y="1688757"/>
                    <a:ext cx="955589" cy="39475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600" name="Rectangle 2599"/>
                  <p:cNvSpPr/>
                  <p:nvPr/>
                </p:nvSpPr>
                <p:spPr bwMode="auto">
                  <a:xfrm>
                    <a:off x="2399539" y="1688757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601" name="Rectangle 2600"/>
                  <p:cNvSpPr/>
                  <p:nvPr/>
                </p:nvSpPr>
                <p:spPr bwMode="auto">
                  <a:xfrm>
                    <a:off x="1517980" y="1696198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cxnSp>
                <p:nvCxnSpPr>
                  <p:cNvPr id="2602" name="Straight Connector 2601"/>
                  <p:cNvCxnSpPr/>
                  <p:nvPr/>
                </p:nvCxnSpPr>
                <p:spPr bwMode="auto">
                  <a:xfrm>
                    <a:off x="1820562" y="182056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2603" name="Straight Connector 2602"/>
                  <p:cNvCxnSpPr/>
                  <p:nvPr/>
                </p:nvCxnSpPr>
                <p:spPr bwMode="auto">
                  <a:xfrm>
                    <a:off x="1820562" y="188613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2604" name="Straight Connector 2603"/>
                  <p:cNvCxnSpPr/>
                  <p:nvPr/>
                </p:nvCxnSpPr>
                <p:spPr bwMode="auto">
                  <a:xfrm>
                    <a:off x="1820562" y="1956487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cxnSp>
              <p:nvCxnSpPr>
                <p:cNvPr id="2593" name="Straight Connector 2592"/>
                <p:cNvCxnSpPr/>
                <p:nvPr/>
              </p:nvCxnSpPr>
              <p:spPr bwMode="auto">
                <a:xfrm flipV="1">
                  <a:off x="846940" y="1265454"/>
                  <a:ext cx="87227" cy="1724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pic>
              <p:nvPicPr>
                <p:cNvPr id="2594" name="Picture 2593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839616" y="1241146"/>
                  <a:ext cx="199481" cy="199481"/>
                </a:xfrm>
                <a:prstGeom prst="rect">
                  <a:avLst/>
                </a:prstGeom>
              </p:spPr>
            </p:pic>
            <p:cxnSp>
              <p:nvCxnSpPr>
                <p:cNvPr id="2595" name="Straight Connector 2594"/>
                <p:cNvCxnSpPr/>
                <p:nvPr/>
              </p:nvCxnSpPr>
              <p:spPr bwMode="auto">
                <a:xfrm flipV="1">
                  <a:off x="850474" y="1281557"/>
                  <a:ext cx="83693" cy="71572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596" name="Straight Connector 2595"/>
                <p:cNvCxnSpPr/>
                <p:nvPr/>
              </p:nvCxnSpPr>
              <p:spPr bwMode="auto">
                <a:xfrm flipH="1" flipV="1">
                  <a:off x="659847" y="1257157"/>
                  <a:ext cx="90069" cy="2440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597" name="Straight Connector 2596"/>
                <p:cNvCxnSpPr/>
                <p:nvPr/>
              </p:nvCxnSpPr>
              <p:spPr bwMode="auto">
                <a:xfrm flipH="1" flipV="1">
                  <a:off x="659847" y="1281557"/>
                  <a:ext cx="91483" cy="7043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2598" name="TextBox 2597"/>
                <p:cNvSpPr txBox="1"/>
                <p:nvPr/>
              </p:nvSpPr>
              <p:spPr>
                <a:xfrm>
                  <a:off x="574479" y="1606129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0.9</a:t>
                  </a:r>
                </a:p>
              </p:txBody>
            </p:sp>
          </p:grpSp>
          <p:grpSp>
            <p:nvGrpSpPr>
              <p:cNvPr id="2498" name="Group 2497"/>
              <p:cNvGrpSpPr/>
              <p:nvPr/>
            </p:nvGrpSpPr>
            <p:grpSpPr>
              <a:xfrm>
                <a:off x="1026535" y="2377936"/>
                <a:ext cx="331839" cy="982134"/>
                <a:chOff x="6172378" y="2289538"/>
                <a:chExt cx="331839" cy="982134"/>
              </a:xfrm>
            </p:grpSpPr>
            <p:grpSp>
              <p:nvGrpSpPr>
                <p:cNvPr id="2584" name="Group 2583"/>
                <p:cNvGrpSpPr/>
                <p:nvPr/>
              </p:nvGrpSpPr>
              <p:grpSpPr>
                <a:xfrm>
                  <a:off x="6187190" y="2289538"/>
                  <a:ext cx="274320" cy="982134"/>
                  <a:chOff x="2692399" y="2184397"/>
                  <a:chExt cx="274320" cy="982134"/>
                </a:xfrm>
                <a:solidFill>
                  <a:schemeClr val="accent4"/>
                </a:solidFill>
              </p:grpSpPr>
              <p:sp>
                <p:nvSpPr>
                  <p:cNvPr id="2589" name="Oval 2588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590" name="Rectangle 2589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585" name="Lightning Bolt 2584"/>
                <p:cNvSpPr/>
                <p:nvPr/>
              </p:nvSpPr>
              <p:spPr bwMode="auto">
                <a:xfrm>
                  <a:off x="6297928" y="2322183"/>
                  <a:ext cx="57556" cy="81810"/>
                </a:xfrm>
                <a:prstGeom prst="lightningBolt">
                  <a:avLst/>
                </a:prstGeom>
                <a:solidFill>
                  <a:schemeClr val="accent3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586" name="TextBox 2585"/>
                <p:cNvSpPr txBox="1"/>
                <p:nvPr/>
              </p:nvSpPr>
              <p:spPr>
                <a:xfrm>
                  <a:off x="6172378" y="2790694"/>
                  <a:ext cx="331839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0.1</a:t>
                  </a:r>
                </a:p>
              </p:txBody>
            </p:sp>
            <p:sp>
              <p:nvSpPr>
                <p:cNvPr id="2587" name="Oval 2586"/>
                <p:cNvSpPr/>
                <p:nvPr/>
              </p:nvSpPr>
              <p:spPr bwMode="auto">
                <a:xfrm>
                  <a:off x="6341991" y="2385857"/>
                  <a:ext cx="91440" cy="91440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588" name="Oval 2587"/>
                <p:cNvSpPr/>
                <p:nvPr/>
              </p:nvSpPr>
              <p:spPr bwMode="auto">
                <a:xfrm>
                  <a:off x="6224679" y="2385857"/>
                  <a:ext cx="91440" cy="91440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2499" name="Group 2498"/>
              <p:cNvGrpSpPr/>
              <p:nvPr/>
            </p:nvGrpSpPr>
            <p:grpSpPr>
              <a:xfrm>
                <a:off x="1951541" y="2377936"/>
                <a:ext cx="440075" cy="982134"/>
                <a:chOff x="6493470" y="3205812"/>
                <a:chExt cx="440075" cy="982134"/>
              </a:xfrm>
            </p:grpSpPr>
            <p:grpSp>
              <p:nvGrpSpPr>
                <p:cNvPr id="2576" name="Group 2575"/>
                <p:cNvGrpSpPr/>
                <p:nvPr/>
              </p:nvGrpSpPr>
              <p:grpSpPr>
                <a:xfrm>
                  <a:off x="6493470" y="3205812"/>
                  <a:ext cx="440075" cy="982134"/>
                  <a:chOff x="6493470" y="3205812"/>
                  <a:chExt cx="440075" cy="982134"/>
                </a:xfrm>
              </p:grpSpPr>
              <p:grpSp>
                <p:nvGrpSpPr>
                  <p:cNvPr id="2580" name="Group 2579"/>
                  <p:cNvGrpSpPr/>
                  <p:nvPr/>
                </p:nvGrpSpPr>
                <p:grpSpPr>
                  <a:xfrm>
                    <a:off x="6552961" y="3205812"/>
                    <a:ext cx="274320" cy="982134"/>
                    <a:chOff x="2692399" y="2184397"/>
                    <a:chExt cx="274320" cy="982134"/>
                  </a:xfrm>
                  <a:solidFill>
                    <a:schemeClr val="accent4"/>
                  </a:solidFill>
                </p:grpSpPr>
                <p:sp>
                  <p:nvSpPr>
                    <p:cNvPr id="2582" name="Oval 2581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583" name="Rectangle 2582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2581" name="TextBox 2580"/>
                  <p:cNvSpPr txBox="1"/>
                  <p:nvPr/>
                </p:nvSpPr>
                <p:spPr>
                  <a:xfrm>
                    <a:off x="6493470" y="3670228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</a:p>
                </p:txBody>
              </p:sp>
            </p:grpSp>
            <p:pic>
              <p:nvPicPr>
                <p:cNvPr id="2577" name="Picture 2576"/>
                <p:cNvPicPr>
                  <a:picLocks noChangeAspect="1"/>
                </p:cNvPicPr>
                <p:nvPr/>
              </p:nvPicPr>
              <p:blipFill>
                <a:blip r:embed="rId6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 flipH="1">
                  <a:off x="6534259" y="3315536"/>
                  <a:ext cx="311724" cy="140065"/>
                </a:xfrm>
                <a:prstGeom prst="rect">
                  <a:avLst/>
                </a:prstGeom>
              </p:spPr>
            </p:pic>
            <p:sp>
              <p:nvSpPr>
                <p:cNvPr id="2578" name="Rounded Rectangle 2577"/>
                <p:cNvSpPr/>
                <p:nvPr/>
              </p:nvSpPr>
              <p:spPr bwMode="auto">
                <a:xfrm>
                  <a:off x="6698589" y="3241160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579" name="Rounded Rectangle 2578"/>
                <p:cNvSpPr/>
                <p:nvPr/>
              </p:nvSpPr>
              <p:spPr bwMode="auto">
                <a:xfrm>
                  <a:off x="6576470" y="3241160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2500" name="Group 2499"/>
              <p:cNvGrpSpPr/>
              <p:nvPr/>
            </p:nvGrpSpPr>
            <p:grpSpPr>
              <a:xfrm>
                <a:off x="2844828" y="2310284"/>
                <a:ext cx="459883" cy="1049786"/>
                <a:chOff x="6966521" y="2595951"/>
                <a:chExt cx="459883" cy="1049786"/>
              </a:xfrm>
            </p:grpSpPr>
            <p:grpSp>
              <p:nvGrpSpPr>
                <p:cNvPr id="2570" name="Group 2569"/>
                <p:cNvGrpSpPr/>
                <p:nvPr/>
              </p:nvGrpSpPr>
              <p:grpSpPr>
                <a:xfrm>
                  <a:off x="6986329" y="2663603"/>
                  <a:ext cx="440075" cy="982134"/>
                  <a:chOff x="6986329" y="2663603"/>
                  <a:chExt cx="440075" cy="982134"/>
                </a:xfrm>
              </p:grpSpPr>
              <p:grpSp>
                <p:nvGrpSpPr>
                  <p:cNvPr id="2572" name="Group 2571"/>
                  <p:cNvGrpSpPr/>
                  <p:nvPr/>
                </p:nvGrpSpPr>
                <p:grpSpPr>
                  <a:xfrm>
                    <a:off x="7070554" y="2663603"/>
                    <a:ext cx="274320" cy="982134"/>
                    <a:chOff x="2692399" y="2184397"/>
                    <a:chExt cx="274320" cy="982134"/>
                  </a:xfrm>
                  <a:solidFill>
                    <a:schemeClr val="accent4"/>
                  </a:solidFill>
                </p:grpSpPr>
                <p:sp>
                  <p:nvSpPr>
                    <p:cNvPr id="2574" name="Oval 2573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575" name="Rectangle 2574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2573" name="TextBox 2572"/>
                  <p:cNvSpPr txBox="1"/>
                  <p:nvPr/>
                </p:nvSpPr>
                <p:spPr>
                  <a:xfrm>
                    <a:off x="6986329" y="3160744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  <a:endParaRPr lang="en-US" sz="400" dirty="0">
                      <a:solidFill>
                        <a:schemeClr val="accent6">
                          <a:lumMod val="50000"/>
                        </a:schemeClr>
                      </a:solidFill>
                    </a:endParaRPr>
                  </a:p>
                </p:txBody>
              </p:sp>
            </p:grpSp>
            <p:pic>
              <p:nvPicPr>
                <p:cNvPr id="2571" name="Picture 2570"/>
                <p:cNvPicPr>
                  <a:picLocks noChangeAspect="1"/>
                </p:cNvPicPr>
                <p:nvPr/>
              </p:nvPicPr>
              <p:blipFill>
                <a:blip r:embed="rId7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6966521" y="2595951"/>
                  <a:ext cx="425507" cy="356238"/>
                </a:xfrm>
                <a:prstGeom prst="rect">
                  <a:avLst/>
                </a:prstGeom>
              </p:spPr>
            </p:pic>
          </p:grpSp>
          <p:grpSp>
            <p:nvGrpSpPr>
              <p:cNvPr id="2501" name="Group 2500"/>
              <p:cNvGrpSpPr/>
              <p:nvPr/>
            </p:nvGrpSpPr>
            <p:grpSpPr>
              <a:xfrm>
                <a:off x="3848437" y="2377936"/>
                <a:ext cx="444206" cy="982134"/>
                <a:chOff x="7105323" y="1332018"/>
                <a:chExt cx="444206" cy="982134"/>
              </a:xfrm>
            </p:grpSpPr>
            <p:grpSp>
              <p:nvGrpSpPr>
                <p:cNvPr id="2562" name="Group 2561"/>
                <p:cNvGrpSpPr/>
                <p:nvPr/>
              </p:nvGrpSpPr>
              <p:grpSpPr>
                <a:xfrm>
                  <a:off x="7175129" y="1332018"/>
                  <a:ext cx="374400" cy="982134"/>
                  <a:chOff x="587671" y="2548983"/>
                  <a:chExt cx="374400" cy="982134"/>
                </a:xfrm>
              </p:grpSpPr>
              <p:grpSp>
                <p:nvGrpSpPr>
                  <p:cNvPr id="2564" name="Group 2563"/>
                  <p:cNvGrpSpPr/>
                  <p:nvPr/>
                </p:nvGrpSpPr>
                <p:grpSpPr>
                  <a:xfrm>
                    <a:off x="587671" y="25489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568" name="Oval 2567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569" name="Rectangle 2568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pic>
                <p:nvPicPr>
                  <p:cNvPr id="2565" name="Picture 2564"/>
                  <p:cNvPicPr>
                    <a:picLocks noChangeAspect="1"/>
                  </p:cNvPicPr>
                  <p:nvPr/>
                </p:nvPicPr>
                <p:blipFill>
                  <a:blip r:embed="rId3">
                    <a:duotone>
                      <a:schemeClr val="accent2">
                        <a:shade val="45000"/>
                        <a:satMod val="135000"/>
                      </a:schemeClr>
                      <a:prstClr val="white"/>
                    </a:duotone>
                  </a:blip>
                  <a:stretch>
                    <a:fillRect/>
                  </a:stretch>
                </p:blipFill>
                <p:spPr>
                  <a:xfrm>
                    <a:off x="762590" y="2650430"/>
                    <a:ext cx="199481" cy="199481"/>
                  </a:xfrm>
                  <a:prstGeom prst="rect">
                    <a:avLst/>
                  </a:prstGeom>
                </p:spPr>
              </p:pic>
              <p:sp>
                <p:nvSpPr>
                  <p:cNvPr id="2566" name="Rounded Rectangle 2565"/>
                  <p:cNvSpPr/>
                  <p:nvPr/>
                </p:nvSpPr>
                <p:spPr bwMode="auto">
                  <a:xfrm>
                    <a:off x="741028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567" name="Rounded Rectangle 2566"/>
                  <p:cNvSpPr/>
                  <p:nvPr/>
                </p:nvSpPr>
                <p:spPr bwMode="auto">
                  <a:xfrm>
                    <a:off x="618909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563" name="TextBox 2562"/>
                <p:cNvSpPr txBox="1"/>
                <p:nvPr/>
              </p:nvSpPr>
              <p:spPr>
                <a:xfrm>
                  <a:off x="7105323" y="1815606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0.3</a:t>
                  </a:r>
                </a:p>
              </p:txBody>
            </p:sp>
          </p:grpSp>
          <p:grpSp>
            <p:nvGrpSpPr>
              <p:cNvPr id="2502" name="Group 2501"/>
              <p:cNvGrpSpPr/>
              <p:nvPr/>
            </p:nvGrpSpPr>
            <p:grpSpPr>
              <a:xfrm>
                <a:off x="4856072" y="2333836"/>
                <a:ext cx="440075" cy="1026234"/>
                <a:chOff x="5275665" y="1375098"/>
                <a:chExt cx="440075" cy="1026234"/>
              </a:xfrm>
            </p:grpSpPr>
            <p:grpSp>
              <p:nvGrpSpPr>
                <p:cNvPr id="2553" name="Group 2552"/>
                <p:cNvGrpSpPr/>
                <p:nvPr/>
              </p:nvGrpSpPr>
              <p:grpSpPr>
                <a:xfrm>
                  <a:off x="5305142" y="1375098"/>
                  <a:ext cx="353568" cy="1026234"/>
                  <a:chOff x="1414123" y="1571676"/>
                  <a:chExt cx="353568" cy="1026234"/>
                </a:xfrm>
              </p:grpSpPr>
              <p:grpSp>
                <p:nvGrpSpPr>
                  <p:cNvPr id="2555" name="Group 2554"/>
                  <p:cNvGrpSpPr/>
                  <p:nvPr/>
                </p:nvGrpSpPr>
                <p:grpSpPr>
                  <a:xfrm>
                    <a:off x="1446433" y="1615776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560" name="Oval 2559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561" name="Rectangle 2560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2556" name="Teardrop 2555"/>
                  <p:cNvSpPr/>
                  <p:nvPr/>
                </p:nvSpPr>
                <p:spPr bwMode="auto">
                  <a:xfrm>
                    <a:off x="1414123" y="1571676"/>
                    <a:ext cx="175524" cy="127198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557" name="Teardrop 2556"/>
                  <p:cNvSpPr/>
                  <p:nvPr/>
                </p:nvSpPr>
                <p:spPr bwMode="auto">
                  <a:xfrm rot="16200000">
                    <a:off x="1601742" y="1532925"/>
                    <a:ext cx="127198" cy="204700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558" name="Rounded Rectangle 2557"/>
                  <p:cNvSpPr/>
                  <p:nvPr/>
                </p:nvSpPr>
                <p:spPr bwMode="auto">
                  <a:xfrm>
                    <a:off x="1597000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559" name="Rounded Rectangle 2558"/>
                  <p:cNvSpPr/>
                  <p:nvPr/>
                </p:nvSpPr>
                <p:spPr bwMode="auto">
                  <a:xfrm>
                    <a:off x="1474881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554" name="TextBox 2553"/>
                <p:cNvSpPr txBox="1"/>
                <p:nvPr/>
              </p:nvSpPr>
              <p:spPr>
                <a:xfrm>
                  <a:off x="5275665" y="1920695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0.6</a:t>
                  </a:r>
                </a:p>
              </p:txBody>
            </p:sp>
          </p:grpSp>
          <p:grpSp>
            <p:nvGrpSpPr>
              <p:cNvPr id="2503" name="Group 2502"/>
              <p:cNvGrpSpPr/>
              <p:nvPr/>
            </p:nvGrpSpPr>
            <p:grpSpPr>
              <a:xfrm>
                <a:off x="5816811" y="2377936"/>
                <a:ext cx="440075" cy="982134"/>
                <a:chOff x="5527235" y="2492898"/>
                <a:chExt cx="440075" cy="982134"/>
              </a:xfrm>
            </p:grpSpPr>
            <p:grpSp>
              <p:nvGrpSpPr>
                <p:cNvPr id="2536" name="Group 2535"/>
                <p:cNvGrpSpPr/>
                <p:nvPr/>
              </p:nvGrpSpPr>
              <p:grpSpPr>
                <a:xfrm>
                  <a:off x="5600427" y="2492898"/>
                  <a:ext cx="274320" cy="982134"/>
                  <a:chOff x="2368178" y="2124654"/>
                  <a:chExt cx="274320" cy="982134"/>
                </a:xfrm>
              </p:grpSpPr>
              <p:grpSp>
                <p:nvGrpSpPr>
                  <p:cNvPr id="2538" name="Group 2537"/>
                  <p:cNvGrpSpPr/>
                  <p:nvPr/>
                </p:nvGrpSpPr>
                <p:grpSpPr>
                  <a:xfrm>
                    <a:off x="2368178" y="2124654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551" name="Oval 2550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552" name="Rectangle 2551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grpSp>
                <p:nvGrpSpPr>
                  <p:cNvPr id="2539" name="Group 2538"/>
                  <p:cNvGrpSpPr/>
                  <p:nvPr/>
                </p:nvGrpSpPr>
                <p:grpSpPr>
                  <a:xfrm>
                    <a:off x="2368178" y="2240639"/>
                    <a:ext cx="274320" cy="113533"/>
                    <a:chOff x="1237102" y="1657048"/>
                    <a:chExt cx="1598445" cy="433900"/>
                  </a:xfrm>
                </p:grpSpPr>
                <p:grpSp>
                  <p:nvGrpSpPr>
                    <p:cNvPr id="2540" name="Group 2539"/>
                    <p:cNvGrpSpPr/>
                    <p:nvPr/>
                  </p:nvGrpSpPr>
                  <p:grpSpPr>
                    <a:xfrm>
                      <a:off x="1517980" y="1688757"/>
                      <a:ext cx="1070783" cy="402191"/>
                      <a:chOff x="1517980" y="1688757"/>
                      <a:chExt cx="1070783" cy="402191"/>
                    </a:xfrm>
                  </p:grpSpPr>
                  <p:sp>
                    <p:nvSpPr>
                      <p:cNvPr id="2545" name="Oval 2544"/>
                      <p:cNvSpPr/>
                      <p:nvPr/>
                    </p:nvSpPr>
                    <p:spPr bwMode="auto">
                      <a:xfrm>
                        <a:off x="1577545" y="1688757"/>
                        <a:ext cx="955589" cy="394750"/>
                      </a:xfrm>
                      <a:prstGeom prst="ellipse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2546" name="Rectangle 2545"/>
                      <p:cNvSpPr/>
                      <p:nvPr/>
                    </p:nvSpPr>
                    <p:spPr bwMode="auto">
                      <a:xfrm>
                        <a:off x="2399539" y="1688757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2547" name="Rectangle 2546"/>
                      <p:cNvSpPr/>
                      <p:nvPr/>
                    </p:nvSpPr>
                    <p:spPr bwMode="auto">
                      <a:xfrm>
                        <a:off x="1517980" y="1696198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cxnSp>
                    <p:nvCxnSpPr>
                      <p:cNvPr id="2548" name="Straight Connector 2547"/>
                      <p:cNvCxnSpPr/>
                      <p:nvPr/>
                    </p:nvCxnSpPr>
                    <p:spPr bwMode="auto">
                      <a:xfrm>
                        <a:off x="1820562" y="182056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2549" name="Straight Connector 2548"/>
                      <p:cNvCxnSpPr/>
                      <p:nvPr/>
                    </p:nvCxnSpPr>
                    <p:spPr bwMode="auto">
                      <a:xfrm>
                        <a:off x="1820562" y="188613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2550" name="Straight Connector 2549"/>
                      <p:cNvCxnSpPr/>
                      <p:nvPr/>
                    </p:nvCxnSpPr>
                    <p:spPr bwMode="auto">
                      <a:xfrm>
                        <a:off x="1820562" y="1956487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</p:grpSp>
                <p:cxnSp>
                  <p:nvCxnSpPr>
                    <p:cNvPr id="2541" name="Straight Connector 2540"/>
                    <p:cNvCxnSpPr/>
                    <p:nvPr/>
                  </p:nvCxnSpPr>
                  <p:spPr bwMode="auto">
                    <a:xfrm flipV="1">
                      <a:off x="2327280" y="1688757"/>
                      <a:ext cx="508267" cy="65902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2542" name="Straight Connector 2541"/>
                    <p:cNvCxnSpPr/>
                    <p:nvPr/>
                  </p:nvCxnSpPr>
                  <p:spPr bwMode="auto">
                    <a:xfrm flipV="1">
                      <a:off x="2347874" y="1750301"/>
                      <a:ext cx="487673" cy="27353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2543" name="Straight Connector 2542"/>
                    <p:cNvCxnSpPr/>
                    <p:nvPr/>
                  </p:nvCxnSpPr>
                  <p:spPr bwMode="auto">
                    <a:xfrm flipH="1" flipV="1">
                      <a:off x="1237102" y="1657048"/>
                      <a:ext cx="524826" cy="9325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2544" name="Straight Connector 2543"/>
                    <p:cNvCxnSpPr/>
                    <p:nvPr/>
                  </p:nvCxnSpPr>
                  <p:spPr bwMode="auto">
                    <a:xfrm flipH="1" flipV="1">
                      <a:off x="1237102" y="1750301"/>
                      <a:ext cx="533063" cy="26917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</p:grpSp>
            <p:sp>
              <p:nvSpPr>
                <p:cNvPr id="2537" name="TextBox 2536"/>
                <p:cNvSpPr txBox="1"/>
                <p:nvPr/>
              </p:nvSpPr>
              <p:spPr>
                <a:xfrm>
                  <a:off x="5527235" y="2966932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0.7</a:t>
                  </a:r>
                </a:p>
              </p:txBody>
            </p:sp>
          </p:grpSp>
          <p:grpSp>
            <p:nvGrpSpPr>
              <p:cNvPr id="2504" name="Group 2503"/>
              <p:cNvGrpSpPr/>
              <p:nvPr/>
            </p:nvGrpSpPr>
            <p:grpSpPr>
              <a:xfrm>
                <a:off x="6745211" y="2377936"/>
                <a:ext cx="440075" cy="982134"/>
                <a:chOff x="4886854" y="2700228"/>
                <a:chExt cx="440075" cy="982134"/>
              </a:xfrm>
            </p:grpSpPr>
            <p:grpSp>
              <p:nvGrpSpPr>
                <p:cNvPr id="2531" name="Group 2530"/>
                <p:cNvGrpSpPr/>
                <p:nvPr/>
              </p:nvGrpSpPr>
              <p:grpSpPr>
                <a:xfrm>
                  <a:off x="4970918" y="2700228"/>
                  <a:ext cx="274320" cy="982134"/>
                  <a:chOff x="2692399" y="2184397"/>
                  <a:chExt cx="274320" cy="982134"/>
                </a:xfrm>
                <a:solidFill>
                  <a:schemeClr val="accent4"/>
                </a:solidFill>
              </p:grpSpPr>
              <p:sp>
                <p:nvSpPr>
                  <p:cNvPr id="2534" name="Oval 2533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535" name="Rectangle 2534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532" name="Chord 2531"/>
                <p:cNvSpPr/>
                <p:nvPr/>
              </p:nvSpPr>
              <p:spPr bwMode="auto">
                <a:xfrm rot="17528077">
                  <a:off x="5043014" y="2752290"/>
                  <a:ext cx="169420" cy="155677"/>
                </a:xfrm>
                <a:prstGeom prst="chord">
                  <a:avLst>
                    <a:gd name="adj1" fmla="val 5544771"/>
                    <a:gd name="adj2" fmla="val 13532001"/>
                  </a:avLst>
                </a:prstGeom>
                <a:solidFill>
                  <a:schemeClr val="accent3"/>
                </a:solidFill>
                <a:ln w="28575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533" name="TextBox 2532"/>
                <p:cNvSpPr txBox="1"/>
                <p:nvPr/>
              </p:nvSpPr>
              <p:spPr>
                <a:xfrm>
                  <a:off x="4886854" y="3189082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0.8</a:t>
                  </a:r>
                </a:p>
              </p:txBody>
            </p:sp>
          </p:grpSp>
          <p:grpSp>
            <p:nvGrpSpPr>
              <p:cNvPr id="2505" name="Group 2504"/>
              <p:cNvGrpSpPr/>
              <p:nvPr/>
            </p:nvGrpSpPr>
            <p:grpSpPr>
              <a:xfrm>
                <a:off x="7723018" y="2377936"/>
                <a:ext cx="459116" cy="982134"/>
                <a:chOff x="6615479" y="1619954"/>
                <a:chExt cx="459116" cy="982134"/>
              </a:xfrm>
            </p:grpSpPr>
            <p:grpSp>
              <p:nvGrpSpPr>
                <p:cNvPr id="2515" name="Group 2514"/>
                <p:cNvGrpSpPr/>
                <p:nvPr/>
              </p:nvGrpSpPr>
              <p:grpSpPr>
                <a:xfrm>
                  <a:off x="6695345" y="1619954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2529" name="Oval 2528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530" name="Rectangle 2529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grpSp>
              <p:nvGrpSpPr>
                <p:cNvPr id="2516" name="Group 2515"/>
                <p:cNvGrpSpPr/>
                <p:nvPr/>
              </p:nvGrpSpPr>
              <p:grpSpPr>
                <a:xfrm>
                  <a:off x="6743548" y="1744236"/>
                  <a:ext cx="183764" cy="105236"/>
                  <a:chOff x="1517980" y="1688757"/>
                  <a:chExt cx="1070783" cy="402191"/>
                </a:xfrm>
              </p:grpSpPr>
              <p:sp>
                <p:nvSpPr>
                  <p:cNvPr id="2523" name="Oval 2522"/>
                  <p:cNvSpPr/>
                  <p:nvPr/>
                </p:nvSpPr>
                <p:spPr bwMode="auto">
                  <a:xfrm>
                    <a:off x="1577545" y="1688757"/>
                    <a:ext cx="955589" cy="39475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524" name="Rectangle 2523"/>
                  <p:cNvSpPr/>
                  <p:nvPr/>
                </p:nvSpPr>
                <p:spPr bwMode="auto">
                  <a:xfrm>
                    <a:off x="2399539" y="1688757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525" name="Rectangle 2524"/>
                  <p:cNvSpPr/>
                  <p:nvPr/>
                </p:nvSpPr>
                <p:spPr bwMode="auto">
                  <a:xfrm>
                    <a:off x="1517980" y="1696198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cxnSp>
                <p:nvCxnSpPr>
                  <p:cNvPr id="2526" name="Straight Connector 2525"/>
                  <p:cNvCxnSpPr/>
                  <p:nvPr/>
                </p:nvCxnSpPr>
                <p:spPr bwMode="auto">
                  <a:xfrm>
                    <a:off x="1820562" y="182056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2527" name="Straight Connector 2526"/>
                  <p:cNvCxnSpPr/>
                  <p:nvPr/>
                </p:nvCxnSpPr>
                <p:spPr bwMode="auto">
                  <a:xfrm>
                    <a:off x="1820562" y="188613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2528" name="Straight Connector 2527"/>
                  <p:cNvCxnSpPr/>
                  <p:nvPr/>
                </p:nvCxnSpPr>
                <p:spPr bwMode="auto">
                  <a:xfrm>
                    <a:off x="1820562" y="1956487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cxnSp>
              <p:nvCxnSpPr>
                <p:cNvPr id="2517" name="Straight Connector 2516"/>
                <p:cNvCxnSpPr/>
                <p:nvPr/>
              </p:nvCxnSpPr>
              <p:spPr bwMode="auto">
                <a:xfrm flipV="1">
                  <a:off x="6882438" y="1744236"/>
                  <a:ext cx="87227" cy="1724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pic>
              <p:nvPicPr>
                <p:cNvPr id="2518" name="Picture 2517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6875114" y="1719928"/>
                  <a:ext cx="199481" cy="199481"/>
                </a:xfrm>
                <a:prstGeom prst="rect">
                  <a:avLst/>
                </a:prstGeom>
              </p:spPr>
            </p:pic>
            <p:cxnSp>
              <p:nvCxnSpPr>
                <p:cNvPr id="2519" name="Straight Connector 2518"/>
                <p:cNvCxnSpPr/>
                <p:nvPr/>
              </p:nvCxnSpPr>
              <p:spPr bwMode="auto">
                <a:xfrm flipV="1">
                  <a:off x="6885972" y="1760339"/>
                  <a:ext cx="83693" cy="71572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520" name="Straight Connector 2519"/>
                <p:cNvCxnSpPr/>
                <p:nvPr/>
              </p:nvCxnSpPr>
              <p:spPr bwMode="auto">
                <a:xfrm flipH="1" flipV="1">
                  <a:off x="6695345" y="1735939"/>
                  <a:ext cx="90069" cy="2440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521" name="Straight Connector 2520"/>
                <p:cNvCxnSpPr/>
                <p:nvPr/>
              </p:nvCxnSpPr>
              <p:spPr bwMode="auto">
                <a:xfrm flipH="1" flipV="1">
                  <a:off x="6695345" y="1760339"/>
                  <a:ext cx="91483" cy="7043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2522" name="TextBox 2521"/>
                <p:cNvSpPr txBox="1"/>
                <p:nvPr/>
              </p:nvSpPr>
              <p:spPr>
                <a:xfrm>
                  <a:off x="6615479" y="2126718"/>
                  <a:ext cx="440074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0.9</a:t>
                  </a:r>
                </a:p>
              </p:txBody>
            </p:sp>
          </p:grpSp>
          <p:cxnSp>
            <p:nvCxnSpPr>
              <p:cNvPr id="2506" name="Straight Connector 2505"/>
              <p:cNvCxnSpPr/>
              <p:nvPr/>
            </p:nvCxnSpPr>
            <p:spPr bwMode="auto">
              <a:xfrm>
                <a:off x="1178507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507" name="Straight Connector 2506"/>
              <p:cNvCxnSpPr/>
              <p:nvPr/>
            </p:nvCxnSpPr>
            <p:spPr bwMode="auto">
              <a:xfrm>
                <a:off x="2147502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508" name="Straight Connector 2507"/>
              <p:cNvCxnSpPr/>
              <p:nvPr/>
            </p:nvCxnSpPr>
            <p:spPr bwMode="auto">
              <a:xfrm>
                <a:off x="3077824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509" name="Straight Connector 2508"/>
              <p:cNvCxnSpPr/>
              <p:nvPr/>
            </p:nvCxnSpPr>
            <p:spPr bwMode="auto">
              <a:xfrm>
                <a:off x="4065030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510" name="Straight Connector 2509"/>
              <p:cNvCxnSpPr/>
              <p:nvPr/>
            </p:nvCxnSpPr>
            <p:spPr bwMode="auto">
              <a:xfrm>
                <a:off x="5044244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511" name="Straight Connector 2510"/>
              <p:cNvCxnSpPr/>
              <p:nvPr/>
            </p:nvCxnSpPr>
            <p:spPr bwMode="auto">
              <a:xfrm>
                <a:off x="6038737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512" name="Straight Connector 2511"/>
              <p:cNvCxnSpPr/>
              <p:nvPr/>
            </p:nvCxnSpPr>
            <p:spPr bwMode="auto">
              <a:xfrm>
                <a:off x="6977597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513" name="Straight Connector 2512"/>
              <p:cNvCxnSpPr/>
              <p:nvPr/>
            </p:nvCxnSpPr>
            <p:spPr bwMode="auto">
              <a:xfrm>
                <a:off x="7952768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pic>
            <p:nvPicPr>
              <p:cNvPr id="2514" name="Picture 2513"/>
              <p:cNvPicPr>
                <a:picLocks noChangeAspect="1"/>
              </p:cNvPicPr>
              <p:nvPr/>
            </p:nvPicPr>
            <p:blipFill>
              <a:blip r:embed="rId7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5809264" y="800821"/>
                <a:ext cx="425507" cy="356238"/>
              </a:xfrm>
              <a:prstGeom prst="rect">
                <a:avLst/>
              </a:prstGeom>
            </p:spPr>
          </p:pic>
        </p:grpSp>
        <p:grpSp>
          <p:nvGrpSpPr>
            <p:cNvPr id="2138" name="Group 2137"/>
            <p:cNvGrpSpPr/>
            <p:nvPr/>
          </p:nvGrpSpPr>
          <p:grpSpPr>
            <a:xfrm>
              <a:off x="6403924" y="1200112"/>
              <a:ext cx="5448032" cy="2090013"/>
              <a:chOff x="936550" y="764872"/>
              <a:chExt cx="7266773" cy="2595198"/>
            </a:xfrm>
          </p:grpSpPr>
          <p:grpSp>
            <p:nvGrpSpPr>
              <p:cNvPr id="2315" name="Group 2314"/>
              <p:cNvGrpSpPr/>
              <p:nvPr/>
            </p:nvGrpSpPr>
            <p:grpSpPr>
              <a:xfrm>
                <a:off x="936550" y="895842"/>
                <a:ext cx="440075" cy="982134"/>
                <a:chOff x="1986246" y="1325314"/>
                <a:chExt cx="440075" cy="982134"/>
              </a:xfrm>
            </p:grpSpPr>
            <p:grpSp>
              <p:nvGrpSpPr>
                <p:cNvPr id="2484" name="Group 2483"/>
                <p:cNvGrpSpPr/>
                <p:nvPr/>
              </p:nvGrpSpPr>
              <p:grpSpPr>
                <a:xfrm>
                  <a:off x="2092152" y="1325314"/>
                  <a:ext cx="274320" cy="982134"/>
                  <a:chOff x="2092152" y="1325314"/>
                  <a:chExt cx="274320" cy="982134"/>
                </a:xfrm>
              </p:grpSpPr>
              <p:grpSp>
                <p:nvGrpSpPr>
                  <p:cNvPr id="2486" name="Group 2485"/>
                  <p:cNvGrpSpPr/>
                  <p:nvPr/>
                </p:nvGrpSpPr>
                <p:grpSpPr>
                  <a:xfrm>
                    <a:off x="2092152" y="1325314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488" name="Oval 2487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489" name="Rectangle 2488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2487" name="Heart 2486"/>
                  <p:cNvSpPr/>
                  <p:nvPr/>
                </p:nvSpPr>
                <p:spPr bwMode="auto">
                  <a:xfrm>
                    <a:off x="2195831" y="1732032"/>
                    <a:ext cx="130205" cy="128094"/>
                  </a:xfrm>
                  <a:prstGeom prst="heart">
                    <a:avLst/>
                  </a:prstGeom>
                  <a:solidFill>
                    <a:schemeClr val="accent3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485" name="TextBox 2484"/>
                <p:cNvSpPr txBox="1"/>
                <p:nvPr/>
              </p:nvSpPr>
              <p:spPr>
                <a:xfrm>
                  <a:off x="1986246" y="1896567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0.1</a:t>
                  </a:r>
                </a:p>
              </p:txBody>
            </p:sp>
          </p:grpSp>
          <p:grpSp>
            <p:nvGrpSpPr>
              <p:cNvPr id="2316" name="Group 2315"/>
              <p:cNvGrpSpPr/>
              <p:nvPr/>
            </p:nvGrpSpPr>
            <p:grpSpPr>
              <a:xfrm>
                <a:off x="1912941" y="895842"/>
                <a:ext cx="481559" cy="982134"/>
                <a:chOff x="2443590" y="1046266"/>
                <a:chExt cx="481559" cy="982134"/>
              </a:xfrm>
            </p:grpSpPr>
            <p:grpSp>
              <p:nvGrpSpPr>
                <p:cNvPr id="2478" name="Group 2477"/>
                <p:cNvGrpSpPr/>
                <p:nvPr/>
              </p:nvGrpSpPr>
              <p:grpSpPr>
                <a:xfrm>
                  <a:off x="2443590" y="1046266"/>
                  <a:ext cx="440075" cy="982134"/>
                  <a:chOff x="2443590" y="1046266"/>
                  <a:chExt cx="440075" cy="982134"/>
                </a:xfrm>
              </p:grpSpPr>
              <p:grpSp>
                <p:nvGrpSpPr>
                  <p:cNvPr id="2480" name="Group 2479"/>
                  <p:cNvGrpSpPr/>
                  <p:nvPr/>
                </p:nvGrpSpPr>
                <p:grpSpPr>
                  <a:xfrm>
                    <a:off x="2538850" y="1046266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482" name="Oval 2481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483" name="Rectangle 2482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2481" name="TextBox 2480"/>
                  <p:cNvSpPr txBox="1"/>
                  <p:nvPr/>
                </p:nvSpPr>
                <p:spPr>
                  <a:xfrm>
                    <a:off x="2443590" y="1527057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</a:p>
                </p:txBody>
              </p:sp>
            </p:grpSp>
            <p:pic>
              <p:nvPicPr>
                <p:cNvPr id="2479" name="Picture 2478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2725668" y="1134639"/>
                  <a:ext cx="199481" cy="199481"/>
                </a:xfrm>
                <a:prstGeom prst="rect">
                  <a:avLst/>
                </a:prstGeom>
              </p:spPr>
            </p:pic>
          </p:grpSp>
          <p:grpSp>
            <p:nvGrpSpPr>
              <p:cNvPr id="2317" name="Group 2316"/>
              <p:cNvGrpSpPr/>
              <p:nvPr/>
            </p:nvGrpSpPr>
            <p:grpSpPr>
              <a:xfrm>
                <a:off x="2850825" y="764872"/>
                <a:ext cx="406301" cy="1113104"/>
                <a:chOff x="1046783" y="2062413"/>
                <a:chExt cx="406301" cy="1113104"/>
              </a:xfrm>
            </p:grpSpPr>
            <p:grpSp>
              <p:nvGrpSpPr>
                <p:cNvPr id="2472" name="Group 2471"/>
                <p:cNvGrpSpPr/>
                <p:nvPr/>
              </p:nvGrpSpPr>
              <p:grpSpPr>
                <a:xfrm>
                  <a:off x="1121245" y="2193383"/>
                  <a:ext cx="331839" cy="982134"/>
                  <a:chOff x="1121245" y="2193383"/>
                  <a:chExt cx="331839" cy="982134"/>
                </a:xfrm>
              </p:grpSpPr>
              <p:grpSp>
                <p:nvGrpSpPr>
                  <p:cNvPr id="2474" name="Group 2473"/>
                  <p:cNvGrpSpPr/>
                  <p:nvPr/>
                </p:nvGrpSpPr>
                <p:grpSpPr>
                  <a:xfrm>
                    <a:off x="1152243" y="21933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476" name="Oval 2475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477" name="Rectangle 2476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2475" name="TextBox 2474"/>
                  <p:cNvSpPr txBox="1"/>
                  <p:nvPr/>
                </p:nvSpPr>
                <p:spPr>
                  <a:xfrm>
                    <a:off x="1121245" y="2673073"/>
                    <a:ext cx="331839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</a:p>
                </p:txBody>
              </p:sp>
            </p:grpSp>
            <p:pic>
              <p:nvPicPr>
                <p:cNvPr id="2473" name="Picture 2472"/>
                <p:cNvPicPr>
                  <a:picLocks noChangeAspect="1"/>
                </p:cNvPicPr>
                <p:nvPr/>
              </p:nvPicPr>
              <p:blipFill>
                <a:blip r:embed="rId4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rightnessContrast bright="-40000" contrast="4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46783" y="2062413"/>
                  <a:ext cx="393016" cy="309936"/>
                </a:xfrm>
                <a:prstGeom prst="rect">
                  <a:avLst/>
                </a:prstGeom>
              </p:spPr>
            </p:pic>
          </p:grpSp>
          <p:grpSp>
            <p:nvGrpSpPr>
              <p:cNvPr id="2318" name="Group 2317"/>
              <p:cNvGrpSpPr/>
              <p:nvPr/>
            </p:nvGrpSpPr>
            <p:grpSpPr>
              <a:xfrm>
                <a:off x="3859746" y="895842"/>
                <a:ext cx="465970" cy="982134"/>
                <a:chOff x="2369299" y="2282762"/>
                <a:chExt cx="465970" cy="982134"/>
              </a:xfrm>
            </p:grpSpPr>
            <p:grpSp>
              <p:nvGrpSpPr>
                <p:cNvPr id="2464" name="Group 2463"/>
                <p:cNvGrpSpPr/>
                <p:nvPr/>
              </p:nvGrpSpPr>
              <p:grpSpPr>
                <a:xfrm>
                  <a:off x="2460869" y="2282762"/>
                  <a:ext cx="374400" cy="982134"/>
                  <a:chOff x="587671" y="2548983"/>
                  <a:chExt cx="374400" cy="982134"/>
                </a:xfrm>
              </p:grpSpPr>
              <p:grpSp>
                <p:nvGrpSpPr>
                  <p:cNvPr id="2466" name="Group 2465"/>
                  <p:cNvGrpSpPr/>
                  <p:nvPr/>
                </p:nvGrpSpPr>
                <p:grpSpPr>
                  <a:xfrm>
                    <a:off x="587671" y="25489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470" name="Oval 2469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471" name="Rectangle 2470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pic>
                <p:nvPicPr>
                  <p:cNvPr id="2467" name="Picture 2466"/>
                  <p:cNvPicPr>
                    <a:picLocks noChangeAspect="1"/>
                  </p:cNvPicPr>
                  <p:nvPr/>
                </p:nvPicPr>
                <p:blipFill>
                  <a:blip r:embed="rId3">
                    <a:duotone>
                      <a:schemeClr val="accent2">
                        <a:shade val="45000"/>
                        <a:satMod val="135000"/>
                      </a:schemeClr>
                      <a:prstClr val="white"/>
                    </a:duotone>
                  </a:blip>
                  <a:stretch>
                    <a:fillRect/>
                  </a:stretch>
                </p:blipFill>
                <p:spPr>
                  <a:xfrm>
                    <a:off x="762590" y="2650430"/>
                    <a:ext cx="199481" cy="199481"/>
                  </a:xfrm>
                  <a:prstGeom prst="rect">
                    <a:avLst/>
                  </a:prstGeom>
                </p:spPr>
              </p:pic>
              <p:sp>
                <p:nvSpPr>
                  <p:cNvPr id="2468" name="Rounded Rectangle 2467"/>
                  <p:cNvSpPr/>
                  <p:nvPr/>
                </p:nvSpPr>
                <p:spPr bwMode="auto">
                  <a:xfrm>
                    <a:off x="741028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469" name="Rounded Rectangle 2468"/>
                  <p:cNvSpPr/>
                  <p:nvPr/>
                </p:nvSpPr>
                <p:spPr bwMode="auto">
                  <a:xfrm>
                    <a:off x="618909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465" name="TextBox 2464"/>
                <p:cNvSpPr txBox="1"/>
                <p:nvPr/>
              </p:nvSpPr>
              <p:spPr>
                <a:xfrm>
                  <a:off x="2369299" y="2750695"/>
                  <a:ext cx="440076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0.3</a:t>
                  </a:r>
                </a:p>
              </p:txBody>
            </p:sp>
          </p:grpSp>
          <p:grpSp>
            <p:nvGrpSpPr>
              <p:cNvPr id="2319" name="Group 2318"/>
              <p:cNvGrpSpPr/>
              <p:nvPr/>
            </p:nvGrpSpPr>
            <p:grpSpPr>
              <a:xfrm>
                <a:off x="4832779" y="851742"/>
                <a:ext cx="440075" cy="1026234"/>
                <a:chOff x="1351526" y="1571676"/>
                <a:chExt cx="440075" cy="1026234"/>
              </a:xfrm>
            </p:grpSpPr>
            <p:grpSp>
              <p:nvGrpSpPr>
                <p:cNvPr id="2455" name="Group 2454"/>
                <p:cNvGrpSpPr/>
                <p:nvPr/>
              </p:nvGrpSpPr>
              <p:grpSpPr>
                <a:xfrm>
                  <a:off x="1414123" y="1571676"/>
                  <a:ext cx="353568" cy="1026234"/>
                  <a:chOff x="1414123" y="1571676"/>
                  <a:chExt cx="353568" cy="1026234"/>
                </a:xfrm>
              </p:grpSpPr>
              <p:grpSp>
                <p:nvGrpSpPr>
                  <p:cNvPr id="2457" name="Group 2456"/>
                  <p:cNvGrpSpPr/>
                  <p:nvPr/>
                </p:nvGrpSpPr>
                <p:grpSpPr>
                  <a:xfrm>
                    <a:off x="1446433" y="1615776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462" name="Oval 2461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463" name="Rectangle 2462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2458" name="Teardrop 2457"/>
                  <p:cNvSpPr/>
                  <p:nvPr/>
                </p:nvSpPr>
                <p:spPr bwMode="auto">
                  <a:xfrm>
                    <a:off x="1414123" y="1571676"/>
                    <a:ext cx="175524" cy="127198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459" name="Teardrop 2458"/>
                  <p:cNvSpPr/>
                  <p:nvPr/>
                </p:nvSpPr>
                <p:spPr bwMode="auto">
                  <a:xfrm rot="16200000">
                    <a:off x="1601742" y="1532925"/>
                    <a:ext cx="127198" cy="204700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460" name="Rounded Rectangle 2459"/>
                  <p:cNvSpPr/>
                  <p:nvPr/>
                </p:nvSpPr>
                <p:spPr bwMode="auto">
                  <a:xfrm>
                    <a:off x="1597000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461" name="Rounded Rectangle 2460"/>
                  <p:cNvSpPr/>
                  <p:nvPr/>
                </p:nvSpPr>
                <p:spPr bwMode="auto">
                  <a:xfrm>
                    <a:off x="1474881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456" name="TextBox 2455"/>
                <p:cNvSpPr txBox="1"/>
                <p:nvPr/>
              </p:nvSpPr>
              <p:spPr>
                <a:xfrm>
                  <a:off x="1351526" y="2117189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0.6</a:t>
                  </a:r>
                </a:p>
              </p:txBody>
            </p:sp>
          </p:grpSp>
          <p:grpSp>
            <p:nvGrpSpPr>
              <p:cNvPr id="2320" name="Group 2319"/>
              <p:cNvGrpSpPr/>
              <p:nvPr/>
            </p:nvGrpSpPr>
            <p:grpSpPr>
              <a:xfrm>
                <a:off x="5820620" y="895842"/>
                <a:ext cx="440075" cy="982134"/>
                <a:chOff x="1735907" y="2460562"/>
                <a:chExt cx="440075" cy="982134"/>
              </a:xfrm>
            </p:grpSpPr>
            <p:grpSp>
              <p:nvGrpSpPr>
                <p:cNvPr id="2438" name="Group 2437"/>
                <p:cNvGrpSpPr/>
                <p:nvPr/>
              </p:nvGrpSpPr>
              <p:grpSpPr>
                <a:xfrm>
                  <a:off x="1826164" y="2460562"/>
                  <a:ext cx="274320" cy="982134"/>
                  <a:chOff x="2368178" y="2124654"/>
                  <a:chExt cx="274320" cy="982134"/>
                </a:xfrm>
              </p:grpSpPr>
              <p:grpSp>
                <p:nvGrpSpPr>
                  <p:cNvPr id="2440" name="Group 2439"/>
                  <p:cNvGrpSpPr/>
                  <p:nvPr/>
                </p:nvGrpSpPr>
                <p:grpSpPr>
                  <a:xfrm>
                    <a:off x="2368178" y="2124654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453" name="Oval 2452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454" name="Rectangle 2453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grpSp>
                <p:nvGrpSpPr>
                  <p:cNvPr id="2441" name="Group 2440"/>
                  <p:cNvGrpSpPr/>
                  <p:nvPr/>
                </p:nvGrpSpPr>
                <p:grpSpPr>
                  <a:xfrm>
                    <a:off x="2368178" y="2240639"/>
                    <a:ext cx="274320" cy="113533"/>
                    <a:chOff x="1237102" y="1657048"/>
                    <a:chExt cx="1598445" cy="433900"/>
                  </a:xfrm>
                </p:grpSpPr>
                <p:grpSp>
                  <p:nvGrpSpPr>
                    <p:cNvPr id="2442" name="Group 2441"/>
                    <p:cNvGrpSpPr/>
                    <p:nvPr/>
                  </p:nvGrpSpPr>
                  <p:grpSpPr>
                    <a:xfrm>
                      <a:off x="1517980" y="1688757"/>
                      <a:ext cx="1070783" cy="402191"/>
                      <a:chOff x="1517980" y="1688757"/>
                      <a:chExt cx="1070783" cy="402191"/>
                    </a:xfrm>
                  </p:grpSpPr>
                  <p:sp>
                    <p:nvSpPr>
                      <p:cNvPr id="2447" name="Oval 2446"/>
                      <p:cNvSpPr/>
                      <p:nvPr/>
                    </p:nvSpPr>
                    <p:spPr bwMode="auto">
                      <a:xfrm>
                        <a:off x="1577545" y="1688757"/>
                        <a:ext cx="955589" cy="394750"/>
                      </a:xfrm>
                      <a:prstGeom prst="ellipse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2448" name="Rectangle 2447"/>
                      <p:cNvSpPr/>
                      <p:nvPr/>
                    </p:nvSpPr>
                    <p:spPr bwMode="auto">
                      <a:xfrm>
                        <a:off x="2399539" y="1688757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2449" name="Rectangle 2448"/>
                      <p:cNvSpPr/>
                      <p:nvPr/>
                    </p:nvSpPr>
                    <p:spPr bwMode="auto">
                      <a:xfrm>
                        <a:off x="1517980" y="1696198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cxnSp>
                    <p:nvCxnSpPr>
                      <p:cNvPr id="2450" name="Straight Connector 2449"/>
                      <p:cNvCxnSpPr/>
                      <p:nvPr/>
                    </p:nvCxnSpPr>
                    <p:spPr bwMode="auto">
                      <a:xfrm>
                        <a:off x="1820562" y="182056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2451" name="Straight Connector 2450"/>
                      <p:cNvCxnSpPr/>
                      <p:nvPr/>
                    </p:nvCxnSpPr>
                    <p:spPr bwMode="auto">
                      <a:xfrm>
                        <a:off x="1820562" y="188613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2452" name="Straight Connector 2451"/>
                      <p:cNvCxnSpPr/>
                      <p:nvPr/>
                    </p:nvCxnSpPr>
                    <p:spPr bwMode="auto">
                      <a:xfrm>
                        <a:off x="1820562" y="1956487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</p:grpSp>
                <p:cxnSp>
                  <p:nvCxnSpPr>
                    <p:cNvPr id="2443" name="Straight Connector 2442"/>
                    <p:cNvCxnSpPr/>
                    <p:nvPr/>
                  </p:nvCxnSpPr>
                  <p:spPr bwMode="auto">
                    <a:xfrm flipV="1">
                      <a:off x="2327280" y="1688757"/>
                      <a:ext cx="508267" cy="65902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2444" name="Straight Connector 2443"/>
                    <p:cNvCxnSpPr/>
                    <p:nvPr/>
                  </p:nvCxnSpPr>
                  <p:spPr bwMode="auto">
                    <a:xfrm flipV="1">
                      <a:off x="2347874" y="1750301"/>
                      <a:ext cx="487673" cy="27353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2445" name="Straight Connector 2444"/>
                    <p:cNvCxnSpPr/>
                    <p:nvPr/>
                  </p:nvCxnSpPr>
                  <p:spPr bwMode="auto">
                    <a:xfrm flipH="1" flipV="1">
                      <a:off x="1237102" y="1657048"/>
                      <a:ext cx="524826" cy="9325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2446" name="Straight Connector 2445"/>
                    <p:cNvCxnSpPr/>
                    <p:nvPr/>
                  </p:nvCxnSpPr>
                  <p:spPr bwMode="auto">
                    <a:xfrm flipH="1" flipV="1">
                      <a:off x="1237102" y="1750301"/>
                      <a:ext cx="533063" cy="26917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</p:grpSp>
            <p:sp>
              <p:nvSpPr>
                <p:cNvPr id="2439" name="TextBox 2438"/>
                <p:cNvSpPr txBox="1"/>
                <p:nvPr/>
              </p:nvSpPr>
              <p:spPr>
                <a:xfrm>
                  <a:off x="1735907" y="2944992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0.7</a:t>
                  </a:r>
                </a:p>
              </p:txBody>
            </p:sp>
          </p:grpSp>
          <p:grpSp>
            <p:nvGrpSpPr>
              <p:cNvPr id="2321" name="Group 2320"/>
              <p:cNvGrpSpPr/>
              <p:nvPr/>
            </p:nvGrpSpPr>
            <p:grpSpPr>
              <a:xfrm>
                <a:off x="6758859" y="895842"/>
                <a:ext cx="440075" cy="982134"/>
                <a:chOff x="504793" y="2548983"/>
                <a:chExt cx="440075" cy="982134"/>
              </a:xfrm>
            </p:grpSpPr>
            <p:grpSp>
              <p:nvGrpSpPr>
                <p:cNvPr id="2432" name="Group 2431"/>
                <p:cNvGrpSpPr/>
                <p:nvPr/>
              </p:nvGrpSpPr>
              <p:grpSpPr>
                <a:xfrm>
                  <a:off x="504793" y="2548983"/>
                  <a:ext cx="440075" cy="982134"/>
                  <a:chOff x="504793" y="2548983"/>
                  <a:chExt cx="440075" cy="982134"/>
                </a:xfrm>
              </p:grpSpPr>
              <p:grpSp>
                <p:nvGrpSpPr>
                  <p:cNvPr id="2434" name="Group 2433"/>
                  <p:cNvGrpSpPr/>
                  <p:nvPr/>
                </p:nvGrpSpPr>
                <p:grpSpPr>
                  <a:xfrm>
                    <a:off x="587671" y="25489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436" name="Oval 2435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437" name="Rectangle 2436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2435" name="TextBox 2434"/>
                  <p:cNvSpPr txBox="1"/>
                  <p:nvPr/>
                </p:nvSpPr>
                <p:spPr>
                  <a:xfrm>
                    <a:off x="504793" y="3025115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0.8</a:t>
                    </a:r>
                  </a:p>
                </p:txBody>
              </p:sp>
            </p:grpSp>
            <p:pic>
              <p:nvPicPr>
                <p:cNvPr id="2433" name="Picture 2432"/>
                <p:cNvPicPr>
                  <a:picLocks noChangeAspect="1"/>
                </p:cNvPicPr>
                <p:nvPr/>
              </p:nvPicPr>
              <p:blipFill>
                <a:blip r:embed="rId6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 flipH="1">
                  <a:off x="559622" y="2646386"/>
                  <a:ext cx="311724" cy="140065"/>
                </a:xfrm>
                <a:prstGeom prst="rect">
                  <a:avLst/>
                </a:prstGeom>
              </p:spPr>
            </p:pic>
          </p:grpSp>
          <p:grpSp>
            <p:nvGrpSpPr>
              <p:cNvPr id="2322" name="Group 2321"/>
              <p:cNvGrpSpPr/>
              <p:nvPr/>
            </p:nvGrpSpPr>
            <p:grpSpPr>
              <a:xfrm>
                <a:off x="7738705" y="895842"/>
                <a:ext cx="464618" cy="982134"/>
                <a:chOff x="574479" y="1141172"/>
                <a:chExt cx="464618" cy="982134"/>
              </a:xfrm>
            </p:grpSpPr>
            <p:grpSp>
              <p:nvGrpSpPr>
                <p:cNvPr id="2416" name="Group 2415"/>
                <p:cNvGrpSpPr/>
                <p:nvPr/>
              </p:nvGrpSpPr>
              <p:grpSpPr>
                <a:xfrm>
                  <a:off x="659847" y="1141172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2430" name="Oval 2429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431" name="Rectangle 2430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grpSp>
              <p:nvGrpSpPr>
                <p:cNvPr id="2417" name="Group 2416"/>
                <p:cNvGrpSpPr/>
                <p:nvPr/>
              </p:nvGrpSpPr>
              <p:grpSpPr>
                <a:xfrm>
                  <a:off x="708050" y="1265454"/>
                  <a:ext cx="183764" cy="105236"/>
                  <a:chOff x="1517980" y="1688757"/>
                  <a:chExt cx="1070783" cy="402191"/>
                </a:xfrm>
              </p:grpSpPr>
              <p:sp>
                <p:nvSpPr>
                  <p:cNvPr id="2424" name="Oval 2423"/>
                  <p:cNvSpPr/>
                  <p:nvPr/>
                </p:nvSpPr>
                <p:spPr bwMode="auto">
                  <a:xfrm>
                    <a:off x="1577545" y="1688757"/>
                    <a:ext cx="955589" cy="39475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425" name="Rectangle 2424"/>
                  <p:cNvSpPr/>
                  <p:nvPr/>
                </p:nvSpPr>
                <p:spPr bwMode="auto">
                  <a:xfrm>
                    <a:off x="2399539" y="1688757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426" name="Rectangle 2425"/>
                  <p:cNvSpPr/>
                  <p:nvPr/>
                </p:nvSpPr>
                <p:spPr bwMode="auto">
                  <a:xfrm>
                    <a:off x="1517980" y="1696198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cxnSp>
                <p:nvCxnSpPr>
                  <p:cNvPr id="2427" name="Straight Connector 2426"/>
                  <p:cNvCxnSpPr/>
                  <p:nvPr/>
                </p:nvCxnSpPr>
                <p:spPr bwMode="auto">
                  <a:xfrm>
                    <a:off x="1820562" y="182056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2428" name="Straight Connector 2427"/>
                  <p:cNvCxnSpPr/>
                  <p:nvPr/>
                </p:nvCxnSpPr>
                <p:spPr bwMode="auto">
                  <a:xfrm>
                    <a:off x="1820562" y="188613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2429" name="Straight Connector 2428"/>
                  <p:cNvCxnSpPr/>
                  <p:nvPr/>
                </p:nvCxnSpPr>
                <p:spPr bwMode="auto">
                  <a:xfrm>
                    <a:off x="1820562" y="1956487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cxnSp>
              <p:nvCxnSpPr>
                <p:cNvPr id="2418" name="Straight Connector 2417"/>
                <p:cNvCxnSpPr/>
                <p:nvPr/>
              </p:nvCxnSpPr>
              <p:spPr bwMode="auto">
                <a:xfrm flipV="1">
                  <a:off x="846940" y="1265454"/>
                  <a:ext cx="87227" cy="1724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pic>
              <p:nvPicPr>
                <p:cNvPr id="2419" name="Picture 2418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839616" y="1241146"/>
                  <a:ext cx="199481" cy="199481"/>
                </a:xfrm>
                <a:prstGeom prst="rect">
                  <a:avLst/>
                </a:prstGeom>
              </p:spPr>
            </p:pic>
            <p:cxnSp>
              <p:nvCxnSpPr>
                <p:cNvPr id="2420" name="Straight Connector 2419"/>
                <p:cNvCxnSpPr/>
                <p:nvPr/>
              </p:nvCxnSpPr>
              <p:spPr bwMode="auto">
                <a:xfrm flipV="1">
                  <a:off x="850474" y="1281557"/>
                  <a:ext cx="83693" cy="71572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421" name="Straight Connector 2420"/>
                <p:cNvCxnSpPr/>
                <p:nvPr/>
              </p:nvCxnSpPr>
              <p:spPr bwMode="auto">
                <a:xfrm flipH="1" flipV="1">
                  <a:off x="659847" y="1257157"/>
                  <a:ext cx="90069" cy="2440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422" name="Straight Connector 2421"/>
                <p:cNvCxnSpPr/>
                <p:nvPr/>
              </p:nvCxnSpPr>
              <p:spPr bwMode="auto">
                <a:xfrm flipH="1" flipV="1">
                  <a:off x="659847" y="1281557"/>
                  <a:ext cx="91483" cy="7043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2423" name="TextBox 2422"/>
                <p:cNvSpPr txBox="1"/>
                <p:nvPr/>
              </p:nvSpPr>
              <p:spPr>
                <a:xfrm>
                  <a:off x="574479" y="1606129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0.9</a:t>
                  </a:r>
                </a:p>
              </p:txBody>
            </p:sp>
          </p:grpSp>
          <p:grpSp>
            <p:nvGrpSpPr>
              <p:cNvPr id="2323" name="Group 2322"/>
              <p:cNvGrpSpPr/>
              <p:nvPr/>
            </p:nvGrpSpPr>
            <p:grpSpPr>
              <a:xfrm>
                <a:off x="1026535" y="2377936"/>
                <a:ext cx="331839" cy="982134"/>
                <a:chOff x="6172378" y="2289538"/>
                <a:chExt cx="331839" cy="982134"/>
              </a:xfrm>
            </p:grpSpPr>
            <p:grpSp>
              <p:nvGrpSpPr>
                <p:cNvPr id="2409" name="Group 2408"/>
                <p:cNvGrpSpPr/>
                <p:nvPr/>
              </p:nvGrpSpPr>
              <p:grpSpPr>
                <a:xfrm>
                  <a:off x="6187190" y="2289538"/>
                  <a:ext cx="274320" cy="982134"/>
                  <a:chOff x="2692399" y="2184397"/>
                  <a:chExt cx="274320" cy="982134"/>
                </a:xfrm>
                <a:solidFill>
                  <a:schemeClr val="accent4"/>
                </a:solidFill>
              </p:grpSpPr>
              <p:sp>
                <p:nvSpPr>
                  <p:cNvPr id="2414" name="Oval 2413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415" name="Rectangle 2414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410" name="Lightning Bolt 2409"/>
                <p:cNvSpPr/>
                <p:nvPr/>
              </p:nvSpPr>
              <p:spPr bwMode="auto">
                <a:xfrm>
                  <a:off x="6297928" y="2322183"/>
                  <a:ext cx="57556" cy="81810"/>
                </a:xfrm>
                <a:prstGeom prst="lightningBolt">
                  <a:avLst/>
                </a:prstGeom>
                <a:solidFill>
                  <a:schemeClr val="accent3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411" name="TextBox 2410"/>
                <p:cNvSpPr txBox="1"/>
                <p:nvPr/>
              </p:nvSpPr>
              <p:spPr>
                <a:xfrm>
                  <a:off x="6172378" y="2790694"/>
                  <a:ext cx="331839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0.1</a:t>
                  </a:r>
                </a:p>
              </p:txBody>
            </p:sp>
            <p:sp>
              <p:nvSpPr>
                <p:cNvPr id="2412" name="Oval 2411"/>
                <p:cNvSpPr/>
                <p:nvPr/>
              </p:nvSpPr>
              <p:spPr bwMode="auto">
                <a:xfrm>
                  <a:off x="6341991" y="2385857"/>
                  <a:ext cx="91440" cy="91440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413" name="Oval 2412"/>
                <p:cNvSpPr/>
                <p:nvPr/>
              </p:nvSpPr>
              <p:spPr bwMode="auto">
                <a:xfrm>
                  <a:off x="6224679" y="2385857"/>
                  <a:ext cx="91440" cy="91440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2324" name="Group 2323"/>
              <p:cNvGrpSpPr/>
              <p:nvPr/>
            </p:nvGrpSpPr>
            <p:grpSpPr>
              <a:xfrm>
                <a:off x="1951541" y="2377936"/>
                <a:ext cx="440075" cy="982134"/>
                <a:chOff x="6493470" y="3205812"/>
                <a:chExt cx="440075" cy="982134"/>
              </a:xfrm>
            </p:grpSpPr>
            <p:grpSp>
              <p:nvGrpSpPr>
                <p:cNvPr id="2401" name="Group 2400"/>
                <p:cNvGrpSpPr/>
                <p:nvPr/>
              </p:nvGrpSpPr>
              <p:grpSpPr>
                <a:xfrm>
                  <a:off x="6493470" y="3205812"/>
                  <a:ext cx="440075" cy="982134"/>
                  <a:chOff x="6493470" y="3205812"/>
                  <a:chExt cx="440075" cy="982134"/>
                </a:xfrm>
              </p:grpSpPr>
              <p:grpSp>
                <p:nvGrpSpPr>
                  <p:cNvPr id="2405" name="Group 2404"/>
                  <p:cNvGrpSpPr/>
                  <p:nvPr/>
                </p:nvGrpSpPr>
                <p:grpSpPr>
                  <a:xfrm>
                    <a:off x="6552961" y="3205812"/>
                    <a:ext cx="274320" cy="982134"/>
                    <a:chOff x="2692399" y="2184397"/>
                    <a:chExt cx="274320" cy="982134"/>
                  </a:xfrm>
                  <a:solidFill>
                    <a:schemeClr val="accent4"/>
                  </a:solidFill>
                </p:grpSpPr>
                <p:sp>
                  <p:nvSpPr>
                    <p:cNvPr id="2407" name="Oval 2406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408" name="Rectangle 2407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2406" name="TextBox 2405"/>
                  <p:cNvSpPr txBox="1"/>
                  <p:nvPr/>
                </p:nvSpPr>
                <p:spPr>
                  <a:xfrm>
                    <a:off x="6493470" y="3670228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</a:p>
                </p:txBody>
              </p:sp>
            </p:grpSp>
            <p:pic>
              <p:nvPicPr>
                <p:cNvPr id="2402" name="Picture 2401"/>
                <p:cNvPicPr>
                  <a:picLocks noChangeAspect="1"/>
                </p:cNvPicPr>
                <p:nvPr/>
              </p:nvPicPr>
              <p:blipFill>
                <a:blip r:embed="rId6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 flipH="1">
                  <a:off x="6534259" y="3315536"/>
                  <a:ext cx="311724" cy="140065"/>
                </a:xfrm>
                <a:prstGeom prst="rect">
                  <a:avLst/>
                </a:prstGeom>
              </p:spPr>
            </p:pic>
            <p:sp>
              <p:nvSpPr>
                <p:cNvPr id="2403" name="Rounded Rectangle 2402"/>
                <p:cNvSpPr/>
                <p:nvPr/>
              </p:nvSpPr>
              <p:spPr bwMode="auto">
                <a:xfrm>
                  <a:off x="6698589" y="3241160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404" name="Rounded Rectangle 2403"/>
                <p:cNvSpPr/>
                <p:nvPr/>
              </p:nvSpPr>
              <p:spPr bwMode="auto">
                <a:xfrm>
                  <a:off x="6576470" y="3241160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2325" name="Group 2324"/>
              <p:cNvGrpSpPr/>
              <p:nvPr/>
            </p:nvGrpSpPr>
            <p:grpSpPr>
              <a:xfrm>
                <a:off x="2844828" y="2310284"/>
                <a:ext cx="459883" cy="1049786"/>
                <a:chOff x="6966521" y="2595951"/>
                <a:chExt cx="459883" cy="1049786"/>
              </a:xfrm>
            </p:grpSpPr>
            <p:grpSp>
              <p:nvGrpSpPr>
                <p:cNvPr id="2395" name="Group 2394"/>
                <p:cNvGrpSpPr/>
                <p:nvPr/>
              </p:nvGrpSpPr>
              <p:grpSpPr>
                <a:xfrm>
                  <a:off x="6986329" y="2663603"/>
                  <a:ext cx="440075" cy="982134"/>
                  <a:chOff x="6986329" y="2663603"/>
                  <a:chExt cx="440075" cy="982134"/>
                </a:xfrm>
              </p:grpSpPr>
              <p:grpSp>
                <p:nvGrpSpPr>
                  <p:cNvPr id="2397" name="Group 2396"/>
                  <p:cNvGrpSpPr/>
                  <p:nvPr/>
                </p:nvGrpSpPr>
                <p:grpSpPr>
                  <a:xfrm>
                    <a:off x="7070554" y="2663603"/>
                    <a:ext cx="274320" cy="982134"/>
                    <a:chOff x="2692399" y="2184397"/>
                    <a:chExt cx="274320" cy="982134"/>
                  </a:xfrm>
                  <a:solidFill>
                    <a:schemeClr val="accent4"/>
                  </a:solidFill>
                </p:grpSpPr>
                <p:sp>
                  <p:nvSpPr>
                    <p:cNvPr id="2399" name="Oval 2398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400" name="Rectangle 2399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2398" name="TextBox 2397"/>
                  <p:cNvSpPr txBox="1"/>
                  <p:nvPr/>
                </p:nvSpPr>
                <p:spPr>
                  <a:xfrm>
                    <a:off x="6986329" y="3160744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  <a:endParaRPr lang="en-US" sz="400" dirty="0">
                      <a:solidFill>
                        <a:schemeClr val="accent6">
                          <a:lumMod val="50000"/>
                        </a:schemeClr>
                      </a:solidFill>
                    </a:endParaRPr>
                  </a:p>
                </p:txBody>
              </p:sp>
            </p:grpSp>
            <p:pic>
              <p:nvPicPr>
                <p:cNvPr id="2396" name="Picture 2395"/>
                <p:cNvPicPr>
                  <a:picLocks noChangeAspect="1"/>
                </p:cNvPicPr>
                <p:nvPr/>
              </p:nvPicPr>
              <p:blipFill>
                <a:blip r:embed="rId7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6966521" y="2595951"/>
                  <a:ext cx="425507" cy="356238"/>
                </a:xfrm>
                <a:prstGeom prst="rect">
                  <a:avLst/>
                </a:prstGeom>
              </p:spPr>
            </p:pic>
          </p:grpSp>
          <p:grpSp>
            <p:nvGrpSpPr>
              <p:cNvPr id="2326" name="Group 2325"/>
              <p:cNvGrpSpPr/>
              <p:nvPr/>
            </p:nvGrpSpPr>
            <p:grpSpPr>
              <a:xfrm>
                <a:off x="3848437" y="2377936"/>
                <a:ext cx="444206" cy="982134"/>
                <a:chOff x="7105323" y="1332018"/>
                <a:chExt cx="444206" cy="982134"/>
              </a:xfrm>
            </p:grpSpPr>
            <p:grpSp>
              <p:nvGrpSpPr>
                <p:cNvPr id="2387" name="Group 2386"/>
                <p:cNvGrpSpPr/>
                <p:nvPr/>
              </p:nvGrpSpPr>
              <p:grpSpPr>
                <a:xfrm>
                  <a:off x="7175129" y="1332018"/>
                  <a:ext cx="374400" cy="982134"/>
                  <a:chOff x="587671" y="2548983"/>
                  <a:chExt cx="374400" cy="982134"/>
                </a:xfrm>
              </p:grpSpPr>
              <p:grpSp>
                <p:nvGrpSpPr>
                  <p:cNvPr id="2389" name="Group 2388"/>
                  <p:cNvGrpSpPr/>
                  <p:nvPr/>
                </p:nvGrpSpPr>
                <p:grpSpPr>
                  <a:xfrm>
                    <a:off x="587671" y="25489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393" name="Oval 2392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394" name="Rectangle 2393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pic>
                <p:nvPicPr>
                  <p:cNvPr id="2390" name="Picture 2389"/>
                  <p:cNvPicPr>
                    <a:picLocks noChangeAspect="1"/>
                  </p:cNvPicPr>
                  <p:nvPr/>
                </p:nvPicPr>
                <p:blipFill>
                  <a:blip r:embed="rId3">
                    <a:duotone>
                      <a:schemeClr val="accent2">
                        <a:shade val="45000"/>
                        <a:satMod val="135000"/>
                      </a:schemeClr>
                      <a:prstClr val="white"/>
                    </a:duotone>
                  </a:blip>
                  <a:stretch>
                    <a:fillRect/>
                  </a:stretch>
                </p:blipFill>
                <p:spPr>
                  <a:xfrm>
                    <a:off x="762590" y="2650430"/>
                    <a:ext cx="199481" cy="199481"/>
                  </a:xfrm>
                  <a:prstGeom prst="rect">
                    <a:avLst/>
                  </a:prstGeom>
                </p:spPr>
              </p:pic>
              <p:sp>
                <p:nvSpPr>
                  <p:cNvPr id="2391" name="Rounded Rectangle 2390"/>
                  <p:cNvSpPr/>
                  <p:nvPr/>
                </p:nvSpPr>
                <p:spPr bwMode="auto">
                  <a:xfrm>
                    <a:off x="741028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392" name="Rounded Rectangle 2391"/>
                  <p:cNvSpPr/>
                  <p:nvPr/>
                </p:nvSpPr>
                <p:spPr bwMode="auto">
                  <a:xfrm>
                    <a:off x="618909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388" name="TextBox 2387"/>
                <p:cNvSpPr txBox="1"/>
                <p:nvPr/>
              </p:nvSpPr>
              <p:spPr>
                <a:xfrm>
                  <a:off x="7105323" y="1815606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0.3</a:t>
                  </a:r>
                </a:p>
              </p:txBody>
            </p:sp>
          </p:grpSp>
          <p:grpSp>
            <p:nvGrpSpPr>
              <p:cNvPr id="2327" name="Group 2326"/>
              <p:cNvGrpSpPr/>
              <p:nvPr/>
            </p:nvGrpSpPr>
            <p:grpSpPr>
              <a:xfrm>
                <a:off x="4856072" y="2333836"/>
                <a:ext cx="440075" cy="1026234"/>
                <a:chOff x="5275665" y="1375098"/>
                <a:chExt cx="440075" cy="1026234"/>
              </a:xfrm>
            </p:grpSpPr>
            <p:grpSp>
              <p:nvGrpSpPr>
                <p:cNvPr id="2378" name="Group 2377"/>
                <p:cNvGrpSpPr/>
                <p:nvPr/>
              </p:nvGrpSpPr>
              <p:grpSpPr>
                <a:xfrm>
                  <a:off x="5305142" y="1375098"/>
                  <a:ext cx="353568" cy="1026234"/>
                  <a:chOff x="1414123" y="1571676"/>
                  <a:chExt cx="353568" cy="1026234"/>
                </a:xfrm>
              </p:grpSpPr>
              <p:grpSp>
                <p:nvGrpSpPr>
                  <p:cNvPr id="2380" name="Group 2379"/>
                  <p:cNvGrpSpPr/>
                  <p:nvPr/>
                </p:nvGrpSpPr>
                <p:grpSpPr>
                  <a:xfrm>
                    <a:off x="1446433" y="1615776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385" name="Oval 2384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386" name="Rectangle 2385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2381" name="Teardrop 2380"/>
                  <p:cNvSpPr/>
                  <p:nvPr/>
                </p:nvSpPr>
                <p:spPr bwMode="auto">
                  <a:xfrm>
                    <a:off x="1414123" y="1571676"/>
                    <a:ext cx="175524" cy="127198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382" name="Teardrop 2381"/>
                  <p:cNvSpPr/>
                  <p:nvPr/>
                </p:nvSpPr>
                <p:spPr bwMode="auto">
                  <a:xfrm rot="16200000">
                    <a:off x="1601742" y="1532925"/>
                    <a:ext cx="127198" cy="204700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383" name="Rounded Rectangle 2382"/>
                  <p:cNvSpPr/>
                  <p:nvPr/>
                </p:nvSpPr>
                <p:spPr bwMode="auto">
                  <a:xfrm>
                    <a:off x="1597000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384" name="Rounded Rectangle 2383"/>
                  <p:cNvSpPr/>
                  <p:nvPr/>
                </p:nvSpPr>
                <p:spPr bwMode="auto">
                  <a:xfrm>
                    <a:off x="1474881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379" name="TextBox 2378"/>
                <p:cNvSpPr txBox="1"/>
                <p:nvPr/>
              </p:nvSpPr>
              <p:spPr>
                <a:xfrm>
                  <a:off x="5275665" y="1920695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0.6</a:t>
                  </a:r>
                </a:p>
              </p:txBody>
            </p:sp>
          </p:grpSp>
          <p:grpSp>
            <p:nvGrpSpPr>
              <p:cNvPr id="2328" name="Group 2327"/>
              <p:cNvGrpSpPr/>
              <p:nvPr/>
            </p:nvGrpSpPr>
            <p:grpSpPr>
              <a:xfrm>
                <a:off x="5816811" y="2377936"/>
                <a:ext cx="440075" cy="982134"/>
                <a:chOff x="5527235" y="2492898"/>
                <a:chExt cx="440075" cy="982134"/>
              </a:xfrm>
            </p:grpSpPr>
            <p:grpSp>
              <p:nvGrpSpPr>
                <p:cNvPr id="2361" name="Group 2360"/>
                <p:cNvGrpSpPr/>
                <p:nvPr/>
              </p:nvGrpSpPr>
              <p:grpSpPr>
                <a:xfrm>
                  <a:off x="5600427" y="2492898"/>
                  <a:ext cx="274320" cy="982134"/>
                  <a:chOff x="2368178" y="2124654"/>
                  <a:chExt cx="274320" cy="982134"/>
                </a:xfrm>
              </p:grpSpPr>
              <p:grpSp>
                <p:nvGrpSpPr>
                  <p:cNvPr id="2363" name="Group 2362"/>
                  <p:cNvGrpSpPr/>
                  <p:nvPr/>
                </p:nvGrpSpPr>
                <p:grpSpPr>
                  <a:xfrm>
                    <a:off x="2368178" y="2124654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376" name="Oval 2375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377" name="Rectangle 2376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grpSp>
                <p:nvGrpSpPr>
                  <p:cNvPr id="2364" name="Group 2363"/>
                  <p:cNvGrpSpPr/>
                  <p:nvPr/>
                </p:nvGrpSpPr>
                <p:grpSpPr>
                  <a:xfrm>
                    <a:off x="2368178" y="2240639"/>
                    <a:ext cx="274320" cy="113533"/>
                    <a:chOff x="1237102" y="1657048"/>
                    <a:chExt cx="1598445" cy="433900"/>
                  </a:xfrm>
                </p:grpSpPr>
                <p:grpSp>
                  <p:nvGrpSpPr>
                    <p:cNvPr id="2365" name="Group 2364"/>
                    <p:cNvGrpSpPr/>
                    <p:nvPr/>
                  </p:nvGrpSpPr>
                  <p:grpSpPr>
                    <a:xfrm>
                      <a:off x="1517980" y="1688757"/>
                      <a:ext cx="1070783" cy="402191"/>
                      <a:chOff x="1517980" y="1688757"/>
                      <a:chExt cx="1070783" cy="402191"/>
                    </a:xfrm>
                  </p:grpSpPr>
                  <p:sp>
                    <p:nvSpPr>
                      <p:cNvPr id="2370" name="Oval 2369"/>
                      <p:cNvSpPr/>
                      <p:nvPr/>
                    </p:nvSpPr>
                    <p:spPr bwMode="auto">
                      <a:xfrm>
                        <a:off x="1577545" y="1688757"/>
                        <a:ext cx="955589" cy="394750"/>
                      </a:xfrm>
                      <a:prstGeom prst="ellipse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2371" name="Rectangle 2370"/>
                      <p:cNvSpPr/>
                      <p:nvPr/>
                    </p:nvSpPr>
                    <p:spPr bwMode="auto">
                      <a:xfrm>
                        <a:off x="2399539" y="1688757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2372" name="Rectangle 2371"/>
                      <p:cNvSpPr/>
                      <p:nvPr/>
                    </p:nvSpPr>
                    <p:spPr bwMode="auto">
                      <a:xfrm>
                        <a:off x="1517980" y="1696198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cxnSp>
                    <p:nvCxnSpPr>
                      <p:cNvPr id="2373" name="Straight Connector 2372"/>
                      <p:cNvCxnSpPr/>
                      <p:nvPr/>
                    </p:nvCxnSpPr>
                    <p:spPr bwMode="auto">
                      <a:xfrm>
                        <a:off x="1820562" y="182056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2374" name="Straight Connector 2373"/>
                      <p:cNvCxnSpPr/>
                      <p:nvPr/>
                    </p:nvCxnSpPr>
                    <p:spPr bwMode="auto">
                      <a:xfrm>
                        <a:off x="1820562" y="188613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2375" name="Straight Connector 2374"/>
                      <p:cNvCxnSpPr/>
                      <p:nvPr/>
                    </p:nvCxnSpPr>
                    <p:spPr bwMode="auto">
                      <a:xfrm>
                        <a:off x="1820562" y="1956487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</p:grpSp>
                <p:cxnSp>
                  <p:nvCxnSpPr>
                    <p:cNvPr id="2366" name="Straight Connector 2365"/>
                    <p:cNvCxnSpPr/>
                    <p:nvPr/>
                  </p:nvCxnSpPr>
                  <p:spPr bwMode="auto">
                    <a:xfrm flipV="1">
                      <a:off x="2327280" y="1688757"/>
                      <a:ext cx="508267" cy="65902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2367" name="Straight Connector 2366"/>
                    <p:cNvCxnSpPr/>
                    <p:nvPr/>
                  </p:nvCxnSpPr>
                  <p:spPr bwMode="auto">
                    <a:xfrm flipV="1">
                      <a:off x="2347874" y="1750301"/>
                      <a:ext cx="487673" cy="27353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2368" name="Straight Connector 2367"/>
                    <p:cNvCxnSpPr/>
                    <p:nvPr/>
                  </p:nvCxnSpPr>
                  <p:spPr bwMode="auto">
                    <a:xfrm flipH="1" flipV="1">
                      <a:off x="1237102" y="1657048"/>
                      <a:ext cx="524826" cy="9325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2369" name="Straight Connector 2368"/>
                    <p:cNvCxnSpPr/>
                    <p:nvPr/>
                  </p:nvCxnSpPr>
                  <p:spPr bwMode="auto">
                    <a:xfrm flipH="1" flipV="1">
                      <a:off x="1237102" y="1750301"/>
                      <a:ext cx="533063" cy="26917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</p:grpSp>
            <p:sp>
              <p:nvSpPr>
                <p:cNvPr id="2362" name="TextBox 2361"/>
                <p:cNvSpPr txBox="1"/>
                <p:nvPr/>
              </p:nvSpPr>
              <p:spPr>
                <a:xfrm>
                  <a:off x="5527235" y="2966932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0.7</a:t>
                  </a:r>
                </a:p>
              </p:txBody>
            </p:sp>
          </p:grpSp>
          <p:grpSp>
            <p:nvGrpSpPr>
              <p:cNvPr id="2329" name="Group 2328"/>
              <p:cNvGrpSpPr/>
              <p:nvPr/>
            </p:nvGrpSpPr>
            <p:grpSpPr>
              <a:xfrm>
                <a:off x="6745211" y="2377936"/>
                <a:ext cx="440075" cy="982134"/>
                <a:chOff x="4886854" y="2700228"/>
                <a:chExt cx="440075" cy="982134"/>
              </a:xfrm>
            </p:grpSpPr>
            <p:grpSp>
              <p:nvGrpSpPr>
                <p:cNvPr id="2356" name="Group 2355"/>
                <p:cNvGrpSpPr/>
                <p:nvPr/>
              </p:nvGrpSpPr>
              <p:grpSpPr>
                <a:xfrm>
                  <a:off x="4970918" y="2700228"/>
                  <a:ext cx="274320" cy="982134"/>
                  <a:chOff x="2692399" y="2184397"/>
                  <a:chExt cx="274320" cy="982134"/>
                </a:xfrm>
                <a:solidFill>
                  <a:schemeClr val="accent4"/>
                </a:solidFill>
              </p:grpSpPr>
              <p:sp>
                <p:nvSpPr>
                  <p:cNvPr id="2359" name="Oval 2358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360" name="Rectangle 2359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357" name="Chord 2356"/>
                <p:cNvSpPr/>
                <p:nvPr/>
              </p:nvSpPr>
              <p:spPr bwMode="auto">
                <a:xfrm rot="17528077">
                  <a:off x="5043014" y="2752290"/>
                  <a:ext cx="169420" cy="155677"/>
                </a:xfrm>
                <a:prstGeom prst="chord">
                  <a:avLst>
                    <a:gd name="adj1" fmla="val 5544771"/>
                    <a:gd name="adj2" fmla="val 13532001"/>
                  </a:avLst>
                </a:prstGeom>
                <a:solidFill>
                  <a:schemeClr val="accent3"/>
                </a:solidFill>
                <a:ln w="28575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358" name="TextBox 2357"/>
                <p:cNvSpPr txBox="1"/>
                <p:nvPr/>
              </p:nvSpPr>
              <p:spPr>
                <a:xfrm>
                  <a:off x="4886854" y="3189082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0.8</a:t>
                  </a:r>
                </a:p>
              </p:txBody>
            </p:sp>
          </p:grpSp>
          <p:grpSp>
            <p:nvGrpSpPr>
              <p:cNvPr id="2330" name="Group 2329"/>
              <p:cNvGrpSpPr/>
              <p:nvPr/>
            </p:nvGrpSpPr>
            <p:grpSpPr>
              <a:xfrm>
                <a:off x="7723018" y="2377936"/>
                <a:ext cx="459116" cy="982134"/>
                <a:chOff x="6615479" y="1619954"/>
                <a:chExt cx="459116" cy="982134"/>
              </a:xfrm>
            </p:grpSpPr>
            <p:grpSp>
              <p:nvGrpSpPr>
                <p:cNvPr id="2340" name="Group 2339"/>
                <p:cNvGrpSpPr/>
                <p:nvPr/>
              </p:nvGrpSpPr>
              <p:grpSpPr>
                <a:xfrm>
                  <a:off x="6695345" y="1619954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2354" name="Oval 2353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355" name="Rectangle 2354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grpSp>
              <p:nvGrpSpPr>
                <p:cNvPr id="2341" name="Group 2340"/>
                <p:cNvGrpSpPr/>
                <p:nvPr/>
              </p:nvGrpSpPr>
              <p:grpSpPr>
                <a:xfrm>
                  <a:off x="6743548" y="1744236"/>
                  <a:ext cx="183764" cy="105236"/>
                  <a:chOff x="1517980" y="1688757"/>
                  <a:chExt cx="1070783" cy="402191"/>
                </a:xfrm>
              </p:grpSpPr>
              <p:sp>
                <p:nvSpPr>
                  <p:cNvPr id="2348" name="Oval 2347"/>
                  <p:cNvSpPr/>
                  <p:nvPr/>
                </p:nvSpPr>
                <p:spPr bwMode="auto">
                  <a:xfrm>
                    <a:off x="1577545" y="1688757"/>
                    <a:ext cx="955589" cy="39475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349" name="Rectangle 2348"/>
                  <p:cNvSpPr/>
                  <p:nvPr/>
                </p:nvSpPr>
                <p:spPr bwMode="auto">
                  <a:xfrm>
                    <a:off x="2399539" y="1688757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350" name="Rectangle 2349"/>
                  <p:cNvSpPr/>
                  <p:nvPr/>
                </p:nvSpPr>
                <p:spPr bwMode="auto">
                  <a:xfrm>
                    <a:off x="1517980" y="1696198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cxnSp>
                <p:nvCxnSpPr>
                  <p:cNvPr id="2351" name="Straight Connector 2350"/>
                  <p:cNvCxnSpPr/>
                  <p:nvPr/>
                </p:nvCxnSpPr>
                <p:spPr bwMode="auto">
                  <a:xfrm>
                    <a:off x="1820562" y="182056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2352" name="Straight Connector 2351"/>
                  <p:cNvCxnSpPr/>
                  <p:nvPr/>
                </p:nvCxnSpPr>
                <p:spPr bwMode="auto">
                  <a:xfrm>
                    <a:off x="1820562" y="188613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2353" name="Straight Connector 2352"/>
                  <p:cNvCxnSpPr/>
                  <p:nvPr/>
                </p:nvCxnSpPr>
                <p:spPr bwMode="auto">
                  <a:xfrm>
                    <a:off x="1820562" y="1956487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cxnSp>
              <p:nvCxnSpPr>
                <p:cNvPr id="2342" name="Straight Connector 2341"/>
                <p:cNvCxnSpPr/>
                <p:nvPr/>
              </p:nvCxnSpPr>
              <p:spPr bwMode="auto">
                <a:xfrm flipV="1">
                  <a:off x="6882438" y="1744236"/>
                  <a:ext cx="87227" cy="1724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pic>
              <p:nvPicPr>
                <p:cNvPr id="2343" name="Picture 2342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6875114" y="1719928"/>
                  <a:ext cx="199481" cy="199481"/>
                </a:xfrm>
                <a:prstGeom prst="rect">
                  <a:avLst/>
                </a:prstGeom>
              </p:spPr>
            </p:pic>
            <p:cxnSp>
              <p:nvCxnSpPr>
                <p:cNvPr id="2344" name="Straight Connector 2343"/>
                <p:cNvCxnSpPr/>
                <p:nvPr/>
              </p:nvCxnSpPr>
              <p:spPr bwMode="auto">
                <a:xfrm flipV="1">
                  <a:off x="6885972" y="1760339"/>
                  <a:ext cx="83693" cy="71572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345" name="Straight Connector 2344"/>
                <p:cNvCxnSpPr/>
                <p:nvPr/>
              </p:nvCxnSpPr>
              <p:spPr bwMode="auto">
                <a:xfrm flipH="1" flipV="1">
                  <a:off x="6695345" y="1735939"/>
                  <a:ext cx="90069" cy="2440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346" name="Straight Connector 2345"/>
                <p:cNvCxnSpPr/>
                <p:nvPr/>
              </p:nvCxnSpPr>
              <p:spPr bwMode="auto">
                <a:xfrm flipH="1" flipV="1">
                  <a:off x="6695345" y="1760339"/>
                  <a:ext cx="91483" cy="7043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2347" name="TextBox 2346"/>
                <p:cNvSpPr txBox="1"/>
                <p:nvPr/>
              </p:nvSpPr>
              <p:spPr>
                <a:xfrm>
                  <a:off x="6615479" y="2126718"/>
                  <a:ext cx="440074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0.9</a:t>
                  </a:r>
                </a:p>
              </p:txBody>
            </p:sp>
          </p:grpSp>
          <p:cxnSp>
            <p:nvCxnSpPr>
              <p:cNvPr id="2331" name="Straight Connector 2330"/>
              <p:cNvCxnSpPr/>
              <p:nvPr/>
            </p:nvCxnSpPr>
            <p:spPr bwMode="auto">
              <a:xfrm>
                <a:off x="1178507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332" name="Straight Connector 2331"/>
              <p:cNvCxnSpPr/>
              <p:nvPr/>
            </p:nvCxnSpPr>
            <p:spPr bwMode="auto">
              <a:xfrm>
                <a:off x="2147502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333" name="Straight Connector 2332"/>
              <p:cNvCxnSpPr/>
              <p:nvPr/>
            </p:nvCxnSpPr>
            <p:spPr bwMode="auto">
              <a:xfrm>
                <a:off x="3077824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334" name="Straight Connector 2333"/>
              <p:cNvCxnSpPr/>
              <p:nvPr/>
            </p:nvCxnSpPr>
            <p:spPr bwMode="auto">
              <a:xfrm>
                <a:off x="4065030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335" name="Straight Connector 2334"/>
              <p:cNvCxnSpPr/>
              <p:nvPr/>
            </p:nvCxnSpPr>
            <p:spPr bwMode="auto">
              <a:xfrm>
                <a:off x="5044244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336" name="Straight Connector 2335"/>
              <p:cNvCxnSpPr/>
              <p:nvPr/>
            </p:nvCxnSpPr>
            <p:spPr bwMode="auto">
              <a:xfrm>
                <a:off x="6038737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337" name="Straight Connector 2336"/>
              <p:cNvCxnSpPr/>
              <p:nvPr/>
            </p:nvCxnSpPr>
            <p:spPr bwMode="auto">
              <a:xfrm>
                <a:off x="6977597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338" name="Straight Connector 2337"/>
              <p:cNvCxnSpPr/>
              <p:nvPr/>
            </p:nvCxnSpPr>
            <p:spPr bwMode="auto">
              <a:xfrm>
                <a:off x="7952768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pic>
            <p:nvPicPr>
              <p:cNvPr id="2339" name="Picture 2338"/>
              <p:cNvPicPr>
                <a:picLocks noChangeAspect="1"/>
              </p:cNvPicPr>
              <p:nvPr/>
            </p:nvPicPr>
            <p:blipFill>
              <a:blip r:embed="rId7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5809264" y="800821"/>
                <a:ext cx="425507" cy="356238"/>
              </a:xfrm>
              <a:prstGeom prst="rect">
                <a:avLst/>
              </a:prstGeom>
            </p:spPr>
          </p:pic>
        </p:grpSp>
        <p:grpSp>
          <p:nvGrpSpPr>
            <p:cNvPr id="2139" name="Group 2138"/>
            <p:cNvGrpSpPr/>
            <p:nvPr/>
          </p:nvGrpSpPr>
          <p:grpSpPr>
            <a:xfrm>
              <a:off x="6403924" y="3679658"/>
              <a:ext cx="5448032" cy="2090013"/>
              <a:chOff x="936550" y="764872"/>
              <a:chExt cx="7266773" cy="2595198"/>
            </a:xfrm>
          </p:grpSpPr>
          <p:grpSp>
            <p:nvGrpSpPr>
              <p:cNvPr id="2140" name="Group 2139"/>
              <p:cNvGrpSpPr/>
              <p:nvPr/>
            </p:nvGrpSpPr>
            <p:grpSpPr>
              <a:xfrm>
                <a:off x="936550" y="895842"/>
                <a:ext cx="440075" cy="982134"/>
                <a:chOff x="1986246" y="1325314"/>
                <a:chExt cx="440075" cy="982134"/>
              </a:xfrm>
            </p:grpSpPr>
            <p:grpSp>
              <p:nvGrpSpPr>
                <p:cNvPr id="2309" name="Group 2308"/>
                <p:cNvGrpSpPr/>
                <p:nvPr/>
              </p:nvGrpSpPr>
              <p:grpSpPr>
                <a:xfrm>
                  <a:off x="2092152" y="1325314"/>
                  <a:ext cx="274320" cy="982134"/>
                  <a:chOff x="2092152" y="1325314"/>
                  <a:chExt cx="274320" cy="982134"/>
                </a:xfrm>
              </p:grpSpPr>
              <p:grpSp>
                <p:nvGrpSpPr>
                  <p:cNvPr id="2311" name="Group 2310"/>
                  <p:cNvGrpSpPr/>
                  <p:nvPr/>
                </p:nvGrpSpPr>
                <p:grpSpPr>
                  <a:xfrm>
                    <a:off x="2092152" y="1325314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313" name="Oval 2312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314" name="Rectangle 2313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2312" name="Heart 2311"/>
                  <p:cNvSpPr/>
                  <p:nvPr/>
                </p:nvSpPr>
                <p:spPr bwMode="auto">
                  <a:xfrm>
                    <a:off x="2195831" y="1732032"/>
                    <a:ext cx="130205" cy="128094"/>
                  </a:xfrm>
                  <a:prstGeom prst="heart">
                    <a:avLst/>
                  </a:prstGeom>
                  <a:solidFill>
                    <a:schemeClr val="accent3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310" name="TextBox 2309"/>
                <p:cNvSpPr txBox="1"/>
                <p:nvPr/>
              </p:nvSpPr>
              <p:spPr>
                <a:xfrm>
                  <a:off x="1986246" y="1896567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0.1</a:t>
                  </a:r>
                </a:p>
              </p:txBody>
            </p:sp>
          </p:grpSp>
          <p:grpSp>
            <p:nvGrpSpPr>
              <p:cNvPr id="2141" name="Group 2140"/>
              <p:cNvGrpSpPr/>
              <p:nvPr/>
            </p:nvGrpSpPr>
            <p:grpSpPr>
              <a:xfrm>
                <a:off x="1912941" y="895842"/>
                <a:ext cx="481559" cy="982134"/>
                <a:chOff x="2443590" y="1046266"/>
                <a:chExt cx="481559" cy="982134"/>
              </a:xfrm>
            </p:grpSpPr>
            <p:grpSp>
              <p:nvGrpSpPr>
                <p:cNvPr id="2303" name="Group 2302"/>
                <p:cNvGrpSpPr/>
                <p:nvPr/>
              </p:nvGrpSpPr>
              <p:grpSpPr>
                <a:xfrm>
                  <a:off x="2443590" y="1046266"/>
                  <a:ext cx="440075" cy="982134"/>
                  <a:chOff x="2443590" y="1046266"/>
                  <a:chExt cx="440075" cy="982134"/>
                </a:xfrm>
              </p:grpSpPr>
              <p:grpSp>
                <p:nvGrpSpPr>
                  <p:cNvPr id="2305" name="Group 2304"/>
                  <p:cNvGrpSpPr/>
                  <p:nvPr/>
                </p:nvGrpSpPr>
                <p:grpSpPr>
                  <a:xfrm>
                    <a:off x="2538850" y="1046266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307" name="Oval 2306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308" name="Rectangle 2307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2306" name="TextBox 2305"/>
                  <p:cNvSpPr txBox="1"/>
                  <p:nvPr/>
                </p:nvSpPr>
                <p:spPr>
                  <a:xfrm>
                    <a:off x="2443590" y="1527057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</a:p>
                </p:txBody>
              </p:sp>
            </p:grpSp>
            <p:pic>
              <p:nvPicPr>
                <p:cNvPr id="2304" name="Picture 2303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2725668" y="1134639"/>
                  <a:ext cx="199481" cy="199481"/>
                </a:xfrm>
                <a:prstGeom prst="rect">
                  <a:avLst/>
                </a:prstGeom>
              </p:spPr>
            </p:pic>
          </p:grpSp>
          <p:grpSp>
            <p:nvGrpSpPr>
              <p:cNvPr id="2142" name="Group 2141"/>
              <p:cNvGrpSpPr/>
              <p:nvPr/>
            </p:nvGrpSpPr>
            <p:grpSpPr>
              <a:xfrm>
                <a:off x="2850825" y="764872"/>
                <a:ext cx="406301" cy="1113104"/>
                <a:chOff x="1046783" y="2062413"/>
                <a:chExt cx="406301" cy="1113104"/>
              </a:xfrm>
            </p:grpSpPr>
            <p:grpSp>
              <p:nvGrpSpPr>
                <p:cNvPr id="2297" name="Group 2296"/>
                <p:cNvGrpSpPr/>
                <p:nvPr/>
              </p:nvGrpSpPr>
              <p:grpSpPr>
                <a:xfrm>
                  <a:off x="1121245" y="2193383"/>
                  <a:ext cx="331839" cy="982134"/>
                  <a:chOff x="1121245" y="2193383"/>
                  <a:chExt cx="331839" cy="982134"/>
                </a:xfrm>
              </p:grpSpPr>
              <p:grpSp>
                <p:nvGrpSpPr>
                  <p:cNvPr id="2299" name="Group 2298"/>
                  <p:cNvGrpSpPr/>
                  <p:nvPr/>
                </p:nvGrpSpPr>
                <p:grpSpPr>
                  <a:xfrm>
                    <a:off x="1152243" y="21933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301" name="Oval 2300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302" name="Rectangle 2301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2300" name="TextBox 2299"/>
                  <p:cNvSpPr txBox="1"/>
                  <p:nvPr/>
                </p:nvSpPr>
                <p:spPr>
                  <a:xfrm>
                    <a:off x="1121245" y="2673073"/>
                    <a:ext cx="331839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</a:p>
                </p:txBody>
              </p:sp>
            </p:grpSp>
            <p:pic>
              <p:nvPicPr>
                <p:cNvPr id="2298" name="Picture 2297"/>
                <p:cNvPicPr>
                  <a:picLocks noChangeAspect="1"/>
                </p:cNvPicPr>
                <p:nvPr/>
              </p:nvPicPr>
              <p:blipFill>
                <a:blip r:embed="rId4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rightnessContrast bright="-40000" contrast="4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46783" y="2062413"/>
                  <a:ext cx="393016" cy="309936"/>
                </a:xfrm>
                <a:prstGeom prst="rect">
                  <a:avLst/>
                </a:prstGeom>
              </p:spPr>
            </p:pic>
          </p:grpSp>
          <p:grpSp>
            <p:nvGrpSpPr>
              <p:cNvPr id="2143" name="Group 2142"/>
              <p:cNvGrpSpPr/>
              <p:nvPr/>
            </p:nvGrpSpPr>
            <p:grpSpPr>
              <a:xfrm>
                <a:off x="3859746" y="895842"/>
                <a:ext cx="465970" cy="982134"/>
                <a:chOff x="2369299" y="2282762"/>
                <a:chExt cx="465970" cy="982134"/>
              </a:xfrm>
            </p:grpSpPr>
            <p:grpSp>
              <p:nvGrpSpPr>
                <p:cNvPr id="2289" name="Group 2288"/>
                <p:cNvGrpSpPr/>
                <p:nvPr/>
              </p:nvGrpSpPr>
              <p:grpSpPr>
                <a:xfrm>
                  <a:off x="2460869" y="2282762"/>
                  <a:ext cx="374400" cy="982134"/>
                  <a:chOff x="587671" y="2548983"/>
                  <a:chExt cx="374400" cy="982134"/>
                </a:xfrm>
              </p:grpSpPr>
              <p:grpSp>
                <p:nvGrpSpPr>
                  <p:cNvPr id="2291" name="Group 2290"/>
                  <p:cNvGrpSpPr/>
                  <p:nvPr/>
                </p:nvGrpSpPr>
                <p:grpSpPr>
                  <a:xfrm>
                    <a:off x="587671" y="25489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295" name="Oval 2294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296" name="Rectangle 2295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pic>
                <p:nvPicPr>
                  <p:cNvPr id="2292" name="Picture 2291"/>
                  <p:cNvPicPr>
                    <a:picLocks noChangeAspect="1"/>
                  </p:cNvPicPr>
                  <p:nvPr/>
                </p:nvPicPr>
                <p:blipFill>
                  <a:blip r:embed="rId3">
                    <a:duotone>
                      <a:schemeClr val="accent2">
                        <a:shade val="45000"/>
                        <a:satMod val="135000"/>
                      </a:schemeClr>
                      <a:prstClr val="white"/>
                    </a:duotone>
                  </a:blip>
                  <a:stretch>
                    <a:fillRect/>
                  </a:stretch>
                </p:blipFill>
                <p:spPr>
                  <a:xfrm>
                    <a:off x="762590" y="2650430"/>
                    <a:ext cx="199481" cy="199481"/>
                  </a:xfrm>
                  <a:prstGeom prst="rect">
                    <a:avLst/>
                  </a:prstGeom>
                </p:spPr>
              </p:pic>
              <p:sp>
                <p:nvSpPr>
                  <p:cNvPr id="2293" name="Rounded Rectangle 2292"/>
                  <p:cNvSpPr/>
                  <p:nvPr/>
                </p:nvSpPr>
                <p:spPr bwMode="auto">
                  <a:xfrm>
                    <a:off x="741028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294" name="Rounded Rectangle 2293"/>
                  <p:cNvSpPr/>
                  <p:nvPr/>
                </p:nvSpPr>
                <p:spPr bwMode="auto">
                  <a:xfrm>
                    <a:off x="618909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290" name="TextBox 2289"/>
                <p:cNvSpPr txBox="1"/>
                <p:nvPr/>
              </p:nvSpPr>
              <p:spPr>
                <a:xfrm>
                  <a:off x="2369299" y="2750695"/>
                  <a:ext cx="440076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0.3</a:t>
                  </a:r>
                </a:p>
              </p:txBody>
            </p:sp>
          </p:grpSp>
          <p:grpSp>
            <p:nvGrpSpPr>
              <p:cNvPr id="2144" name="Group 2143"/>
              <p:cNvGrpSpPr/>
              <p:nvPr/>
            </p:nvGrpSpPr>
            <p:grpSpPr>
              <a:xfrm>
                <a:off x="4832779" y="851742"/>
                <a:ext cx="440075" cy="1026234"/>
                <a:chOff x="1351526" y="1571676"/>
                <a:chExt cx="440075" cy="1026234"/>
              </a:xfrm>
            </p:grpSpPr>
            <p:grpSp>
              <p:nvGrpSpPr>
                <p:cNvPr id="2280" name="Group 2279"/>
                <p:cNvGrpSpPr/>
                <p:nvPr/>
              </p:nvGrpSpPr>
              <p:grpSpPr>
                <a:xfrm>
                  <a:off x="1414123" y="1571676"/>
                  <a:ext cx="353568" cy="1026234"/>
                  <a:chOff x="1414123" y="1571676"/>
                  <a:chExt cx="353568" cy="1026234"/>
                </a:xfrm>
              </p:grpSpPr>
              <p:grpSp>
                <p:nvGrpSpPr>
                  <p:cNvPr id="2282" name="Group 2281"/>
                  <p:cNvGrpSpPr/>
                  <p:nvPr/>
                </p:nvGrpSpPr>
                <p:grpSpPr>
                  <a:xfrm>
                    <a:off x="1446433" y="1615776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287" name="Oval 2286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288" name="Rectangle 2287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2283" name="Teardrop 2282"/>
                  <p:cNvSpPr/>
                  <p:nvPr/>
                </p:nvSpPr>
                <p:spPr bwMode="auto">
                  <a:xfrm>
                    <a:off x="1414123" y="1571676"/>
                    <a:ext cx="175524" cy="127198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284" name="Teardrop 2283"/>
                  <p:cNvSpPr/>
                  <p:nvPr/>
                </p:nvSpPr>
                <p:spPr bwMode="auto">
                  <a:xfrm rot="16200000">
                    <a:off x="1601742" y="1532925"/>
                    <a:ext cx="127198" cy="204700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285" name="Rounded Rectangle 2284"/>
                  <p:cNvSpPr/>
                  <p:nvPr/>
                </p:nvSpPr>
                <p:spPr bwMode="auto">
                  <a:xfrm>
                    <a:off x="1597000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286" name="Rounded Rectangle 2285"/>
                  <p:cNvSpPr/>
                  <p:nvPr/>
                </p:nvSpPr>
                <p:spPr bwMode="auto">
                  <a:xfrm>
                    <a:off x="1474881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281" name="TextBox 2280"/>
                <p:cNvSpPr txBox="1"/>
                <p:nvPr/>
              </p:nvSpPr>
              <p:spPr>
                <a:xfrm>
                  <a:off x="1351526" y="2117189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0.6</a:t>
                  </a:r>
                </a:p>
              </p:txBody>
            </p:sp>
          </p:grpSp>
          <p:grpSp>
            <p:nvGrpSpPr>
              <p:cNvPr id="2145" name="Group 2144"/>
              <p:cNvGrpSpPr/>
              <p:nvPr/>
            </p:nvGrpSpPr>
            <p:grpSpPr>
              <a:xfrm>
                <a:off x="5820620" y="895842"/>
                <a:ext cx="440075" cy="982134"/>
                <a:chOff x="1735907" y="2460562"/>
                <a:chExt cx="440075" cy="982134"/>
              </a:xfrm>
            </p:grpSpPr>
            <p:grpSp>
              <p:nvGrpSpPr>
                <p:cNvPr id="2263" name="Group 2262"/>
                <p:cNvGrpSpPr/>
                <p:nvPr/>
              </p:nvGrpSpPr>
              <p:grpSpPr>
                <a:xfrm>
                  <a:off x="1826164" y="2460562"/>
                  <a:ext cx="274320" cy="982134"/>
                  <a:chOff x="2368178" y="2124654"/>
                  <a:chExt cx="274320" cy="982134"/>
                </a:xfrm>
              </p:grpSpPr>
              <p:grpSp>
                <p:nvGrpSpPr>
                  <p:cNvPr id="2265" name="Group 2264"/>
                  <p:cNvGrpSpPr/>
                  <p:nvPr/>
                </p:nvGrpSpPr>
                <p:grpSpPr>
                  <a:xfrm>
                    <a:off x="2368178" y="2124654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278" name="Oval 2277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279" name="Rectangle 2278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grpSp>
                <p:nvGrpSpPr>
                  <p:cNvPr id="2266" name="Group 2265"/>
                  <p:cNvGrpSpPr/>
                  <p:nvPr/>
                </p:nvGrpSpPr>
                <p:grpSpPr>
                  <a:xfrm>
                    <a:off x="2368178" y="2240639"/>
                    <a:ext cx="274320" cy="113533"/>
                    <a:chOff x="1237102" y="1657048"/>
                    <a:chExt cx="1598445" cy="433900"/>
                  </a:xfrm>
                </p:grpSpPr>
                <p:grpSp>
                  <p:nvGrpSpPr>
                    <p:cNvPr id="2267" name="Group 2266"/>
                    <p:cNvGrpSpPr/>
                    <p:nvPr/>
                  </p:nvGrpSpPr>
                  <p:grpSpPr>
                    <a:xfrm>
                      <a:off x="1517980" y="1688757"/>
                      <a:ext cx="1070783" cy="402191"/>
                      <a:chOff x="1517980" y="1688757"/>
                      <a:chExt cx="1070783" cy="402191"/>
                    </a:xfrm>
                  </p:grpSpPr>
                  <p:sp>
                    <p:nvSpPr>
                      <p:cNvPr id="2272" name="Oval 2271"/>
                      <p:cNvSpPr/>
                      <p:nvPr/>
                    </p:nvSpPr>
                    <p:spPr bwMode="auto">
                      <a:xfrm>
                        <a:off x="1577545" y="1688757"/>
                        <a:ext cx="955589" cy="394750"/>
                      </a:xfrm>
                      <a:prstGeom prst="ellipse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2273" name="Rectangle 2272"/>
                      <p:cNvSpPr/>
                      <p:nvPr/>
                    </p:nvSpPr>
                    <p:spPr bwMode="auto">
                      <a:xfrm>
                        <a:off x="2399539" y="1688757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2274" name="Rectangle 2273"/>
                      <p:cNvSpPr/>
                      <p:nvPr/>
                    </p:nvSpPr>
                    <p:spPr bwMode="auto">
                      <a:xfrm>
                        <a:off x="1517980" y="1696198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cxnSp>
                    <p:nvCxnSpPr>
                      <p:cNvPr id="2275" name="Straight Connector 2274"/>
                      <p:cNvCxnSpPr/>
                      <p:nvPr/>
                    </p:nvCxnSpPr>
                    <p:spPr bwMode="auto">
                      <a:xfrm>
                        <a:off x="1820562" y="182056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2276" name="Straight Connector 2275"/>
                      <p:cNvCxnSpPr/>
                      <p:nvPr/>
                    </p:nvCxnSpPr>
                    <p:spPr bwMode="auto">
                      <a:xfrm>
                        <a:off x="1820562" y="188613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2277" name="Straight Connector 2276"/>
                      <p:cNvCxnSpPr/>
                      <p:nvPr/>
                    </p:nvCxnSpPr>
                    <p:spPr bwMode="auto">
                      <a:xfrm>
                        <a:off x="1820562" y="1956487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</p:grpSp>
                <p:cxnSp>
                  <p:nvCxnSpPr>
                    <p:cNvPr id="2268" name="Straight Connector 2267"/>
                    <p:cNvCxnSpPr/>
                    <p:nvPr/>
                  </p:nvCxnSpPr>
                  <p:spPr bwMode="auto">
                    <a:xfrm flipV="1">
                      <a:off x="2327280" y="1688757"/>
                      <a:ext cx="508267" cy="65902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2269" name="Straight Connector 2268"/>
                    <p:cNvCxnSpPr/>
                    <p:nvPr/>
                  </p:nvCxnSpPr>
                  <p:spPr bwMode="auto">
                    <a:xfrm flipV="1">
                      <a:off x="2347874" y="1750301"/>
                      <a:ext cx="487673" cy="27353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2270" name="Straight Connector 2269"/>
                    <p:cNvCxnSpPr/>
                    <p:nvPr/>
                  </p:nvCxnSpPr>
                  <p:spPr bwMode="auto">
                    <a:xfrm flipH="1" flipV="1">
                      <a:off x="1237102" y="1657048"/>
                      <a:ext cx="524826" cy="9325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2271" name="Straight Connector 2270"/>
                    <p:cNvCxnSpPr/>
                    <p:nvPr/>
                  </p:nvCxnSpPr>
                  <p:spPr bwMode="auto">
                    <a:xfrm flipH="1" flipV="1">
                      <a:off x="1237102" y="1750301"/>
                      <a:ext cx="533063" cy="26917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</p:grpSp>
            <p:sp>
              <p:nvSpPr>
                <p:cNvPr id="2264" name="TextBox 2263"/>
                <p:cNvSpPr txBox="1"/>
                <p:nvPr/>
              </p:nvSpPr>
              <p:spPr>
                <a:xfrm>
                  <a:off x="1735907" y="2944992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0.7</a:t>
                  </a:r>
                </a:p>
              </p:txBody>
            </p:sp>
          </p:grpSp>
          <p:grpSp>
            <p:nvGrpSpPr>
              <p:cNvPr id="2146" name="Group 2145"/>
              <p:cNvGrpSpPr/>
              <p:nvPr/>
            </p:nvGrpSpPr>
            <p:grpSpPr>
              <a:xfrm>
                <a:off x="6758859" y="895842"/>
                <a:ext cx="440075" cy="982134"/>
                <a:chOff x="504793" y="2548983"/>
                <a:chExt cx="440075" cy="982134"/>
              </a:xfrm>
            </p:grpSpPr>
            <p:grpSp>
              <p:nvGrpSpPr>
                <p:cNvPr id="2257" name="Group 2256"/>
                <p:cNvGrpSpPr/>
                <p:nvPr/>
              </p:nvGrpSpPr>
              <p:grpSpPr>
                <a:xfrm>
                  <a:off x="504793" y="2548983"/>
                  <a:ext cx="440075" cy="982134"/>
                  <a:chOff x="504793" y="2548983"/>
                  <a:chExt cx="440075" cy="982134"/>
                </a:xfrm>
              </p:grpSpPr>
              <p:grpSp>
                <p:nvGrpSpPr>
                  <p:cNvPr id="2259" name="Group 2258"/>
                  <p:cNvGrpSpPr/>
                  <p:nvPr/>
                </p:nvGrpSpPr>
                <p:grpSpPr>
                  <a:xfrm>
                    <a:off x="587671" y="25489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261" name="Oval 2260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262" name="Rectangle 2261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2260" name="TextBox 2259"/>
                  <p:cNvSpPr txBox="1"/>
                  <p:nvPr/>
                </p:nvSpPr>
                <p:spPr>
                  <a:xfrm>
                    <a:off x="504793" y="3025115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0.8</a:t>
                    </a:r>
                  </a:p>
                </p:txBody>
              </p:sp>
            </p:grpSp>
            <p:pic>
              <p:nvPicPr>
                <p:cNvPr id="2258" name="Picture 2257"/>
                <p:cNvPicPr>
                  <a:picLocks noChangeAspect="1"/>
                </p:cNvPicPr>
                <p:nvPr/>
              </p:nvPicPr>
              <p:blipFill>
                <a:blip r:embed="rId6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 flipH="1">
                  <a:off x="559622" y="2646386"/>
                  <a:ext cx="311724" cy="140065"/>
                </a:xfrm>
                <a:prstGeom prst="rect">
                  <a:avLst/>
                </a:prstGeom>
              </p:spPr>
            </p:pic>
          </p:grpSp>
          <p:grpSp>
            <p:nvGrpSpPr>
              <p:cNvPr id="2147" name="Group 2146"/>
              <p:cNvGrpSpPr/>
              <p:nvPr/>
            </p:nvGrpSpPr>
            <p:grpSpPr>
              <a:xfrm>
                <a:off x="7738705" y="895842"/>
                <a:ext cx="464618" cy="982134"/>
                <a:chOff x="574479" y="1141172"/>
                <a:chExt cx="464618" cy="982134"/>
              </a:xfrm>
            </p:grpSpPr>
            <p:grpSp>
              <p:nvGrpSpPr>
                <p:cNvPr id="2241" name="Group 2240"/>
                <p:cNvGrpSpPr/>
                <p:nvPr/>
              </p:nvGrpSpPr>
              <p:grpSpPr>
                <a:xfrm>
                  <a:off x="659847" y="1141172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2255" name="Oval 2254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256" name="Rectangle 2255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grpSp>
              <p:nvGrpSpPr>
                <p:cNvPr id="2242" name="Group 2241"/>
                <p:cNvGrpSpPr/>
                <p:nvPr/>
              </p:nvGrpSpPr>
              <p:grpSpPr>
                <a:xfrm>
                  <a:off x="708050" y="1265454"/>
                  <a:ext cx="183764" cy="105236"/>
                  <a:chOff x="1517980" y="1688757"/>
                  <a:chExt cx="1070783" cy="402191"/>
                </a:xfrm>
              </p:grpSpPr>
              <p:sp>
                <p:nvSpPr>
                  <p:cNvPr id="2249" name="Oval 2248"/>
                  <p:cNvSpPr/>
                  <p:nvPr/>
                </p:nvSpPr>
                <p:spPr bwMode="auto">
                  <a:xfrm>
                    <a:off x="1577545" y="1688757"/>
                    <a:ext cx="955589" cy="39475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250" name="Rectangle 2249"/>
                  <p:cNvSpPr/>
                  <p:nvPr/>
                </p:nvSpPr>
                <p:spPr bwMode="auto">
                  <a:xfrm>
                    <a:off x="2399539" y="1688757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251" name="Rectangle 2250"/>
                  <p:cNvSpPr/>
                  <p:nvPr/>
                </p:nvSpPr>
                <p:spPr bwMode="auto">
                  <a:xfrm>
                    <a:off x="1517980" y="1696198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cxnSp>
                <p:nvCxnSpPr>
                  <p:cNvPr id="2252" name="Straight Connector 2251"/>
                  <p:cNvCxnSpPr/>
                  <p:nvPr/>
                </p:nvCxnSpPr>
                <p:spPr bwMode="auto">
                  <a:xfrm>
                    <a:off x="1820562" y="182056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2253" name="Straight Connector 2252"/>
                  <p:cNvCxnSpPr/>
                  <p:nvPr/>
                </p:nvCxnSpPr>
                <p:spPr bwMode="auto">
                  <a:xfrm>
                    <a:off x="1820562" y="188613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2254" name="Straight Connector 2253"/>
                  <p:cNvCxnSpPr/>
                  <p:nvPr/>
                </p:nvCxnSpPr>
                <p:spPr bwMode="auto">
                  <a:xfrm>
                    <a:off x="1820562" y="1956487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cxnSp>
              <p:nvCxnSpPr>
                <p:cNvPr id="2243" name="Straight Connector 2242"/>
                <p:cNvCxnSpPr/>
                <p:nvPr/>
              </p:nvCxnSpPr>
              <p:spPr bwMode="auto">
                <a:xfrm flipV="1">
                  <a:off x="846940" y="1265454"/>
                  <a:ext cx="87227" cy="1724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pic>
              <p:nvPicPr>
                <p:cNvPr id="2244" name="Picture 2243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839616" y="1241146"/>
                  <a:ext cx="199481" cy="199481"/>
                </a:xfrm>
                <a:prstGeom prst="rect">
                  <a:avLst/>
                </a:prstGeom>
              </p:spPr>
            </p:pic>
            <p:cxnSp>
              <p:nvCxnSpPr>
                <p:cNvPr id="2245" name="Straight Connector 2244"/>
                <p:cNvCxnSpPr/>
                <p:nvPr/>
              </p:nvCxnSpPr>
              <p:spPr bwMode="auto">
                <a:xfrm flipV="1">
                  <a:off x="850474" y="1281557"/>
                  <a:ext cx="83693" cy="71572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246" name="Straight Connector 2245"/>
                <p:cNvCxnSpPr/>
                <p:nvPr/>
              </p:nvCxnSpPr>
              <p:spPr bwMode="auto">
                <a:xfrm flipH="1" flipV="1">
                  <a:off x="659847" y="1257157"/>
                  <a:ext cx="90069" cy="2440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247" name="Straight Connector 2246"/>
                <p:cNvCxnSpPr/>
                <p:nvPr/>
              </p:nvCxnSpPr>
              <p:spPr bwMode="auto">
                <a:xfrm flipH="1" flipV="1">
                  <a:off x="659847" y="1281557"/>
                  <a:ext cx="91483" cy="7043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2248" name="TextBox 2247"/>
                <p:cNvSpPr txBox="1"/>
                <p:nvPr/>
              </p:nvSpPr>
              <p:spPr>
                <a:xfrm>
                  <a:off x="574479" y="1606129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0.9</a:t>
                  </a:r>
                </a:p>
              </p:txBody>
            </p:sp>
          </p:grpSp>
          <p:grpSp>
            <p:nvGrpSpPr>
              <p:cNvPr id="2148" name="Group 2147"/>
              <p:cNvGrpSpPr/>
              <p:nvPr/>
            </p:nvGrpSpPr>
            <p:grpSpPr>
              <a:xfrm>
                <a:off x="1026535" y="2377936"/>
                <a:ext cx="331839" cy="982134"/>
                <a:chOff x="6172378" y="2289538"/>
                <a:chExt cx="331839" cy="982134"/>
              </a:xfrm>
            </p:grpSpPr>
            <p:grpSp>
              <p:nvGrpSpPr>
                <p:cNvPr id="2234" name="Group 2233"/>
                <p:cNvGrpSpPr/>
                <p:nvPr/>
              </p:nvGrpSpPr>
              <p:grpSpPr>
                <a:xfrm>
                  <a:off x="6187190" y="2289538"/>
                  <a:ext cx="274320" cy="982134"/>
                  <a:chOff x="2692399" y="2184397"/>
                  <a:chExt cx="274320" cy="982134"/>
                </a:xfrm>
                <a:solidFill>
                  <a:schemeClr val="accent4"/>
                </a:solidFill>
              </p:grpSpPr>
              <p:sp>
                <p:nvSpPr>
                  <p:cNvPr id="2239" name="Oval 2238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240" name="Rectangle 2239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235" name="Lightning Bolt 2234"/>
                <p:cNvSpPr/>
                <p:nvPr/>
              </p:nvSpPr>
              <p:spPr bwMode="auto">
                <a:xfrm>
                  <a:off x="6297928" y="2322183"/>
                  <a:ext cx="57556" cy="81810"/>
                </a:xfrm>
                <a:prstGeom prst="lightningBolt">
                  <a:avLst/>
                </a:prstGeom>
                <a:solidFill>
                  <a:schemeClr val="accent3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236" name="TextBox 2235"/>
                <p:cNvSpPr txBox="1"/>
                <p:nvPr/>
              </p:nvSpPr>
              <p:spPr>
                <a:xfrm>
                  <a:off x="6172378" y="2790694"/>
                  <a:ext cx="331839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0.1</a:t>
                  </a:r>
                </a:p>
              </p:txBody>
            </p:sp>
            <p:sp>
              <p:nvSpPr>
                <p:cNvPr id="2237" name="Oval 2236"/>
                <p:cNvSpPr/>
                <p:nvPr/>
              </p:nvSpPr>
              <p:spPr bwMode="auto">
                <a:xfrm>
                  <a:off x="6341991" y="2385857"/>
                  <a:ext cx="91440" cy="91440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238" name="Oval 2237"/>
                <p:cNvSpPr/>
                <p:nvPr/>
              </p:nvSpPr>
              <p:spPr bwMode="auto">
                <a:xfrm>
                  <a:off x="6224679" y="2385857"/>
                  <a:ext cx="91440" cy="91440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2149" name="Group 2148"/>
              <p:cNvGrpSpPr/>
              <p:nvPr/>
            </p:nvGrpSpPr>
            <p:grpSpPr>
              <a:xfrm>
                <a:off x="1951541" y="2377936"/>
                <a:ext cx="440075" cy="982134"/>
                <a:chOff x="6493470" y="3205812"/>
                <a:chExt cx="440075" cy="982134"/>
              </a:xfrm>
            </p:grpSpPr>
            <p:grpSp>
              <p:nvGrpSpPr>
                <p:cNvPr id="2226" name="Group 2225"/>
                <p:cNvGrpSpPr/>
                <p:nvPr/>
              </p:nvGrpSpPr>
              <p:grpSpPr>
                <a:xfrm>
                  <a:off x="6493470" y="3205812"/>
                  <a:ext cx="440075" cy="982134"/>
                  <a:chOff x="6493470" y="3205812"/>
                  <a:chExt cx="440075" cy="982134"/>
                </a:xfrm>
              </p:grpSpPr>
              <p:grpSp>
                <p:nvGrpSpPr>
                  <p:cNvPr id="2230" name="Group 2229"/>
                  <p:cNvGrpSpPr/>
                  <p:nvPr/>
                </p:nvGrpSpPr>
                <p:grpSpPr>
                  <a:xfrm>
                    <a:off x="6552961" y="3205812"/>
                    <a:ext cx="274320" cy="982134"/>
                    <a:chOff x="2692399" y="2184397"/>
                    <a:chExt cx="274320" cy="982134"/>
                  </a:xfrm>
                  <a:solidFill>
                    <a:schemeClr val="accent4"/>
                  </a:solidFill>
                </p:grpSpPr>
                <p:sp>
                  <p:nvSpPr>
                    <p:cNvPr id="2232" name="Oval 2231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233" name="Rectangle 2232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2231" name="TextBox 2230"/>
                  <p:cNvSpPr txBox="1"/>
                  <p:nvPr/>
                </p:nvSpPr>
                <p:spPr>
                  <a:xfrm>
                    <a:off x="6493470" y="3670228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</a:p>
                </p:txBody>
              </p:sp>
            </p:grpSp>
            <p:pic>
              <p:nvPicPr>
                <p:cNvPr id="2227" name="Picture 2226"/>
                <p:cNvPicPr>
                  <a:picLocks noChangeAspect="1"/>
                </p:cNvPicPr>
                <p:nvPr/>
              </p:nvPicPr>
              <p:blipFill>
                <a:blip r:embed="rId6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 flipH="1">
                  <a:off x="6534259" y="3315536"/>
                  <a:ext cx="311724" cy="140065"/>
                </a:xfrm>
                <a:prstGeom prst="rect">
                  <a:avLst/>
                </a:prstGeom>
              </p:spPr>
            </p:pic>
            <p:sp>
              <p:nvSpPr>
                <p:cNvPr id="2228" name="Rounded Rectangle 2227"/>
                <p:cNvSpPr/>
                <p:nvPr/>
              </p:nvSpPr>
              <p:spPr bwMode="auto">
                <a:xfrm>
                  <a:off x="6698589" y="3241160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229" name="Rounded Rectangle 2228"/>
                <p:cNvSpPr/>
                <p:nvPr/>
              </p:nvSpPr>
              <p:spPr bwMode="auto">
                <a:xfrm>
                  <a:off x="6576470" y="3241160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2150" name="Group 2149"/>
              <p:cNvGrpSpPr/>
              <p:nvPr/>
            </p:nvGrpSpPr>
            <p:grpSpPr>
              <a:xfrm>
                <a:off x="2844828" y="2310284"/>
                <a:ext cx="459883" cy="1049786"/>
                <a:chOff x="6966521" y="2595951"/>
                <a:chExt cx="459883" cy="1049786"/>
              </a:xfrm>
            </p:grpSpPr>
            <p:grpSp>
              <p:nvGrpSpPr>
                <p:cNvPr id="2220" name="Group 2219"/>
                <p:cNvGrpSpPr/>
                <p:nvPr/>
              </p:nvGrpSpPr>
              <p:grpSpPr>
                <a:xfrm>
                  <a:off x="6986329" y="2663603"/>
                  <a:ext cx="440075" cy="982134"/>
                  <a:chOff x="6986329" y="2663603"/>
                  <a:chExt cx="440075" cy="982134"/>
                </a:xfrm>
              </p:grpSpPr>
              <p:grpSp>
                <p:nvGrpSpPr>
                  <p:cNvPr id="2222" name="Group 2221"/>
                  <p:cNvGrpSpPr/>
                  <p:nvPr/>
                </p:nvGrpSpPr>
                <p:grpSpPr>
                  <a:xfrm>
                    <a:off x="7070554" y="2663603"/>
                    <a:ext cx="274320" cy="982134"/>
                    <a:chOff x="2692399" y="2184397"/>
                    <a:chExt cx="274320" cy="982134"/>
                  </a:xfrm>
                  <a:solidFill>
                    <a:schemeClr val="accent4"/>
                  </a:solidFill>
                </p:grpSpPr>
                <p:sp>
                  <p:nvSpPr>
                    <p:cNvPr id="2224" name="Oval 2223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225" name="Rectangle 2224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2223" name="TextBox 2222"/>
                  <p:cNvSpPr txBox="1"/>
                  <p:nvPr/>
                </p:nvSpPr>
                <p:spPr>
                  <a:xfrm>
                    <a:off x="6986329" y="3160744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  <a:endParaRPr lang="en-US" sz="400" dirty="0">
                      <a:solidFill>
                        <a:schemeClr val="accent6">
                          <a:lumMod val="50000"/>
                        </a:schemeClr>
                      </a:solidFill>
                    </a:endParaRPr>
                  </a:p>
                </p:txBody>
              </p:sp>
            </p:grpSp>
            <p:pic>
              <p:nvPicPr>
                <p:cNvPr id="2221" name="Picture 2220"/>
                <p:cNvPicPr>
                  <a:picLocks noChangeAspect="1"/>
                </p:cNvPicPr>
                <p:nvPr/>
              </p:nvPicPr>
              <p:blipFill>
                <a:blip r:embed="rId7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6966521" y="2595951"/>
                  <a:ext cx="425507" cy="356238"/>
                </a:xfrm>
                <a:prstGeom prst="rect">
                  <a:avLst/>
                </a:prstGeom>
              </p:spPr>
            </p:pic>
          </p:grpSp>
          <p:grpSp>
            <p:nvGrpSpPr>
              <p:cNvPr id="2151" name="Group 2150"/>
              <p:cNvGrpSpPr/>
              <p:nvPr/>
            </p:nvGrpSpPr>
            <p:grpSpPr>
              <a:xfrm>
                <a:off x="3848437" y="2377936"/>
                <a:ext cx="444206" cy="982134"/>
                <a:chOff x="7105323" y="1332018"/>
                <a:chExt cx="444206" cy="982134"/>
              </a:xfrm>
            </p:grpSpPr>
            <p:grpSp>
              <p:nvGrpSpPr>
                <p:cNvPr id="2212" name="Group 2211"/>
                <p:cNvGrpSpPr/>
                <p:nvPr/>
              </p:nvGrpSpPr>
              <p:grpSpPr>
                <a:xfrm>
                  <a:off x="7175129" y="1332018"/>
                  <a:ext cx="374400" cy="982134"/>
                  <a:chOff x="587671" y="2548983"/>
                  <a:chExt cx="374400" cy="982134"/>
                </a:xfrm>
              </p:grpSpPr>
              <p:grpSp>
                <p:nvGrpSpPr>
                  <p:cNvPr id="2214" name="Group 2213"/>
                  <p:cNvGrpSpPr/>
                  <p:nvPr/>
                </p:nvGrpSpPr>
                <p:grpSpPr>
                  <a:xfrm>
                    <a:off x="587671" y="25489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218" name="Oval 2217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219" name="Rectangle 2218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pic>
                <p:nvPicPr>
                  <p:cNvPr id="2215" name="Picture 2214"/>
                  <p:cNvPicPr>
                    <a:picLocks noChangeAspect="1"/>
                  </p:cNvPicPr>
                  <p:nvPr/>
                </p:nvPicPr>
                <p:blipFill>
                  <a:blip r:embed="rId3">
                    <a:duotone>
                      <a:schemeClr val="accent2">
                        <a:shade val="45000"/>
                        <a:satMod val="135000"/>
                      </a:schemeClr>
                      <a:prstClr val="white"/>
                    </a:duotone>
                  </a:blip>
                  <a:stretch>
                    <a:fillRect/>
                  </a:stretch>
                </p:blipFill>
                <p:spPr>
                  <a:xfrm>
                    <a:off x="762590" y="2650430"/>
                    <a:ext cx="199481" cy="199481"/>
                  </a:xfrm>
                  <a:prstGeom prst="rect">
                    <a:avLst/>
                  </a:prstGeom>
                </p:spPr>
              </p:pic>
              <p:sp>
                <p:nvSpPr>
                  <p:cNvPr id="2216" name="Rounded Rectangle 2215"/>
                  <p:cNvSpPr/>
                  <p:nvPr/>
                </p:nvSpPr>
                <p:spPr bwMode="auto">
                  <a:xfrm>
                    <a:off x="741028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217" name="Rounded Rectangle 2216"/>
                  <p:cNvSpPr/>
                  <p:nvPr/>
                </p:nvSpPr>
                <p:spPr bwMode="auto">
                  <a:xfrm>
                    <a:off x="618909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213" name="TextBox 2212"/>
                <p:cNvSpPr txBox="1"/>
                <p:nvPr/>
              </p:nvSpPr>
              <p:spPr>
                <a:xfrm>
                  <a:off x="7105323" y="1815606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0.3</a:t>
                  </a:r>
                </a:p>
              </p:txBody>
            </p:sp>
          </p:grpSp>
          <p:grpSp>
            <p:nvGrpSpPr>
              <p:cNvPr id="2152" name="Group 2151"/>
              <p:cNvGrpSpPr/>
              <p:nvPr/>
            </p:nvGrpSpPr>
            <p:grpSpPr>
              <a:xfrm>
                <a:off x="4856072" y="2333836"/>
                <a:ext cx="440075" cy="1026234"/>
                <a:chOff x="5275665" y="1375098"/>
                <a:chExt cx="440075" cy="1026234"/>
              </a:xfrm>
            </p:grpSpPr>
            <p:grpSp>
              <p:nvGrpSpPr>
                <p:cNvPr id="2203" name="Group 2202"/>
                <p:cNvGrpSpPr/>
                <p:nvPr/>
              </p:nvGrpSpPr>
              <p:grpSpPr>
                <a:xfrm>
                  <a:off x="5305142" y="1375098"/>
                  <a:ext cx="353568" cy="1026234"/>
                  <a:chOff x="1414123" y="1571676"/>
                  <a:chExt cx="353568" cy="1026234"/>
                </a:xfrm>
              </p:grpSpPr>
              <p:grpSp>
                <p:nvGrpSpPr>
                  <p:cNvPr id="2205" name="Group 2204"/>
                  <p:cNvGrpSpPr/>
                  <p:nvPr/>
                </p:nvGrpSpPr>
                <p:grpSpPr>
                  <a:xfrm>
                    <a:off x="1446433" y="1615776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210" name="Oval 2209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211" name="Rectangle 2210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2206" name="Teardrop 2205"/>
                  <p:cNvSpPr/>
                  <p:nvPr/>
                </p:nvSpPr>
                <p:spPr bwMode="auto">
                  <a:xfrm>
                    <a:off x="1414123" y="1571676"/>
                    <a:ext cx="175524" cy="127198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207" name="Teardrop 2206"/>
                  <p:cNvSpPr/>
                  <p:nvPr/>
                </p:nvSpPr>
                <p:spPr bwMode="auto">
                  <a:xfrm rot="16200000">
                    <a:off x="1601742" y="1532925"/>
                    <a:ext cx="127198" cy="204700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208" name="Rounded Rectangle 2207"/>
                  <p:cNvSpPr/>
                  <p:nvPr/>
                </p:nvSpPr>
                <p:spPr bwMode="auto">
                  <a:xfrm>
                    <a:off x="1597000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209" name="Rounded Rectangle 2208"/>
                  <p:cNvSpPr/>
                  <p:nvPr/>
                </p:nvSpPr>
                <p:spPr bwMode="auto">
                  <a:xfrm>
                    <a:off x="1474881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204" name="TextBox 2203"/>
                <p:cNvSpPr txBox="1"/>
                <p:nvPr/>
              </p:nvSpPr>
              <p:spPr>
                <a:xfrm>
                  <a:off x="5275665" y="1920695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0.6</a:t>
                  </a:r>
                </a:p>
              </p:txBody>
            </p:sp>
          </p:grpSp>
          <p:grpSp>
            <p:nvGrpSpPr>
              <p:cNvPr id="2153" name="Group 2152"/>
              <p:cNvGrpSpPr/>
              <p:nvPr/>
            </p:nvGrpSpPr>
            <p:grpSpPr>
              <a:xfrm>
                <a:off x="5816811" y="2377936"/>
                <a:ext cx="440075" cy="982134"/>
                <a:chOff x="5527235" y="2492898"/>
                <a:chExt cx="440075" cy="982134"/>
              </a:xfrm>
            </p:grpSpPr>
            <p:grpSp>
              <p:nvGrpSpPr>
                <p:cNvPr id="2186" name="Group 2185"/>
                <p:cNvGrpSpPr/>
                <p:nvPr/>
              </p:nvGrpSpPr>
              <p:grpSpPr>
                <a:xfrm>
                  <a:off x="5600427" y="2492898"/>
                  <a:ext cx="274320" cy="982134"/>
                  <a:chOff x="2368178" y="2124654"/>
                  <a:chExt cx="274320" cy="982134"/>
                </a:xfrm>
              </p:grpSpPr>
              <p:grpSp>
                <p:nvGrpSpPr>
                  <p:cNvPr id="2188" name="Group 2187"/>
                  <p:cNvGrpSpPr/>
                  <p:nvPr/>
                </p:nvGrpSpPr>
                <p:grpSpPr>
                  <a:xfrm>
                    <a:off x="2368178" y="2124654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201" name="Oval 2200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202" name="Rectangle 2201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grpSp>
                <p:nvGrpSpPr>
                  <p:cNvPr id="2189" name="Group 2188"/>
                  <p:cNvGrpSpPr/>
                  <p:nvPr/>
                </p:nvGrpSpPr>
                <p:grpSpPr>
                  <a:xfrm>
                    <a:off x="2368178" y="2240639"/>
                    <a:ext cx="274320" cy="113533"/>
                    <a:chOff x="1237102" y="1657048"/>
                    <a:chExt cx="1598445" cy="433900"/>
                  </a:xfrm>
                </p:grpSpPr>
                <p:grpSp>
                  <p:nvGrpSpPr>
                    <p:cNvPr id="2190" name="Group 2189"/>
                    <p:cNvGrpSpPr/>
                    <p:nvPr/>
                  </p:nvGrpSpPr>
                  <p:grpSpPr>
                    <a:xfrm>
                      <a:off x="1517980" y="1688757"/>
                      <a:ext cx="1070783" cy="402191"/>
                      <a:chOff x="1517980" y="1688757"/>
                      <a:chExt cx="1070783" cy="402191"/>
                    </a:xfrm>
                  </p:grpSpPr>
                  <p:sp>
                    <p:nvSpPr>
                      <p:cNvPr id="2195" name="Oval 2194"/>
                      <p:cNvSpPr/>
                      <p:nvPr/>
                    </p:nvSpPr>
                    <p:spPr bwMode="auto">
                      <a:xfrm>
                        <a:off x="1577545" y="1688757"/>
                        <a:ext cx="955589" cy="394750"/>
                      </a:xfrm>
                      <a:prstGeom prst="ellipse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2196" name="Rectangle 2195"/>
                      <p:cNvSpPr/>
                      <p:nvPr/>
                    </p:nvSpPr>
                    <p:spPr bwMode="auto">
                      <a:xfrm>
                        <a:off x="2399539" y="1688757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2197" name="Rectangle 2196"/>
                      <p:cNvSpPr/>
                      <p:nvPr/>
                    </p:nvSpPr>
                    <p:spPr bwMode="auto">
                      <a:xfrm>
                        <a:off x="1517980" y="1696198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cxnSp>
                    <p:nvCxnSpPr>
                      <p:cNvPr id="2198" name="Straight Connector 2197"/>
                      <p:cNvCxnSpPr/>
                      <p:nvPr/>
                    </p:nvCxnSpPr>
                    <p:spPr bwMode="auto">
                      <a:xfrm>
                        <a:off x="1820562" y="182056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2199" name="Straight Connector 2198"/>
                      <p:cNvCxnSpPr/>
                      <p:nvPr/>
                    </p:nvCxnSpPr>
                    <p:spPr bwMode="auto">
                      <a:xfrm>
                        <a:off x="1820562" y="188613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2200" name="Straight Connector 2199"/>
                      <p:cNvCxnSpPr/>
                      <p:nvPr/>
                    </p:nvCxnSpPr>
                    <p:spPr bwMode="auto">
                      <a:xfrm>
                        <a:off x="1820562" y="1956487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</p:grpSp>
                <p:cxnSp>
                  <p:nvCxnSpPr>
                    <p:cNvPr id="2191" name="Straight Connector 2190"/>
                    <p:cNvCxnSpPr/>
                    <p:nvPr/>
                  </p:nvCxnSpPr>
                  <p:spPr bwMode="auto">
                    <a:xfrm flipV="1">
                      <a:off x="2327280" y="1688757"/>
                      <a:ext cx="508267" cy="65902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2192" name="Straight Connector 2191"/>
                    <p:cNvCxnSpPr/>
                    <p:nvPr/>
                  </p:nvCxnSpPr>
                  <p:spPr bwMode="auto">
                    <a:xfrm flipV="1">
                      <a:off x="2347874" y="1750301"/>
                      <a:ext cx="487673" cy="27353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2193" name="Straight Connector 2192"/>
                    <p:cNvCxnSpPr/>
                    <p:nvPr/>
                  </p:nvCxnSpPr>
                  <p:spPr bwMode="auto">
                    <a:xfrm flipH="1" flipV="1">
                      <a:off x="1237102" y="1657048"/>
                      <a:ext cx="524826" cy="9325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2194" name="Straight Connector 2193"/>
                    <p:cNvCxnSpPr/>
                    <p:nvPr/>
                  </p:nvCxnSpPr>
                  <p:spPr bwMode="auto">
                    <a:xfrm flipH="1" flipV="1">
                      <a:off x="1237102" y="1750301"/>
                      <a:ext cx="533063" cy="26917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</p:grpSp>
            <p:sp>
              <p:nvSpPr>
                <p:cNvPr id="2187" name="TextBox 2186"/>
                <p:cNvSpPr txBox="1"/>
                <p:nvPr/>
              </p:nvSpPr>
              <p:spPr>
                <a:xfrm>
                  <a:off x="5527235" y="2966932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0.7</a:t>
                  </a:r>
                </a:p>
              </p:txBody>
            </p:sp>
          </p:grpSp>
          <p:grpSp>
            <p:nvGrpSpPr>
              <p:cNvPr id="2154" name="Group 2153"/>
              <p:cNvGrpSpPr/>
              <p:nvPr/>
            </p:nvGrpSpPr>
            <p:grpSpPr>
              <a:xfrm>
                <a:off x="6745211" y="2377936"/>
                <a:ext cx="440075" cy="982134"/>
                <a:chOff x="4886854" y="2700228"/>
                <a:chExt cx="440075" cy="982134"/>
              </a:xfrm>
            </p:grpSpPr>
            <p:grpSp>
              <p:nvGrpSpPr>
                <p:cNvPr id="2181" name="Group 2180"/>
                <p:cNvGrpSpPr/>
                <p:nvPr/>
              </p:nvGrpSpPr>
              <p:grpSpPr>
                <a:xfrm>
                  <a:off x="4970918" y="2700228"/>
                  <a:ext cx="274320" cy="982134"/>
                  <a:chOff x="2692399" y="2184397"/>
                  <a:chExt cx="274320" cy="982134"/>
                </a:xfrm>
                <a:solidFill>
                  <a:schemeClr val="accent4"/>
                </a:solidFill>
              </p:grpSpPr>
              <p:sp>
                <p:nvSpPr>
                  <p:cNvPr id="2184" name="Oval 2183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185" name="Rectangle 2184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182" name="Chord 2181"/>
                <p:cNvSpPr/>
                <p:nvPr/>
              </p:nvSpPr>
              <p:spPr bwMode="auto">
                <a:xfrm rot="17528077">
                  <a:off x="5043014" y="2752290"/>
                  <a:ext cx="169420" cy="155677"/>
                </a:xfrm>
                <a:prstGeom prst="chord">
                  <a:avLst>
                    <a:gd name="adj1" fmla="val 5544771"/>
                    <a:gd name="adj2" fmla="val 13532001"/>
                  </a:avLst>
                </a:prstGeom>
                <a:solidFill>
                  <a:schemeClr val="accent3"/>
                </a:solidFill>
                <a:ln w="28575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183" name="TextBox 2182"/>
                <p:cNvSpPr txBox="1"/>
                <p:nvPr/>
              </p:nvSpPr>
              <p:spPr>
                <a:xfrm>
                  <a:off x="4886854" y="3189082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0.8</a:t>
                  </a:r>
                </a:p>
              </p:txBody>
            </p:sp>
          </p:grpSp>
          <p:grpSp>
            <p:nvGrpSpPr>
              <p:cNvPr id="2155" name="Group 2154"/>
              <p:cNvGrpSpPr/>
              <p:nvPr/>
            </p:nvGrpSpPr>
            <p:grpSpPr>
              <a:xfrm>
                <a:off x="7723018" y="2377936"/>
                <a:ext cx="459116" cy="982134"/>
                <a:chOff x="6615479" y="1619954"/>
                <a:chExt cx="459116" cy="982134"/>
              </a:xfrm>
            </p:grpSpPr>
            <p:grpSp>
              <p:nvGrpSpPr>
                <p:cNvPr id="2165" name="Group 2164"/>
                <p:cNvGrpSpPr/>
                <p:nvPr/>
              </p:nvGrpSpPr>
              <p:grpSpPr>
                <a:xfrm>
                  <a:off x="6695345" y="1619954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2179" name="Oval 2178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180" name="Rectangle 2179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grpSp>
              <p:nvGrpSpPr>
                <p:cNvPr id="2166" name="Group 2165"/>
                <p:cNvGrpSpPr/>
                <p:nvPr/>
              </p:nvGrpSpPr>
              <p:grpSpPr>
                <a:xfrm>
                  <a:off x="6743548" y="1744236"/>
                  <a:ext cx="183764" cy="105236"/>
                  <a:chOff x="1517980" y="1688757"/>
                  <a:chExt cx="1070783" cy="402191"/>
                </a:xfrm>
              </p:grpSpPr>
              <p:sp>
                <p:nvSpPr>
                  <p:cNvPr id="2173" name="Oval 2172"/>
                  <p:cNvSpPr/>
                  <p:nvPr/>
                </p:nvSpPr>
                <p:spPr bwMode="auto">
                  <a:xfrm>
                    <a:off x="1577545" y="1688757"/>
                    <a:ext cx="955589" cy="39475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174" name="Rectangle 2173"/>
                  <p:cNvSpPr/>
                  <p:nvPr/>
                </p:nvSpPr>
                <p:spPr bwMode="auto">
                  <a:xfrm>
                    <a:off x="2399539" y="1688757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175" name="Rectangle 2174"/>
                  <p:cNvSpPr/>
                  <p:nvPr/>
                </p:nvSpPr>
                <p:spPr bwMode="auto">
                  <a:xfrm>
                    <a:off x="1517980" y="1696198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cxnSp>
                <p:nvCxnSpPr>
                  <p:cNvPr id="2176" name="Straight Connector 2175"/>
                  <p:cNvCxnSpPr/>
                  <p:nvPr/>
                </p:nvCxnSpPr>
                <p:spPr bwMode="auto">
                  <a:xfrm>
                    <a:off x="1820562" y="182056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2177" name="Straight Connector 2176"/>
                  <p:cNvCxnSpPr/>
                  <p:nvPr/>
                </p:nvCxnSpPr>
                <p:spPr bwMode="auto">
                  <a:xfrm>
                    <a:off x="1820562" y="188613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2178" name="Straight Connector 2177"/>
                  <p:cNvCxnSpPr/>
                  <p:nvPr/>
                </p:nvCxnSpPr>
                <p:spPr bwMode="auto">
                  <a:xfrm>
                    <a:off x="1820562" y="1956487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cxnSp>
              <p:nvCxnSpPr>
                <p:cNvPr id="2167" name="Straight Connector 2166"/>
                <p:cNvCxnSpPr/>
                <p:nvPr/>
              </p:nvCxnSpPr>
              <p:spPr bwMode="auto">
                <a:xfrm flipV="1">
                  <a:off x="6882438" y="1744236"/>
                  <a:ext cx="87227" cy="1724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pic>
              <p:nvPicPr>
                <p:cNvPr id="2168" name="Picture 2167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6875114" y="1719928"/>
                  <a:ext cx="199481" cy="199481"/>
                </a:xfrm>
                <a:prstGeom prst="rect">
                  <a:avLst/>
                </a:prstGeom>
              </p:spPr>
            </p:pic>
            <p:cxnSp>
              <p:nvCxnSpPr>
                <p:cNvPr id="2169" name="Straight Connector 2168"/>
                <p:cNvCxnSpPr/>
                <p:nvPr/>
              </p:nvCxnSpPr>
              <p:spPr bwMode="auto">
                <a:xfrm flipV="1">
                  <a:off x="6885972" y="1760339"/>
                  <a:ext cx="83693" cy="71572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170" name="Straight Connector 2169"/>
                <p:cNvCxnSpPr/>
                <p:nvPr/>
              </p:nvCxnSpPr>
              <p:spPr bwMode="auto">
                <a:xfrm flipH="1" flipV="1">
                  <a:off x="6695345" y="1735939"/>
                  <a:ext cx="90069" cy="2440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171" name="Straight Connector 2170"/>
                <p:cNvCxnSpPr/>
                <p:nvPr/>
              </p:nvCxnSpPr>
              <p:spPr bwMode="auto">
                <a:xfrm flipH="1" flipV="1">
                  <a:off x="6695345" y="1760339"/>
                  <a:ext cx="91483" cy="7043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2172" name="TextBox 2171"/>
                <p:cNvSpPr txBox="1"/>
                <p:nvPr/>
              </p:nvSpPr>
              <p:spPr>
                <a:xfrm>
                  <a:off x="6615479" y="2126718"/>
                  <a:ext cx="440074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0.9</a:t>
                  </a:r>
                </a:p>
              </p:txBody>
            </p:sp>
          </p:grpSp>
          <p:cxnSp>
            <p:nvCxnSpPr>
              <p:cNvPr id="2156" name="Straight Connector 2155"/>
              <p:cNvCxnSpPr/>
              <p:nvPr/>
            </p:nvCxnSpPr>
            <p:spPr bwMode="auto">
              <a:xfrm>
                <a:off x="1178507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157" name="Straight Connector 2156"/>
              <p:cNvCxnSpPr/>
              <p:nvPr/>
            </p:nvCxnSpPr>
            <p:spPr bwMode="auto">
              <a:xfrm>
                <a:off x="2147502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158" name="Straight Connector 2157"/>
              <p:cNvCxnSpPr/>
              <p:nvPr/>
            </p:nvCxnSpPr>
            <p:spPr bwMode="auto">
              <a:xfrm>
                <a:off x="3077824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159" name="Straight Connector 2158"/>
              <p:cNvCxnSpPr/>
              <p:nvPr/>
            </p:nvCxnSpPr>
            <p:spPr bwMode="auto">
              <a:xfrm>
                <a:off x="4065030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160" name="Straight Connector 2159"/>
              <p:cNvCxnSpPr/>
              <p:nvPr/>
            </p:nvCxnSpPr>
            <p:spPr bwMode="auto">
              <a:xfrm>
                <a:off x="5044244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161" name="Straight Connector 2160"/>
              <p:cNvCxnSpPr/>
              <p:nvPr/>
            </p:nvCxnSpPr>
            <p:spPr bwMode="auto">
              <a:xfrm>
                <a:off x="6038737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162" name="Straight Connector 2161"/>
              <p:cNvCxnSpPr/>
              <p:nvPr/>
            </p:nvCxnSpPr>
            <p:spPr bwMode="auto">
              <a:xfrm>
                <a:off x="6977597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163" name="Straight Connector 2162"/>
              <p:cNvCxnSpPr/>
              <p:nvPr/>
            </p:nvCxnSpPr>
            <p:spPr bwMode="auto">
              <a:xfrm>
                <a:off x="7952768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pic>
            <p:nvPicPr>
              <p:cNvPr id="2164" name="Picture 2163"/>
              <p:cNvPicPr>
                <a:picLocks noChangeAspect="1"/>
              </p:cNvPicPr>
              <p:nvPr/>
            </p:nvPicPr>
            <p:blipFill>
              <a:blip r:embed="rId7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5809264" y="800821"/>
                <a:ext cx="425507" cy="356238"/>
              </a:xfrm>
              <a:prstGeom prst="rect">
                <a:avLst/>
              </a:prstGeom>
            </p:spPr>
          </p:pic>
        </p:grpSp>
      </p:grpSp>
      <p:grpSp>
        <p:nvGrpSpPr>
          <p:cNvPr id="2840" name="Group 2839"/>
          <p:cNvGrpSpPr/>
          <p:nvPr/>
        </p:nvGrpSpPr>
        <p:grpSpPr>
          <a:xfrm>
            <a:off x="6144901" y="1158550"/>
            <a:ext cx="5523268" cy="2083415"/>
            <a:chOff x="572732" y="1200112"/>
            <a:chExt cx="11279224" cy="4569559"/>
          </a:xfrm>
        </p:grpSpPr>
        <p:grpSp>
          <p:nvGrpSpPr>
            <p:cNvPr id="2841" name="Group 2840"/>
            <p:cNvGrpSpPr/>
            <p:nvPr/>
          </p:nvGrpSpPr>
          <p:grpSpPr>
            <a:xfrm>
              <a:off x="572732" y="3679658"/>
              <a:ext cx="5448032" cy="2090013"/>
              <a:chOff x="936550" y="764872"/>
              <a:chExt cx="7266773" cy="2595198"/>
            </a:xfrm>
          </p:grpSpPr>
          <p:grpSp>
            <p:nvGrpSpPr>
              <p:cNvPr id="3370" name="Group 3369"/>
              <p:cNvGrpSpPr/>
              <p:nvPr/>
            </p:nvGrpSpPr>
            <p:grpSpPr>
              <a:xfrm>
                <a:off x="936550" y="895842"/>
                <a:ext cx="440075" cy="982134"/>
                <a:chOff x="1986246" y="1325314"/>
                <a:chExt cx="440075" cy="982134"/>
              </a:xfrm>
            </p:grpSpPr>
            <p:grpSp>
              <p:nvGrpSpPr>
                <p:cNvPr id="3539" name="Group 3538"/>
                <p:cNvGrpSpPr/>
                <p:nvPr/>
              </p:nvGrpSpPr>
              <p:grpSpPr>
                <a:xfrm>
                  <a:off x="2092152" y="1325314"/>
                  <a:ext cx="274320" cy="982134"/>
                  <a:chOff x="2092152" y="1325314"/>
                  <a:chExt cx="274320" cy="982134"/>
                </a:xfrm>
              </p:grpSpPr>
              <p:grpSp>
                <p:nvGrpSpPr>
                  <p:cNvPr id="3541" name="Group 3540"/>
                  <p:cNvGrpSpPr/>
                  <p:nvPr/>
                </p:nvGrpSpPr>
                <p:grpSpPr>
                  <a:xfrm>
                    <a:off x="2092152" y="1325314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3543" name="Oval 3542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3544" name="Rectangle 3543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3542" name="Heart 3541"/>
                  <p:cNvSpPr/>
                  <p:nvPr/>
                </p:nvSpPr>
                <p:spPr bwMode="auto">
                  <a:xfrm>
                    <a:off x="2195831" y="1732032"/>
                    <a:ext cx="130205" cy="128094"/>
                  </a:xfrm>
                  <a:prstGeom prst="heart">
                    <a:avLst/>
                  </a:prstGeom>
                  <a:solidFill>
                    <a:schemeClr val="accent3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3540" name="TextBox 3539"/>
                <p:cNvSpPr txBox="1"/>
                <p:nvPr/>
              </p:nvSpPr>
              <p:spPr>
                <a:xfrm>
                  <a:off x="1986246" y="1896567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0.1</a:t>
                  </a:r>
                </a:p>
              </p:txBody>
            </p:sp>
          </p:grpSp>
          <p:grpSp>
            <p:nvGrpSpPr>
              <p:cNvPr id="3371" name="Group 3370"/>
              <p:cNvGrpSpPr/>
              <p:nvPr/>
            </p:nvGrpSpPr>
            <p:grpSpPr>
              <a:xfrm>
                <a:off x="1912941" y="895842"/>
                <a:ext cx="481559" cy="982134"/>
                <a:chOff x="2443590" y="1046266"/>
                <a:chExt cx="481559" cy="982134"/>
              </a:xfrm>
            </p:grpSpPr>
            <p:grpSp>
              <p:nvGrpSpPr>
                <p:cNvPr id="3533" name="Group 3532"/>
                <p:cNvGrpSpPr/>
                <p:nvPr/>
              </p:nvGrpSpPr>
              <p:grpSpPr>
                <a:xfrm>
                  <a:off x="2443590" y="1046266"/>
                  <a:ext cx="440075" cy="982134"/>
                  <a:chOff x="2443590" y="1046266"/>
                  <a:chExt cx="440075" cy="982134"/>
                </a:xfrm>
              </p:grpSpPr>
              <p:grpSp>
                <p:nvGrpSpPr>
                  <p:cNvPr id="3535" name="Group 3534"/>
                  <p:cNvGrpSpPr/>
                  <p:nvPr/>
                </p:nvGrpSpPr>
                <p:grpSpPr>
                  <a:xfrm>
                    <a:off x="2538850" y="1046266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3537" name="Oval 3536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3538" name="Rectangle 3537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3536" name="TextBox 3535"/>
                  <p:cNvSpPr txBox="1"/>
                  <p:nvPr/>
                </p:nvSpPr>
                <p:spPr>
                  <a:xfrm>
                    <a:off x="2443590" y="1527057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</a:p>
                </p:txBody>
              </p:sp>
            </p:grpSp>
            <p:pic>
              <p:nvPicPr>
                <p:cNvPr id="3534" name="Picture 3533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2725668" y="1134639"/>
                  <a:ext cx="199481" cy="199481"/>
                </a:xfrm>
                <a:prstGeom prst="rect">
                  <a:avLst/>
                </a:prstGeom>
              </p:spPr>
            </p:pic>
          </p:grpSp>
          <p:grpSp>
            <p:nvGrpSpPr>
              <p:cNvPr id="3372" name="Group 3371"/>
              <p:cNvGrpSpPr/>
              <p:nvPr/>
            </p:nvGrpSpPr>
            <p:grpSpPr>
              <a:xfrm>
                <a:off x="2850825" y="764872"/>
                <a:ext cx="406301" cy="1113104"/>
                <a:chOff x="1046783" y="2062413"/>
                <a:chExt cx="406301" cy="1113104"/>
              </a:xfrm>
            </p:grpSpPr>
            <p:grpSp>
              <p:nvGrpSpPr>
                <p:cNvPr id="3527" name="Group 3526"/>
                <p:cNvGrpSpPr/>
                <p:nvPr/>
              </p:nvGrpSpPr>
              <p:grpSpPr>
                <a:xfrm>
                  <a:off x="1121245" y="2193383"/>
                  <a:ext cx="331839" cy="982134"/>
                  <a:chOff x="1121245" y="2193383"/>
                  <a:chExt cx="331839" cy="982134"/>
                </a:xfrm>
              </p:grpSpPr>
              <p:grpSp>
                <p:nvGrpSpPr>
                  <p:cNvPr id="3529" name="Group 3528"/>
                  <p:cNvGrpSpPr/>
                  <p:nvPr/>
                </p:nvGrpSpPr>
                <p:grpSpPr>
                  <a:xfrm>
                    <a:off x="1152243" y="21933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3531" name="Oval 3530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3532" name="Rectangle 3531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3530" name="TextBox 3529"/>
                  <p:cNvSpPr txBox="1"/>
                  <p:nvPr/>
                </p:nvSpPr>
                <p:spPr>
                  <a:xfrm>
                    <a:off x="1121245" y="2673073"/>
                    <a:ext cx="331839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</a:p>
                </p:txBody>
              </p:sp>
            </p:grpSp>
            <p:pic>
              <p:nvPicPr>
                <p:cNvPr id="3528" name="Picture 3527"/>
                <p:cNvPicPr>
                  <a:picLocks noChangeAspect="1"/>
                </p:cNvPicPr>
                <p:nvPr/>
              </p:nvPicPr>
              <p:blipFill>
                <a:blip r:embed="rId4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rightnessContrast bright="-40000" contrast="4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46783" y="2062413"/>
                  <a:ext cx="393016" cy="309936"/>
                </a:xfrm>
                <a:prstGeom prst="rect">
                  <a:avLst/>
                </a:prstGeom>
              </p:spPr>
            </p:pic>
          </p:grpSp>
          <p:grpSp>
            <p:nvGrpSpPr>
              <p:cNvPr id="3373" name="Group 3372"/>
              <p:cNvGrpSpPr/>
              <p:nvPr/>
            </p:nvGrpSpPr>
            <p:grpSpPr>
              <a:xfrm>
                <a:off x="3859746" y="895842"/>
                <a:ext cx="465970" cy="982134"/>
                <a:chOff x="2369299" y="2282762"/>
                <a:chExt cx="465970" cy="982134"/>
              </a:xfrm>
            </p:grpSpPr>
            <p:grpSp>
              <p:nvGrpSpPr>
                <p:cNvPr id="3519" name="Group 3518"/>
                <p:cNvGrpSpPr/>
                <p:nvPr/>
              </p:nvGrpSpPr>
              <p:grpSpPr>
                <a:xfrm>
                  <a:off x="2460869" y="2282762"/>
                  <a:ext cx="374400" cy="982134"/>
                  <a:chOff x="587671" y="2548983"/>
                  <a:chExt cx="374400" cy="982134"/>
                </a:xfrm>
              </p:grpSpPr>
              <p:grpSp>
                <p:nvGrpSpPr>
                  <p:cNvPr id="3521" name="Group 3520"/>
                  <p:cNvGrpSpPr/>
                  <p:nvPr/>
                </p:nvGrpSpPr>
                <p:grpSpPr>
                  <a:xfrm>
                    <a:off x="587671" y="25489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3525" name="Oval 3524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3526" name="Rectangle 3525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pic>
                <p:nvPicPr>
                  <p:cNvPr id="3522" name="Picture 3521"/>
                  <p:cNvPicPr>
                    <a:picLocks noChangeAspect="1"/>
                  </p:cNvPicPr>
                  <p:nvPr/>
                </p:nvPicPr>
                <p:blipFill>
                  <a:blip r:embed="rId3">
                    <a:duotone>
                      <a:schemeClr val="accent2">
                        <a:shade val="45000"/>
                        <a:satMod val="135000"/>
                      </a:schemeClr>
                      <a:prstClr val="white"/>
                    </a:duotone>
                  </a:blip>
                  <a:stretch>
                    <a:fillRect/>
                  </a:stretch>
                </p:blipFill>
                <p:spPr>
                  <a:xfrm>
                    <a:off x="762590" y="2650430"/>
                    <a:ext cx="199481" cy="199481"/>
                  </a:xfrm>
                  <a:prstGeom prst="rect">
                    <a:avLst/>
                  </a:prstGeom>
                </p:spPr>
              </p:pic>
              <p:sp>
                <p:nvSpPr>
                  <p:cNvPr id="3523" name="Rounded Rectangle 3522"/>
                  <p:cNvSpPr/>
                  <p:nvPr/>
                </p:nvSpPr>
                <p:spPr bwMode="auto">
                  <a:xfrm>
                    <a:off x="741028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524" name="Rounded Rectangle 3523"/>
                  <p:cNvSpPr/>
                  <p:nvPr/>
                </p:nvSpPr>
                <p:spPr bwMode="auto">
                  <a:xfrm>
                    <a:off x="618909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3520" name="TextBox 3519"/>
                <p:cNvSpPr txBox="1"/>
                <p:nvPr/>
              </p:nvSpPr>
              <p:spPr>
                <a:xfrm>
                  <a:off x="2369299" y="2750695"/>
                  <a:ext cx="440076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0.3</a:t>
                  </a:r>
                </a:p>
              </p:txBody>
            </p:sp>
          </p:grpSp>
          <p:grpSp>
            <p:nvGrpSpPr>
              <p:cNvPr id="3374" name="Group 3373"/>
              <p:cNvGrpSpPr/>
              <p:nvPr/>
            </p:nvGrpSpPr>
            <p:grpSpPr>
              <a:xfrm>
                <a:off x="4832779" y="851742"/>
                <a:ext cx="440075" cy="1026234"/>
                <a:chOff x="1351526" y="1571676"/>
                <a:chExt cx="440075" cy="1026234"/>
              </a:xfrm>
            </p:grpSpPr>
            <p:grpSp>
              <p:nvGrpSpPr>
                <p:cNvPr id="3510" name="Group 3509"/>
                <p:cNvGrpSpPr/>
                <p:nvPr/>
              </p:nvGrpSpPr>
              <p:grpSpPr>
                <a:xfrm>
                  <a:off x="1414123" y="1571676"/>
                  <a:ext cx="353568" cy="1026234"/>
                  <a:chOff x="1414123" y="1571676"/>
                  <a:chExt cx="353568" cy="1026234"/>
                </a:xfrm>
              </p:grpSpPr>
              <p:grpSp>
                <p:nvGrpSpPr>
                  <p:cNvPr id="3512" name="Group 3511"/>
                  <p:cNvGrpSpPr/>
                  <p:nvPr/>
                </p:nvGrpSpPr>
                <p:grpSpPr>
                  <a:xfrm>
                    <a:off x="1446433" y="1615776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3517" name="Oval 3516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3518" name="Rectangle 3517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3513" name="Teardrop 3512"/>
                  <p:cNvSpPr/>
                  <p:nvPr/>
                </p:nvSpPr>
                <p:spPr bwMode="auto">
                  <a:xfrm>
                    <a:off x="1414123" y="1571676"/>
                    <a:ext cx="175524" cy="127198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514" name="Teardrop 3513"/>
                  <p:cNvSpPr/>
                  <p:nvPr/>
                </p:nvSpPr>
                <p:spPr bwMode="auto">
                  <a:xfrm rot="16200000">
                    <a:off x="1601742" y="1532925"/>
                    <a:ext cx="127198" cy="204700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515" name="Rounded Rectangle 3514"/>
                  <p:cNvSpPr/>
                  <p:nvPr/>
                </p:nvSpPr>
                <p:spPr bwMode="auto">
                  <a:xfrm>
                    <a:off x="1597000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516" name="Rounded Rectangle 3515"/>
                  <p:cNvSpPr/>
                  <p:nvPr/>
                </p:nvSpPr>
                <p:spPr bwMode="auto">
                  <a:xfrm>
                    <a:off x="1474881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3511" name="TextBox 3510"/>
                <p:cNvSpPr txBox="1"/>
                <p:nvPr/>
              </p:nvSpPr>
              <p:spPr>
                <a:xfrm>
                  <a:off x="1351526" y="2117189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0.6</a:t>
                  </a:r>
                </a:p>
              </p:txBody>
            </p:sp>
          </p:grpSp>
          <p:grpSp>
            <p:nvGrpSpPr>
              <p:cNvPr id="3375" name="Group 3374"/>
              <p:cNvGrpSpPr/>
              <p:nvPr/>
            </p:nvGrpSpPr>
            <p:grpSpPr>
              <a:xfrm>
                <a:off x="5820620" y="895842"/>
                <a:ext cx="440075" cy="982134"/>
                <a:chOff x="1735907" y="2460562"/>
                <a:chExt cx="440075" cy="982134"/>
              </a:xfrm>
            </p:grpSpPr>
            <p:grpSp>
              <p:nvGrpSpPr>
                <p:cNvPr id="3493" name="Group 3492"/>
                <p:cNvGrpSpPr/>
                <p:nvPr/>
              </p:nvGrpSpPr>
              <p:grpSpPr>
                <a:xfrm>
                  <a:off x="1826164" y="2460562"/>
                  <a:ext cx="274320" cy="982134"/>
                  <a:chOff x="2368178" y="2124654"/>
                  <a:chExt cx="274320" cy="982134"/>
                </a:xfrm>
              </p:grpSpPr>
              <p:grpSp>
                <p:nvGrpSpPr>
                  <p:cNvPr id="3495" name="Group 3494"/>
                  <p:cNvGrpSpPr/>
                  <p:nvPr/>
                </p:nvGrpSpPr>
                <p:grpSpPr>
                  <a:xfrm>
                    <a:off x="2368178" y="2124654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3508" name="Oval 3507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3509" name="Rectangle 3508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grpSp>
                <p:nvGrpSpPr>
                  <p:cNvPr id="3496" name="Group 3495"/>
                  <p:cNvGrpSpPr/>
                  <p:nvPr/>
                </p:nvGrpSpPr>
                <p:grpSpPr>
                  <a:xfrm>
                    <a:off x="2368178" y="2240639"/>
                    <a:ext cx="274320" cy="113533"/>
                    <a:chOff x="1237102" y="1657048"/>
                    <a:chExt cx="1598445" cy="433900"/>
                  </a:xfrm>
                </p:grpSpPr>
                <p:grpSp>
                  <p:nvGrpSpPr>
                    <p:cNvPr id="3497" name="Group 3496"/>
                    <p:cNvGrpSpPr/>
                    <p:nvPr/>
                  </p:nvGrpSpPr>
                  <p:grpSpPr>
                    <a:xfrm>
                      <a:off x="1517980" y="1688757"/>
                      <a:ext cx="1070783" cy="402191"/>
                      <a:chOff x="1517980" y="1688757"/>
                      <a:chExt cx="1070783" cy="402191"/>
                    </a:xfrm>
                  </p:grpSpPr>
                  <p:sp>
                    <p:nvSpPr>
                      <p:cNvPr id="3502" name="Oval 3501"/>
                      <p:cNvSpPr/>
                      <p:nvPr/>
                    </p:nvSpPr>
                    <p:spPr bwMode="auto">
                      <a:xfrm>
                        <a:off x="1577545" y="1688757"/>
                        <a:ext cx="955589" cy="394750"/>
                      </a:xfrm>
                      <a:prstGeom prst="ellipse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3503" name="Rectangle 3502"/>
                      <p:cNvSpPr/>
                      <p:nvPr/>
                    </p:nvSpPr>
                    <p:spPr bwMode="auto">
                      <a:xfrm>
                        <a:off x="2399539" y="1688757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3504" name="Rectangle 3503"/>
                      <p:cNvSpPr/>
                      <p:nvPr/>
                    </p:nvSpPr>
                    <p:spPr bwMode="auto">
                      <a:xfrm>
                        <a:off x="1517980" y="1696198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cxnSp>
                    <p:nvCxnSpPr>
                      <p:cNvPr id="3505" name="Straight Connector 3504"/>
                      <p:cNvCxnSpPr/>
                      <p:nvPr/>
                    </p:nvCxnSpPr>
                    <p:spPr bwMode="auto">
                      <a:xfrm>
                        <a:off x="1820562" y="182056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3506" name="Straight Connector 3505"/>
                      <p:cNvCxnSpPr/>
                      <p:nvPr/>
                    </p:nvCxnSpPr>
                    <p:spPr bwMode="auto">
                      <a:xfrm>
                        <a:off x="1820562" y="188613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3507" name="Straight Connector 3506"/>
                      <p:cNvCxnSpPr/>
                      <p:nvPr/>
                    </p:nvCxnSpPr>
                    <p:spPr bwMode="auto">
                      <a:xfrm>
                        <a:off x="1820562" y="1956487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</p:grpSp>
                <p:cxnSp>
                  <p:nvCxnSpPr>
                    <p:cNvPr id="3498" name="Straight Connector 3497"/>
                    <p:cNvCxnSpPr/>
                    <p:nvPr/>
                  </p:nvCxnSpPr>
                  <p:spPr bwMode="auto">
                    <a:xfrm flipV="1">
                      <a:off x="2327280" y="1688757"/>
                      <a:ext cx="508267" cy="65902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3499" name="Straight Connector 3498"/>
                    <p:cNvCxnSpPr/>
                    <p:nvPr/>
                  </p:nvCxnSpPr>
                  <p:spPr bwMode="auto">
                    <a:xfrm flipV="1">
                      <a:off x="2347874" y="1750301"/>
                      <a:ext cx="487673" cy="27353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3500" name="Straight Connector 3499"/>
                    <p:cNvCxnSpPr/>
                    <p:nvPr/>
                  </p:nvCxnSpPr>
                  <p:spPr bwMode="auto">
                    <a:xfrm flipH="1" flipV="1">
                      <a:off x="1237102" y="1657048"/>
                      <a:ext cx="524826" cy="9325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3501" name="Straight Connector 3500"/>
                    <p:cNvCxnSpPr/>
                    <p:nvPr/>
                  </p:nvCxnSpPr>
                  <p:spPr bwMode="auto">
                    <a:xfrm flipH="1" flipV="1">
                      <a:off x="1237102" y="1750301"/>
                      <a:ext cx="533063" cy="26917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</p:grpSp>
            <p:sp>
              <p:nvSpPr>
                <p:cNvPr id="3494" name="TextBox 3493"/>
                <p:cNvSpPr txBox="1"/>
                <p:nvPr/>
              </p:nvSpPr>
              <p:spPr>
                <a:xfrm>
                  <a:off x="1735907" y="2944992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0.7</a:t>
                  </a:r>
                </a:p>
              </p:txBody>
            </p:sp>
          </p:grpSp>
          <p:grpSp>
            <p:nvGrpSpPr>
              <p:cNvPr id="3376" name="Group 3375"/>
              <p:cNvGrpSpPr/>
              <p:nvPr/>
            </p:nvGrpSpPr>
            <p:grpSpPr>
              <a:xfrm>
                <a:off x="6758859" y="895842"/>
                <a:ext cx="440075" cy="982134"/>
                <a:chOff x="504793" y="2548983"/>
                <a:chExt cx="440075" cy="982134"/>
              </a:xfrm>
            </p:grpSpPr>
            <p:grpSp>
              <p:nvGrpSpPr>
                <p:cNvPr id="3487" name="Group 3486"/>
                <p:cNvGrpSpPr/>
                <p:nvPr/>
              </p:nvGrpSpPr>
              <p:grpSpPr>
                <a:xfrm>
                  <a:off x="504793" y="2548983"/>
                  <a:ext cx="440075" cy="982134"/>
                  <a:chOff x="504793" y="2548983"/>
                  <a:chExt cx="440075" cy="982134"/>
                </a:xfrm>
              </p:grpSpPr>
              <p:grpSp>
                <p:nvGrpSpPr>
                  <p:cNvPr id="3489" name="Group 3488"/>
                  <p:cNvGrpSpPr/>
                  <p:nvPr/>
                </p:nvGrpSpPr>
                <p:grpSpPr>
                  <a:xfrm>
                    <a:off x="587671" y="25489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3491" name="Oval 3490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3492" name="Rectangle 3491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3490" name="TextBox 3489"/>
                  <p:cNvSpPr txBox="1"/>
                  <p:nvPr/>
                </p:nvSpPr>
                <p:spPr>
                  <a:xfrm>
                    <a:off x="504793" y="3025115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0.8</a:t>
                    </a:r>
                  </a:p>
                </p:txBody>
              </p:sp>
            </p:grpSp>
            <p:pic>
              <p:nvPicPr>
                <p:cNvPr id="3488" name="Picture 3487"/>
                <p:cNvPicPr>
                  <a:picLocks noChangeAspect="1"/>
                </p:cNvPicPr>
                <p:nvPr/>
              </p:nvPicPr>
              <p:blipFill>
                <a:blip r:embed="rId6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 flipH="1">
                  <a:off x="559622" y="2646386"/>
                  <a:ext cx="311724" cy="140065"/>
                </a:xfrm>
                <a:prstGeom prst="rect">
                  <a:avLst/>
                </a:prstGeom>
              </p:spPr>
            </p:pic>
          </p:grpSp>
          <p:grpSp>
            <p:nvGrpSpPr>
              <p:cNvPr id="3377" name="Group 3376"/>
              <p:cNvGrpSpPr/>
              <p:nvPr/>
            </p:nvGrpSpPr>
            <p:grpSpPr>
              <a:xfrm>
                <a:off x="7738705" y="895842"/>
                <a:ext cx="464618" cy="982134"/>
                <a:chOff x="574479" y="1141172"/>
                <a:chExt cx="464618" cy="982134"/>
              </a:xfrm>
            </p:grpSpPr>
            <p:grpSp>
              <p:nvGrpSpPr>
                <p:cNvPr id="3471" name="Group 3470"/>
                <p:cNvGrpSpPr/>
                <p:nvPr/>
              </p:nvGrpSpPr>
              <p:grpSpPr>
                <a:xfrm>
                  <a:off x="659847" y="1141172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3485" name="Oval 3484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486" name="Rectangle 3485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grpSp>
              <p:nvGrpSpPr>
                <p:cNvPr id="3472" name="Group 3471"/>
                <p:cNvGrpSpPr/>
                <p:nvPr/>
              </p:nvGrpSpPr>
              <p:grpSpPr>
                <a:xfrm>
                  <a:off x="708050" y="1265454"/>
                  <a:ext cx="183764" cy="105236"/>
                  <a:chOff x="1517980" y="1688757"/>
                  <a:chExt cx="1070783" cy="402191"/>
                </a:xfrm>
              </p:grpSpPr>
              <p:sp>
                <p:nvSpPr>
                  <p:cNvPr id="3479" name="Oval 3478"/>
                  <p:cNvSpPr/>
                  <p:nvPr/>
                </p:nvSpPr>
                <p:spPr bwMode="auto">
                  <a:xfrm>
                    <a:off x="1577545" y="1688757"/>
                    <a:ext cx="955589" cy="39475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480" name="Rectangle 3479"/>
                  <p:cNvSpPr/>
                  <p:nvPr/>
                </p:nvSpPr>
                <p:spPr bwMode="auto">
                  <a:xfrm>
                    <a:off x="2399539" y="1688757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481" name="Rectangle 3480"/>
                  <p:cNvSpPr/>
                  <p:nvPr/>
                </p:nvSpPr>
                <p:spPr bwMode="auto">
                  <a:xfrm>
                    <a:off x="1517980" y="1696198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cxnSp>
                <p:nvCxnSpPr>
                  <p:cNvPr id="3482" name="Straight Connector 3481"/>
                  <p:cNvCxnSpPr/>
                  <p:nvPr/>
                </p:nvCxnSpPr>
                <p:spPr bwMode="auto">
                  <a:xfrm>
                    <a:off x="1820562" y="182056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3483" name="Straight Connector 3482"/>
                  <p:cNvCxnSpPr/>
                  <p:nvPr/>
                </p:nvCxnSpPr>
                <p:spPr bwMode="auto">
                  <a:xfrm>
                    <a:off x="1820562" y="188613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3484" name="Straight Connector 3483"/>
                  <p:cNvCxnSpPr/>
                  <p:nvPr/>
                </p:nvCxnSpPr>
                <p:spPr bwMode="auto">
                  <a:xfrm>
                    <a:off x="1820562" y="1956487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cxnSp>
              <p:nvCxnSpPr>
                <p:cNvPr id="3473" name="Straight Connector 3472"/>
                <p:cNvCxnSpPr/>
                <p:nvPr/>
              </p:nvCxnSpPr>
              <p:spPr bwMode="auto">
                <a:xfrm flipV="1">
                  <a:off x="846940" y="1265454"/>
                  <a:ext cx="87227" cy="1724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pic>
              <p:nvPicPr>
                <p:cNvPr id="3474" name="Picture 3473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839616" y="1241146"/>
                  <a:ext cx="199481" cy="199481"/>
                </a:xfrm>
                <a:prstGeom prst="rect">
                  <a:avLst/>
                </a:prstGeom>
              </p:spPr>
            </p:pic>
            <p:cxnSp>
              <p:nvCxnSpPr>
                <p:cNvPr id="3475" name="Straight Connector 3474"/>
                <p:cNvCxnSpPr/>
                <p:nvPr/>
              </p:nvCxnSpPr>
              <p:spPr bwMode="auto">
                <a:xfrm flipV="1">
                  <a:off x="850474" y="1281557"/>
                  <a:ext cx="83693" cy="71572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476" name="Straight Connector 3475"/>
                <p:cNvCxnSpPr/>
                <p:nvPr/>
              </p:nvCxnSpPr>
              <p:spPr bwMode="auto">
                <a:xfrm flipH="1" flipV="1">
                  <a:off x="659847" y="1257157"/>
                  <a:ext cx="90069" cy="2440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477" name="Straight Connector 3476"/>
                <p:cNvCxnSpPr/>
                <p:nvPr/>
              </p:nvCxnSpPr>
              <p:spPr bwMode="auto">
                <a:xfrm flipH="1" flipV="1">
                  <a:off x="659847" y="1281557"/>
                  <a:ext cx="91483" cy="7043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3478" name="TextBox 3477"/>
                <p:cNvSpPr txBox="1"/>
                <p:nvPr/>
              </p:nvSpPr>
              <p:spPr>
                <a:xfrm>
                  <a:off x="574479" y="1606129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0.9</a:t>
                  </a:r>
                </a:p>
              </p:txBody>
            </p:sp>
          </p:grpSp>
          <p:grpSp>
            <p:nvGrpSpPr>
              <p:cNvPr id="3378" name="Group 3377"/>
              <p:cNvGrpSpPr/>
              <p:nvPr/>
            </p:nvGrpSpPr>
            <p:grpSpPr>
              <a:xfrm>
                <a:off x="1026535" y="2377936"/>
                <a:ext cx="331839" cy="982134"/>
                <a:chOff x="6172378" y="2289538"/>
                <a:chExt cx="331839" cy="982134"/>
              </a:xfrm>
            </p:grpSpPr>
            <p:grpSp>
              <p:nvGrpSpPr>
                <p:cNvPr id="3464" name="Group 3463"/>
                <p:cNvGrpSpPr/>
                <p:nvPr/>
              </p:nvGrpSpPr>
              <p:grpSpPr>
                <a:xfrm>
                  <a:off x="6187190" y="2289538"/>
                  <a:ext cx="274320" cy="982134"/>
                  <a:chOff x="2692399" y="2184397"/>
                  <a:chExt cx="274320" cy="982134"/>
                </a:xfrm>
                <a:solidFill>
                  <a:schemeClr val="accent4"/>
                </a:solidFill>
              </p:grpSpPr>
              <p:sp>
                <p:nvSpPr>
                  <p:cNvPr id="3469" name="Oval 3468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470" name="Rectangle 3469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3465" name="Lightning Bolt 3464"/>
                <p:cNvSpPr/>
                <p:nvPr/>
              </p:nvSpPr>
              <p:spPr bwMode="auto">
                <a:xfrm>
                  <a:off x="6297928" y="2322183"/>
                  <a:ext cx="57556" cy="81810"/>
                </a:xfrm>
                <a:prstGeom prst="lightningBolt">
                  <a:avLst/>
                </a:prstGeom>
                <a:solidFill>
                  <a:schemeClr val="accent3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466" name="TextBox 3465"/>
                <p:cNvSpPr txBox="1"/>
                <p:nvPr/>
              </p:nvSpPr>
              <p:spPr>
                <a:xfrm>
                  <a:off x="6172378" y="2790694"/>
                  <a:ext cx="331839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0.1</a:t>
                  </a:r>
                </a:p>
              </p:txBody>
            </p:sp>
            <p:sp>
              <p:nvSpPr>
                <p:cNvPr id="3467" name="Oval 3466"/>
                <p:cNvSpPr/>
                <p:nvPr/>
              </p:nvSpPr>
              <p:spPr bwMode="auto">
                <a:xfrm>
                  <a:off x="6341991" y="2385857"/>
                  <a:ext cx="91440" cy="91440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468" name="Oval 3467"/>
                <p:cNvSpPr/>
                <p:nvPr/>
              </p:nvSpPr>
              <p:spPr bwMode="auto">
                <a:xfrm>
                  <a:off x="6224679" y="2385857"/>
                  <a:ext cx="91440" cy="91440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3379" name="Group 3378"/>
              <p:cNvGrpSpPr/>
              <p:nvPr/>
            </p:nvGrpSpPr>
            <p:grpSpPr>
              <a:xfrm>
                <a:off x="1951541" y="2377936"/>
                <a:ext cx="440075" cy="982134"/>
                <a:chOff x="6493470" y="3205812"/>
                <a:chExt cx="440075" cy="982134"/>
              </a:xfrm>
            </p:grpSpPr>
            <p:grpSp>
              <p:nvGrpSpPr>
                <p:cNvPr id="3456" name="Group 3455"/>
                <p:cNvGrpSpPr/>
                <p:nvPr/>
              </p:nvGrpSpPr>
              <p:grpSpPr>
                <a:xfrm>
                  <a:off x="6493470" y="3205812"/>
                  <a:ext cx="440075" cy="982134"/>
                  <a:chOff x="6493470" y="3205812"/>
                  <a:chExt cx="440075" cy="982134"/>
                </a:xfrm>
              </p:grpSpPr>
              <p:grpSp>
                <p:nvGrpSpPr>
                  <p:cNvPr id="3460" name="Group 3459"/>
                  <p:cNvGrpSpPr/>
                  <p:nvPr/>
                </p:nvGrpSpPr>
                <p:grpSpPr>
                  <a:xfrm>
                    <a:off x="6552961" y="3205812"/>
                    <a:ext cx="274320" cy="982134"/>
                    <a:chOff x="2692399" y="2184397"/>
                    <a:chExt cx="274320" cy="982134"/>
                  </a:xfrm>
                  <a:solidFill>
                    <a:schemeClr val="accent4"/>
                  </a:solidFill>
                </p:grpSpPr>
                <p:sp>
                  <p:nvSpPr>
                    <p:cNvPr id="3462" name="Oval 3461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3463" name="Rectangle 3462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3461" name="TextBox 3460"/>
                  <p:cNvSpPr txBox="1"/>
                  <p:nvPr/>
                </p:nvSpPr>
                <p:spPr>
                  <a:xfrm>
                    <a:off x="6493470" y="3670228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</a:p>
                </p:txBody>
              </p:sp>
            </p:grpSp>
            <p:pic>
              <p:nvPicPr>
                <p:cNvPr id="3457" name="Picture 3456"/>
                <p:cNvPicPr>
                  <a:picLocks noChangeAspect="1"/>
                </p:cNvPicPr>
                <p:nvPr/>
              </p:nvPicPr>
              <p:blipFill>
                <a:blip r:embed="rId6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 flipH="1">
                  <a:off x="6534259" y="3315536"/>
                  <a:ext cx="311724" cy="140065"/>
                </a:xfrm>
                <a:prstGeom prst="rect">
                  <a:avLst/>
                </a:prstGeom>
              </p:spPr>
            </p:pic>
            <p:sp>
              <p:nvSpPr>
                <p:cNvPr id="3458" name="Rounded Rectangle 3457"/>
                <p:cNvSpPr/>
                <p:nvPr/>
              </p:nvSpPr>
              <p:spPr bwMode="auto">
                <a:xfrm>
                  <a:off x="6698589" y="3241160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459" name="Rounded Rectangle 3458"/>
                <p:cNvSpPr/>
                <p:nvPr/>
              </p:nvSpPr>
              <p:spPr bwMode="auto">
                <a:xfrm>
                  <a:off x="6576470" y="3241160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3380" name="Group 3379"/>
              <p:cNvGrpSpPr/>
              <p:nvPr/>
            </p:nvGrpSpPr>
            <p:grpSpPr>
              <a:xfrm>
                <a:off x="2844828" y="2310284"/>
                <a:ext cx="459883" cy="1049786"/>
                <a:chOff x="6966521" y="2595951"/>
                <a:chExt cx="459883" cy="1049786"/>
              </a:xfrm>
            </p:grpSpPr>
            <p:grpSp>
              <p:nvGrpSpPr>
                <p:cNvPr id="3450" name="Group 3449"/>
                <p:cNvGrpSpPr/>
                <p:nvPr/>
              </p:nvGrpSpPr>
              <p:grpSpPr>
                <a:xfrm>
                  <a:off x="6986329" y="2663603"/>
                  <a:ext cx="440075" cy="982134"/>
                  <a:chOff x="6986329" y="2663603"/>
                  <a:chExt cx="440075" cy="982134"/>
                </a:xfrm>
              </p:grpSpPr>
              <p:grpSp>
                <p:nvGrpSpPr>
                  <p:cNvPr id="3452" name="Group 3451"/>
                  <p:cNvGrpSpPr/>
                  <p:nvPr/>
                </p:nvGrpSpPr>
                <p:grpSpPr>
                  <a:xfrm>
                    <a:off x="7070554" y="2663603"/>
                    <a:ext cx="274320" cy="982134"/>
                    <a:chOff x="2692399" y="2184397"/>
                    <a:chExt cx="274320" cy="982134"/>
                  </a:xfrm>
                  <a:solidFill>
                    <a:schemeClr val="accent4"/>
                  </a:solidFill>
                </p:grpSpPr>
                <p:sp>
                  <p:nvSpPr>
                    <p:cNvPr id="3454" name="Oval 3453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3455" name="Rectangle 3454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3453" name="TextBox 3452"/>
                  <p:cNvSpPr txBox="1"/>
                  <p:nvPr/>
                </p:nvSpPr>
                <p:spPr>
                  <a:xfrm>
                    <a:off x="6986329" y="3160744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  <a:endParaRPr lang="en-US" sz="400" dirty="0">
                      <a:solidFill>
                        <a:schemeClr val="accent6">
                          <a:lumMod val="50000"/>
                        </a:schemeClr>
                      </a:solidFill>
                    </a:endParaRPr>
                  </a:p>
                </p:txBody>
              </p:sp>
            </p:grpSp>
            <p:pic>
              <p:nvPicPr>
                <p:cNvPr id="3451" name="Picture 3450"/>
                <p:cNvPicPr>
                  <a:picLocks noChangeAspect="1"/>
                </p:cNvPicPr>
                <p:nvPr/>
              </p:nvPicPr>
              <p:blipFill>
                <a:blip r:embed="rId7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6966521" y="2595951"/>
                  <a:ext cx="425507" cy="356238"/>
                </a:xfrm>
                <a:prstGeom prst="rect">
                  <a:avLst/>
                </a:prstGeom>
              </p:spPr>
            </p:pic>
          </p:grpSp>
          <p:grpSp>
            <p:nvGrpSpPr>
              <p:cNvPr id="3381" name="Group 3380"/>
              <p:cNvGrpSpPr/>
              <p:nvPr/>
            </p:nvGrpSpPr>
            <p:grpSpPr>
              <a:xfrm>
                <a:off x="3848437" y="2377936"/>
                <a:ext cx="444206" cy="982134"/>
                <a:chOff x="7105323" y="1332018"/>
                <a:chExt cx="444206" cy="982134"/>
              </a:xfrm>
            </p:grpSpPr>
            <p:grpSp>
              <p:nvGrpSpPr>
                <p:cNvPr id="3442" name="Group 3441"/>
                <p:cNvGrpSpPr/>
                <p:nvPr/>
              </p:nvGrpSpPr>
              <p:grpSpPr>
                <a:xfrm>
                  <a:off x="7175129" y="1332018"/>
                  <a:ext cx="374400" cy="982134"/>
                  <a:chOff x="587671" y="2548983"/>
                  <a:chExt cx="374400" cy="982134"/>
                </a:xfrm>
              </p:grpSpPr>
              <p:grpSp>
                <p:nvGrpSpPr>
                  <p:cNvPr id="3444" name="Group 3443"/>
                  <p:cNvGrpSpPr/>
                  <p:nvPr/>
                </p:nvGrpSpPr>
                <p:grpSpPr>
                  <a:xfrm>
                    <a:off x="587671" y="25489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3448" name="Oval 3447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3449" name="Rectangle 3448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pic>
                <p:nvPicPr>
                  <p:cNvPr id="3445" name="Picture 3444"/>
                  <p:cNvPicPr>
                    <a:picLocks noChangeAspect="1"/>
                  </p:cNvPicPr>
                  <p:nvPr/>
                </p:nvPicPr>
                <p:blipFill>
                  <a:blip r:embed="rId3">
                    <a:duotone>
                      <a:schemeClr val="accent2">
                        <a:shade val="45000"/>
                        <a:satMod val="135000"/>
                      </a:schemeClr>
                      <a:prstClr val="white"/>
                    </a:duotone>
                  </a:blip>
                  <a:stretch>
                    <a:fillRect/>
                  </a:stretch>
                </p:blipFill>
                <p:spPr>
                  <a:xfrm>
                    <a:off x="762590" y="2650430"/>
                    <a:ext cx="199481" cy="199481"/>
                  </a:xfrm>
                  <a:prstGeom prst="rect">
                    <a:avLst/>
                  </a:prstGeom>
                </p:spPr>
              </p:pic>
              <p:sp>
                <p:nvSpPr>
                  <p:cNvPr id="3446" name="Rounded Rectangle 3445"/>
                  <p:cNvSpPr/>
                  <p:nvPr/>
                </p:nvSpPr>
                <p:spPr bwMode="auto">
                  <a:xfrm>
                    <a:off x="741028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447" name="Rounded Rectangle 3446"/>
                  <p:cNvSpPr/>
                  <p:nvPr/>
                </p:nvSpPr>
                <p:spPr bwMode="auto">
                  <a:xfrm>
                    <a:off x="618909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3443" name="TextBox 3442"/>
                <p:cNvSpPr txBox="1"/>
                <p:nvPr/>
              </p:nvSpPr>
              <p:spPr>
                <a:xfrm>
                  <a:off x="7105323" y="1815606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0.3</a:t>
                  </a:r>
                </a:p>
              </p:txBody>
            </p:sp>
          </p:grpSp>
          <p:grpSp>
            <p:nvGrpSpPr>
              <p:cNvPr id="3382" name="Group 3381"/>
              <p:cNvGrpSpPr/>
              <p:nvPr/>
            </p:nvGrpSpPr>
            <p:grpSpPr>
              <a:xfrm>
                <a:off x="4856072" y="2333836"/>
                <a:ext cx="440075" cy="1026234"/>
                <a:chOff x="5275665" y="1375098"/>
                <a:chExt cx="440075" cy="1026234"/>
              </a:xfrm>
            </p:grpSpPr>
            <p:grpSp>
              <p:nvGrpSpPr>
                <p:cNvPr id="3433" name="Group 3432"/>
                <p:cNvGrpSpPr/>
                <p:nvPr/>
              </p:nvGrpSpPr>
              <p:grpSpPr>
                <a:xfrm>
                  <a:off x="5305142" y="1375098"/>
                  <a:ext cx="353568" cy="1026234"/>
                  <a:chOff x="1414123" y="1571676"/>
                  <a:chExt cx="353568" cy="1026234"/>
                </a:xfrm>
              </p:grpSpPr>
              <p:grpSp>
                <p:nvGrpSpPr>
                  <p:cNvPr id="3435" name="Group 3434"/>
                  <p:cNvGrpSpPr/>
                  <p:nvPr/>
                </p:nvGrpSpPr>
                <p:grpSpPr>
                  <a:xfrm>
                    <a:off x="1446433" y="1615776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3440" name="Oval 3439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3441" name="Rectangle 3440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3436" name="Teardrop 3435"/>
                  <p:cNvSpPr/>
                  <p:nvPr/>
                </p:nvSpPr>
                <p:spPr bwMode="auto">
                  <a:xfrm>
                    <a:off x="1414123" y="1571676"/>
                    <a:ext cx="175524" cy="127198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437" name="Teardrop 3436"/>
                  <p:cNvSpPr/>
                  <p:nvPr/>
                </p:nvSpPr>
                <p:spPr bwMode="auto">
                  <a:xfrm rot="16200000">
                    <a:off x="1601742" y="1532925"/>
                    <a:ext cx="127198" cy="204700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438" name="Rounded Rectangle 3437"/>
                  <p:cNvSpPr/>
                  <p:nvPr/>
                </p:nvSpPr>
                <p:spPr bwMode="auto">
                  <a:xfrm>
                    <a:off x="1597000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439" name="Rounded Rectangle 3438"/>
                  <p:cNvSpPr/>
                  <p:nvPr/>
                </p:nvSpPr>
                <p:spPr bwMode="auto">
                  <a:xfrm>
                    <a:off x="1474881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3434" name="TextBox 3433"/>
                <p:cNvSpPr txBox="1"/>
                <p:nvPr/>
              </p:nvSpPr>
              <p:spPr>
                <a:xfrm>
                  <a:off x="5275665" y="1920695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0.6</a:t>
                  </a:r>
                </a:p>
              </p:txBody>
            </p:sp>
          </p:grpSp>
          <p:grpSp>
            <p:nvGrpSpPr>
              <p:cNvPr id="3383" name="Group 3382"/>
              <p:cNvGrpSpPr/>
              <p:nvPr/>
            </p:nvGrpSpPr>
            <p:grpSpPr>
              <a:xfrm>
                <a:off x="5816811" y="2377936"/>
                <a:ext cx="440075" cy="982134"/>
                <a:chOff x="5527235" y="2492898"/>
                <a:chExt cx="440075" cy="982134"/>
              </a:xfrm>
            </p:grpSpPr>
            <p:grpSp>
              <p:nvGrpSpPr>
                <p:cNvPr id="3416" name="Group 3415"/>
                <p:cNvGrpSpPr/>
                <p:nvPr/>
              </p:nvGrpSpPr>
              <p:grpSpPr>
                <a:xfrm>
                  <a:off x="5600427" y="2492898"/>
                  <a:ext cx="274320" cy="982134"/>
                  <a:chOff x="2368178" y="2124654"/>
                  <a:chExt cx="274320" cy="982134"/>
                </a:xfrm>
              </p:grpSpPr>
              <p:grpSp>
                <p:nvGrpSpPr>
                  <p:cNvPr id="3418" name="Group 3417"/>
                  <p:cNvGrpSpPr/>
                  <p:nvPr/>
                </p:nvGrpSpPr>
                <p:grpSpPr>
                  <a:xfrm>
                    <a:off x="2368178" y="2124654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3431" name="Oval 3430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3432" name="Rectangle 3431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grpSp>
                <p:nvGrpSpPr>
                  <p:cNvPr id="3419" name="Group 3418"/>
                  <p:cNvGrpSpPr/>
                  <p:nvPr/>
                </p:nvGrpSpPr>
                <p:grpSpPr>
                  <a:xfrm>
                    <a:off x="2368178" y="2240639"/>
                    <a:ext cx="274320" cy="113533"/>
                    <a:chOff x="1237102" y="1657048"/>
                    <a:chExt cx="1598445" cy="433900"/>
                  </a:xfrm>
                </p:grpSpPr>
                <p:grpSp>
                  <p:nvGrpSpPr>
                    <p:cNvPr id="3420" name="Group 3419"/>
                    <p:cNvGrpSpPr/>
                    <p:nvPr/>
                  </p:nvGrpSpPr>
                  <p:grpSpPr>
                    <a:xfrm>
                      <a:off x="1517980" y="1688757"/>
                      <a:ext cx="1070783" cy="402191"/>
                      <a:chOff x="1517980" y="1688757"/>
                      <a:chExt cx="1070783" cy="402191"/>
                    </a:xfrm>
                  </p:grpSpPr>
                  <p:sp>
                    <p:nvSpPr>
                      <p:cNvPr id="3425" name="Oval 3424"/>
                      <p:cNvSpPr/>
                      <p:nvPr/>
                    </p:nvSpPr>
                    <p:spPr bwMode="auto">
                      <a:xfrm>
                        <a:off x="1577545" y="1688757"/>
                        <a:ext cx="955589" cy="394750"/>
                      </a:xfrm>
                      <a:prstGeom prst="ellipse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3426" name="Rectangle 3425"/>
                      <p:cNvSpPr/>
                      <p:nvPr/>
                    </p:nvSpPr>
                    <p:spPr bwMode="auto">
                      <a:xfrm>
                        <a:off x="2399539" y="1688757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3427" name="Rectangle 3426"/>
                      <p:cNvSpPr/>
                      <p:nvPr/>
                    </p:nvSpPr>
                    <p:spPr bwMode="auto">
                      <a:xfrm>
                        <a:off x="1517980" y="1696198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cxnSp>
                    <p:nvCxnSpPr>
                      <p:cNvPr id="3428" name="Straight Connector 3427"/>
                      <p:cNvCxnSpPr/>
                      <p:nvPr/>
                    </p:nvCxnSpPr>
                    <p:spPr bwMode="auto">
                      <a:xfrm>
                        <a:off x="1820562" y="182056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3429" name="Straight Connector 3428"/>
                      <p:cNvCxnSpPr/>
                      <p:nvPr/>
                    </p:nvCxnSpPr>
                    <p:spPr bwMode="auto">
                      <a:xfrm>
                        <a:off x="1820562" y="188613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3430" name="Straight Connector 3429"/>
                      <p:cNvCxnSpPr/>
                      <p:nvPr/>
                    </p:nvCxnSpPr>
                    <p:spPr bwMode="auto">
                      <a:xfrm>
                        <a:off x="1820562" y="1956487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</p:grpSp>
                <p:cxnSp>
                  <p:nvCxnSpPr>
                    <p:cNvPr id="3421" name="Straight Connector 3420"/>
                    <p:cNvCxnSpPr/>
                    <p:nvPr/>
                  </p:nvCxnSpPr>
                  <p:spPr bwMode="auto">
                    <a:xfrm flipV="1">
                      <a:off x="2327280" y="1688757"/>
                      <a:ext cx="508267" cy="65902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3422" name="Straight Connector 3421"/>
                    <p:cNvCxnSpPr/>
                    <p:nvPr/>
                  </p:nvCxnSpPr>
                  <p:spPr bwMode="auto">
                    <a:xfrm flipV="1">
                      <a:off x="2347874" y="1750301"/>
                      <a:ext cx="487673" cy="27353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3423" name="Straight Connector 3422"/>
                    <p:cNvCxnSpPr/>
                    <p:nvPr/>
                  </p:nvCxnSpPr>
                  <p:spPr bwMode="auto">
                    <a:xfrm flipH="1" flipV="1">
                      <a:off x="1237102" y="1657048"/>
                      <a:ext cx="524826" cy="9325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3424" name="Straight Connector 3423"/>
                    <p:cNvCxnSpPr/>
                    <p:nvPr/>
                  </p:nvCxnSpPr>
                  <p:spPr bwMode="auto">
                    <a:xfrm flipH="1" flipV="1">
                      <a:off x="1237102" y="1750301"/>
                      <a:ext cx="533063" cy="26917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</p:grpSp>
            <p:sp>
              <p:nvSpPr>
                <p:cNvPr id="3417" name="TextBox 3416"/>
                <p:cNvSpPr txBox="1"/>
                <p:nvPr/>
              </p:nvSpPr>
              <p:spPr>
                <a:xfrm>
                  <a:off x="5527235" y="2966932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0.7</a:t>
                  </a:r>
                </a:p>
              </p:txBody>
            </p:sp>
          </p:grpSp>
          <p:grpSp>
            <p:nvGrpSpPr>
              <p:cNvPr id="3384" name="Group 3383"/>
              <p:cNvGrpSpPr/>
              <p:nvPr/>
            </p:nvGrpSpPr>
            <p:grpSpPr>
              <a:xfrm>
                <a:off x="6745211" y="2377936"/>
                <a:ext cx="440075" cy="982134"/>
                <a:chOff x="4886854" y="2700228"/>
                <a:chExt cx="440075" cy="982134"/>
              </a:xfrm>
            </p:grpSpPr>
            <p:grpSp>
              <p:nvGrpSpPr>
                <p:cNvPr id="3411" name="Group 3410"/>
                <p:cNvGrpSpPr/>
                <p:nvPr/>
              </p:nvGrpSpPr>
              <p:grpSpPr>
                <a:xfrm>
                  <a:off x="4970918" y="2700228"/>
                  <a:ext cx="274320" cy="982134"/>
                  <a:chOff x="2692399" y="2184397"/>
                  <a:chExt cx="274320" cy="982134"/>
                </a:xfrm>
                <a:solidFill>
                  <a:schemeClr val="accent4"/>
                </a:solidFill>
              </p:grpSpPr>
              <p:sp>
                <p:nvSpPr>
                  <p:cNvPr id="3414" name="Oval 3413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415" name="Rectangle 3414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3412" name="Chord 3411"/>
                <p:cNvSpPr/>
                <p:nvPr/>
              </p:nvSpPr>
              <p:spPr bwMode="auto">
                <a:xfrm rot="17528077">
                  <a:off x="5043014" y="2752290"/>
                  <a:ext cx="169420" cy="155677"/>
                </a:xfrm>
                <a:prstGeom prst="chord">
                  <a:avLst>
                    <a:gd name="adj1" fmla="val 5544771"/>
                    <a:gd name="adj2" fmla="val 13532001"/>
                  </a:avLst>
                </a:prstGeom>
                <a:solidFill>
                  <a:schemeClr val="accent3"/>
                </a:solidFill>
                <a:ln w="28575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413" name="TextBox 3412"/>
                <p:cNvSpPr txBox="1"/>
                <p:nvPr/>
              </p:nvSpPr>
              <p:spPr>
                <a:xfrm>
                  <a:off x="4886854" y="3189082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0.8</a:t>
                  </a:r>
                </a:p>
              </p:txBody>
            </p:sp>
          </p:grpSp>
          <p:grpSp>
            <p:nvGrpSpPr>
              <p:cNvPr id="3385" name="Group 3384"/>
              <p:cNvGrpSpPr/>
              <p:nvPr/>
            </p:nvGrpSpPr>
            <p:grpSpPr>
              <a:xfrm>
                <a:off x="7723018" y="2377936"/>
                <a:ext cx="459116" cy="982134"/>
                <a:chOff x="6615479" y="1619954"/>
                <a:chExt cx="459116" cy="982134"/>
              </a:xfrm>
            </p:grpSpPr>
            <p:grpSp>
              <p:nvGrpSpPr>
                <p:cNvPr id="3395" name="Group 3394"/>
                <p:cNvGrpSpPr/>
                <p:nvPr/>
              </p:nvGrpSpPr>
              <p:grpSpPr>
                <a:xfrm>
                  <a:off x="6695345" y="1619954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3409" name="Oval 3408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410" name="Rectangle 3409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grpSp>
              <p:nvGrpSpPr>
                <p:cNvPr id="3396" name="Group 3395"/>
                <p:cNvGrpSpPr/>
                <p:nvPr/>
              </p:nvGrpSpPr>
              <p:grpSpPr>
                <a:xfrm>
                  <a:off x="6743548" y="1744236"/>
                  <a:ext cx="183764" cy="105236"/>
                  <a:chOff x="1517980" y="1688757"/>
                  <a:chExt cx="1070783" cy="402191"/>
                </a:xfrm>
              </p:grpSpPr>
              <p:sp>
                <p:nvSpPr>
                  <p:cNvPr id="3403" name="Oval 3402"/>
                  <p:cNvSpPr/>
                  <p:nvPr/>
                </p:nvSpPr>
                <p:spPr bwMode="auto">
                  <a:xfrm>
                    <a:off x="1577545" y="1688757"/>
                    <a:ext cx="955589" cy="39475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404" name="Rectangle 3403"/>
                  <p:cNvSpPr/>
                  <p:nvPr/>
                </p:nvSpPr>
                <p:spPr bwMode="auto">
                  <a:xfrm>
                    <a:off x="2399539" y="1688757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405" name="Rectangle 3404"/>
                  <p:cNvSpPr/>
                  <p:nvPr/>
                </p:nvSpPr>
                <p:spPr bwMode="auto">
                  <a:xfrm>
                    <a:off x="1517980" y="1696198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cxnSp>
                <p:nvCxnSpPr>
                  <p:cNvPr id="3406" name="Straight Connector 3405"/>
                  <p:cNvCxnSpPr/>
                  <p:nvPr/>
                </p:nvCxnSpPr>
                <p:spPr bwMode="auto">
                  <a:xfrm>
                    <a:off x="1820562" y="182056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3407" name="Straight Connector 3406"/>
                  <p:cNvCxnSpPr/>
                  <p:nvPr/>
                </p:nvCxnSpPr>
                <p:spPr bwMode="auto">
                  <a:xfrm>
                    <a:off x="1820562" y="188613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3408" name="Straight Connector 3407"/>
                  <p:cNvCxnSpPr/>
                  <p:nvPr/>
                </p:nvCxnSpPr>
                <p:spPr bwMode="auto">
                  <a:xfrm>
                    <a:off x="1820562" y="1956487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cxnSp>
              <p:nvCxnSpPr>
                <p:cNvPr id="3397" name="Straight Connector 3396"/>
                <p:cNvCxnSpPr/>
                <p:nvPr/>
              </p:nvCxnSpPr>
              <p:spPr bwMode="auto">
                <a:xfrm flipV="1">
                  <a:off x="6882438" y="1744236"/>
                  <a:ext cx="87227" cy="1724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pic>
              <p:nvPicPr>
                <p:cNvPr id="3398" name="Picture 3397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6875114" y="1719928"/>
                  <a:ext cx="199481" cy="199481"/>
                </a:xfrm>
                <a:prstGeom prst="rect">
                  <a:avLst/>
                </a:prstGeom>
              </p:spPr>
            </p:pic>
            <p:cxnSp>
              <p:nvCxnSpPr>
                <p:cNvPr id="3399" name="Straight Connector 3398"/>
                <p:cNvCxnSpPr/>
                <p:nvPr/>
              </p:nvCxnSpPr>
              <p:spPr bwMode="auto">
                <a:xfrm flipV="1">
                  <a:off x="6885972" y="1760339"/>
                  <a:ext cx="83693" cy="71572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400" name="Straight Connector 3399"/>
                <p:cNvCxnSpPr/>
                <p:nvPr/>
              </p:nvCxnSpPr>
              <p:spPr bwMode="auto">
                <a:xfrm flipH="1" flipV="1">
                  <a:off x="6695345" y="1735939"/>
                  <a:ext cx="90069" cy="2440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401" name="Straight Connector 3400"/>
                <p:cNvCxnSpPr/>
                <p:nvPr/>
              </p:nvCxnSpPr>
              <p:spPr bwMode="auto">
                <a:xfrm flipH="1" flipV="1">
                  <a:off x="6695345" y="1760339"/>
                  <a:ext cx="91483" cy="7043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3402" name="TextBox 3401"/>
                <p:cNvSpPr txBox="1"/>
                <p:nvPr/>
              </p:nvSpPr>
              <p:spPr>
                <a:xfrm>
                  <a:off x="6615479" y="2126718"/>
                  <a:ext cx="440074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0.9</a:t>
                  </a:r>
                </a:p>
              </p:txBody>
            </p:sp>
          </p:grpSp>
          <p:cxnSp>
            <p:nvCxnSpPr>
              <p:cNvPr id="3386" name="Straight Connector 3385"/>
              <p:cNvCxnSpPr/>
              <p:nvPr/>
            </p:nvCxnSpPr>
            <p:spPr bwMode="auto">
              <a:xfrm>
                <a:off x="1178507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387" name="Straight Connector 3386"/>
              <p:cNvCxnSpPr/>
              <p:nvPr/>
            </p:nvCxnSpPr>
            <p:spPr bwMode="auto">
              <a:xfrm>
                <a:off x="2147502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388" name="Straight Connector 3387"/>
              <p:cNvCxnSpPr/>
              <p:nvPr/>
            </p:nvCxnSpPr>
            <p:spPr bwMode="auto">
              <a:xfrm>
                <a:off x="3077824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389" name="Straight Connector 3388"/>
              <p:cNvCxnSpPr/>
              <p:nvPr/>
            </p:nvCxnSpPr>
            <p:spPr bwMode="auto">
              <a:xfrm>
                <a:off x="4065030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390" name="Straight Connector 3389"/>
              <p:cNvCxnSpPr/>
              <p:nvPr/>
            </p:nvCxnSpPr>
            <p:spPr bwMode="auto">
              <a:xfrm>
                <a:off x="5044244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391" name="Straight Connector 3390"/>
              <p:cNvCxnSpPr/>
              <p:nvPr/>
            </p:nvCxnSpPr>
            <p:spPr bwMode="auto">
              <a:xfrm>
                <a:off x="6038737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392" name="Straight Connector 3391"/>
              <p:cNvCxnSpPr/>
              <p:nvPr/>
            </p:nvCxnSpPr>
            <p:spPr bwMode="auto">
              <a:xfrm>
                <a:off x="6977597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393" name="Straight Connector 3392"/>
              <p:cNvCxnSpPr/>
              <p:nvPr/>
            </p:nvCxnSpPr>
            <p:spPr bwMode="auto">
              <a:xfrm>
                <a:off x="7952768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pic>
            <p:nvPicPr>
              <p:cNvPr id="3394" name="Picture 3393"/>
              <p:cNvPicPr>
                <a:picLocks noChangeAspect="1"/>
              </p:cNvPicPr>
              <p:nvPr/>
            </p:nvPicPr>
            <p:blipFill>
              <a:blip r:embed="rId7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5809264" y="800821"/>
                <a:ext cx="425507" cy="356238"/>
              </a:xfrm>
              <a:prstGeom prst="rect">
                <a:avLst/>
              </a:prstGeom>
            </p:spPr>
          </p:pic>
        </p:grpSp>
        <p:grpSp>
          <p:nvGrpSpPr>
            <p:cNvPr id="2842" name="Group 2841"/>
            <p:cNvGrpSpPr/>
            <p:nvPr/>
          </p:nvGrpSpPr>
          <p:grpSpPr>
            <a:xfrm>
              <a:off x="683153" y="1200112"/>
              <a:ext cx="5448032" cy="2090013"/>
              <a:chOff x="936550" y="764872"/>
              <a:chExt cx="7266773" cy="2595198"/>
            </a:xfrm>
          </p:grpSpPr>
          <p:grpSp>
            <p:nvGrpSpPr>
              <p:cNvPr id="3195" name="Group 3194"/>
              <p:cNvGrpSpPr/>
              <p:nvPr/>
            </p:nvGrpSpPr>
            <p:grpSpPr>
              <a:xfrm>
                <a:off x="936550" y="895842"/>
                <a:ext cx="440075" cy="982134"/>
                <a:chOff x="1986246" y="1325314"/>
                <a:chExt cx="440075" cy="982134"/>
              </a:xfrm>
            </p:grpSpPr>
            <p:grpSp>
              <p:nvGrpSpPr>
                <p:cNvPr id="3364" name="Group 3363"/>
                <p:cNvGrpSpPr/>
                <p:nvPr/>
              </p:nvGrpSpPr>
              <p:grpSpPr>
                <a:xfrm>
                  <a:off x="2092152" y="1325314"/>
                  <a:ext cx="274320" cy="982134"/>
                  <a:chOff x="2092152" y="1325314"/>
                  <a:chExt cx="274320" cy="982134"/>
                </a:xfrm>
              </p:grpSpPr>
              <p:grpSp>
                <p:nvGrpSpPr>
                  <p:cNvPr id="3366" name="Group 3365"/>
                  <p:cNvGrpSpPr/>
                  <p:nvPr/>
                </p:nvGrpSpPr>
                <p:grpSpPr>
                  <a:xfrm>
                    <a:off x="2092152" y="1325314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3368" name="Oval 3367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3369" name="Rectangle 3368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3367" name="Heart 3366"/>
                  <p:cNvSpPr/>
                  <p:nvPr/>
                </p:nvSpPr>
                <p:spPr bwMode="auto">
                  <a:xfrm>
                    <a:off x="2195831" y="1732032"/>
                    <a:ext cx="130205" cy="128094"/>
                  </a:xfrm>
                  <a:prstGeom prst="heart">
                    <a:avLst/>
                  </a:prstGeom>
                  <a:solidFill>
                    <a:schemeClr val="accent3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3365" name="TextBox 3364"/>
                <p:cNvSpPr txBox="1"/>
                <p:nvPr/>
              </p:nvSpPr>
              <p:spPr>
                <a:xfrm>
                  <a:off x="1986246" y="1896567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0.1</a:t>
                  </a:r>
                </a:p>
              </p:txBody>
            </p:sp>
          </p:grpSp>
          <p:grpSp>
            <p:nvGrpSpPr>
              <p:cNvPr id="3196" name="Group 3195"/>
              <p:cNvGrpSpPr/>
              <p:nvPr/>
            </p:nvGrpSpPr>
            <p:grpSpPr>
              <a:xfrm>
                <a:off x="1912941" y="895842"/>
                <a:ext cx="481559" cy="982134"/>
                <a:chOff x="2443590" y="1046266"/>
                <a:chExt cx="481559" cy="982134"/>
              </a:xfrm>
            </p:grpSpPr>
            <p:grpSp>
              <p:nvGrpSpPr>
                <p:cNvPr id="3358" name="Group 3357"/>
                <p:cNvGrpSpPr/>
                <p:nvPr/>
              </p:nvGrpSpPr>
              <p:grpSpPr>
                <a:xfrm>
                  <a:off x="2443590" y="1046266"/>
                  <a:ext cx="440075" cy="982134"/>
                  <a:chOff x="2443590" y="1046266"/>
                  <a:chExt cx="440075" cy="982134"/>
                </a:xfrm>
              </p:grpSpPr>
              <p:grpSp>
                <p:nvGrpSpPr>
                  <p:cNvPr id="3360" name="Group 3359"/>
                  <p:cNvGrpSpPr/>
                  <p:nvPr/>
                </p:nvGrpSpPr>
                <p:grpSpPr>
                  <a:xfrm>
                    <a:off x="2538850" y="1046266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3362" name="Oval 3361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3363" name="Rectangle 3362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3361" name="TextBox 3360"/>
                  <p:cNvSpPr txBox="1"/>
                  <p:nvPr/>
                </p:nvSpPr>
                <p:spPr>
                  <a:xfrm>
                    <a:off x="2443590" y="1527057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</a:p>
                </p:txBody>
              </p:sp>
            </p:grpSp>
            <p:pic>
              <p:nvPicPr>
                <p:cNvPr id="3359" name="Picture 3358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2725668" y="1134639"/>
                  <a:ext cx="199481" cy="199481"/>
                </a:xfrm>
                <a:prstGeom prst="rect">
                  <a:avLst/>
                </a:prstGeom>
              </p:spPr>
            </p:pic>
          </p:grpSp>
          <p:grpSp>
            <p:nvGrpSpPr>
              <p:cNvPr id="3197" name="Group 3196"/>
              <p:cNvGrpSpPr/>
              <p:nvPr/>
            </p:nvGrpSpPr>
            <p:grpSpPr>
              <a:xfrm>
                <a:off x="2850825" y="764872"/>
                <a:ext cx="406301" cy="1113104"/>
                <a:chOff x="1046783" y="2062413"/>
                <a:chExt cx="406301" cy="1113104"/>
              </a:xfrm>
            </p:grpSpPr>
            <p:grpSp>
              <p:nvGrpSpPr>
                <p:cNvPr id="3352" name="Group 3351"/>
                <p:cNvGrpSpPr/>
                <p:nvPr/>
              </p:nvGrpSpPr>
              <p:grpSpPr>
                <a:xfrm>
                  <a:off x="1121245" y="2193383"/>
                  <a:ext cx="331839" cy="982134"/>
                  <a:chOff x="1121245" y="2193383"/>
                  <a:chExt cx="331839" cy="982134"/>
                </a:xfrm>
              </p:grpSpPr>
              <p:grpSp>
                <p:nvGrpSpPr>
                  <p:cNvPr id="3354" name="Group 3353"/>
                  <p:cNvGrpSpPr/>
                  <p:nvPr/>
                </p:nvGrpSpPr>
                <p:grpSpPr>
                  <a:xfrm>
                    <a:off x="1152243" y="21933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3356" name="Oval 3355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3357" name="Rectangle 3356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3355" name="TextBox 3354"/>
                  <p:cNvSpPr txBox="1"/>
                  <p:nvPr/>
                </p:nvSpPr>
                <p:spPr>
                  <a:xfrm>
                    <a:off x="1121245" y="2673073"/>
                    <a:ext cx="331839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</a:p>
                </p:txBody>
              </p:sp>
            </p:grpSp>
            <p:pic>
              <p:nvPicPr>
                <p:cNvPr id="3353" name="Picture 3352"/>
                <p:cNvPicPr>
                  <a:picLocks noChangeAspect="1"/>
                </p:cNvPicPr>
                <p:nvPr/>
              </p:nvPicPr>
              <p:blipFill>
                <a:blip r:embed="rId4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rightnessContrast bright="-40000" contrast="4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46783" y="2062413"/>
                  <a:ext cx="393016" cy="309936"/>
                </a:xfrm>
                <a:prstGeom prst="rect">
                  <a:avLst/>
                </a:prstGeom>
              </p:spPr>
            </p:pic>
          </p:grpSp>
          <p:grpSp>
            <p:nvGrpSpPr>
              <p:cNvPr id="3198" name="Group 3197"/>
              <p:cNvGrpSpPr/>
              <p:nvPr/>
            </p:nvGrpSpPr>
            <p:grpSpPr>
              <a:xfrm>
                <a:off x="3859746" y="895842"/>
                <a:ext cx="465970" cy="982134"/>
                <a:chOff x="2369299" y="2282762"/>
                <a:chExt cx="465970" cy="982134"/>
              </a:xfrm>
            </p:grpSpPr>
            <p:grpSp>
              <p:nvGrpSpPr>
                <p:cNvPr id="3344" name="Group 3343"/>
                <p:cNvGrpSpPr/>
                <p:nvPr/>
              </p:nvGrpSpPr>
              <p:grpSpPr>
                <a:xfrm>
                  <a:off x="2460869" y="2282762"/>
                  <a:ext cx="374400" cy="982134"/>
                  <a:chOff x="587671" y="2548983"/>
                  <a:chExt cx="374400" cy="982134"/>
                </a:xfrm>
              </p:grpSpPr>
              <p:grpSp>
                <p:nvGrpSpPr>
                  <p:cNvPr id="3346" name="Group 3345"/>
                  <p:cNvGrpSpPr/>
                  <p:nvPr/>
                </p:nvGrpSpPr>
                <p:grpSpPr>
                  <a:xfrm>
                    <a:off x="587671" y="25489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3350" name="Oval 3349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3351" name="Rectangle 3350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pic>
                <p:nvPicPr>
                  <p:cNvPr id="3347" name="Picture 3346"/>
                  <p:cNvPicPr>
                    <a:picLocks noChangeAspect="1"/>
                  </p:cNvPicPr>
                  <p:nvPr/>
                </p:nvPicPr>
                <p:blipFill>
                  <a:blip r:embed="rId3">
                    <a:duotone>
                      <a:schemeClr val="accent2">
                        <a:shade val="45000"/>
                        <a:satMod val="135000"/>
                      </a:schemeClr>
                      <a:prstClr val="white"/>
                    </a:duotone>
                  </a:blip>
                  <a:stretch>
                    <a:fillRect/>
                  </a:stretch>
                </p:blipFill>
                <p:spPr>
                  <a:xfrm>
                    <a:off x="762590" y="2650430"/>
                    <a:ext cx="199481" cy="199481"/>
                  </a:xfrm>
                  <a:prstGeom prst="rect">
                    <a:avLst/>
                  </a:prstGeom>
                </p:spPr>
              </p:pic>
              <p:sp>
                <p:nvSpPr>
                  <p:cNvPr id="3348" name="Rounded Rectangle 3347"/>
                  <p:cNvSpPr/>
                  <p:nvPr/>
                </p:nvSpPr>
                <p:spPr bwMode="auto">
                  <a:xfrm>
                    <a:off x="741028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349" name="Rounded Rectangle 3348"/>
                  <p:cNvSpPr/>
                  <p:nvPr/>
                </p:nvSpPr>
                <p:spPr bwMode="auto">
                  <a:xfrm>
                    <a:off x="618909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3345" name="TextBox 3344"/>
                <p:cNvSpPr txBox="1"/>
                <p:nvPr/>
              </p:nvSpPr>
              <p:spPr>
                <a:xfrm>
                  <a:off x="2369299" y="2750695"/>
                  <a:ext cx="440076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0.3</a:t>
                  </a:r>
                </a:p>
              </p:txBody>
            </p:sp>
          </p:grpSp>
          <p:grpSp>
            <p:nvGrpSpPr>
              <p:cNvPr id="3199" name="Group 3198"/>
              <p:cNvGrpSpPr/>
              <p:nvPr/>
            </p:nvGrpSpPr>
            <p:grpSpPr>
              <a:xfrm>
                <a:off x="4832779" y="851742"/>
                <a:ext cx="440075" cy="1026234"/>
                <a:chOff x="1351526" y="1571676"/>
                <a:chExt cx="440075" cy="1026234"/>
              </a:xfrm>
            </p:grpSpPr>
            <p:grpSp>
              <p:nvGrpSpPr>
                <p:cNvPr id="3335" name="Group 3334"/>
                <p:cNvGrpSpPr/>
                <p:nvPr/>
              </p:nvGrpSpPr>
              <p:grpSpPr>
                <a:xfrm>
                  <a:off x="1414123" y="1571676"/>
                  <a:ext cx="353568" cy="1026234"/>
                  <a:chOff x="1414123" y="1571676"/>
                  <a:chExt cx="353568" cy="1026234"/>
                </a:xfrm>
              </p:grpSpPr>
              <p:grpSp>
                <p:nvGrpSpPr>
                  <p:cNvPr id="3337" name="Group 3336"/>
                  <p:cNvGrpSpPr/>
                  <p:nvPr/>
                </p:nvGrpSpPr>
                <p:grpSpPr>
                  <a:xfrm>
                    <a:off x="1446433" y="1615776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3342" name="Oval 3341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3343" name="Rectangle 3342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3338" name="Teardrop 3337"/>
                  <p:cNvSpPr/>
                  <p:nvPr/>
                </p:nvSpPr>
                <p:spPr bwMode="auto">
                  <a:xfrm>
                    <a:off x="1414123" y="1571676"/>
                    <a:ext cx="175524" cy="127198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339" name="Teardrop 3338"/>
                  <p:cNvSpPr/>
                  <p:nvPr/>
                </p:nvSpPr>
                <p:spPr bwMode="auto">
                  <a:xfrm rot="16200000">
                    <a:off x="1601742" y="1532925"/>
                    <a:ext cx="127198" cy="204700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340" name="Rounded Rectangle 3339"/>
                  <p:cNvSpPr/>
                  <p:nvPr/>
                </p:nvSpPr>
                <p:spPr bwMode="auto">
                  <a:xfrm>
                    <a:off x="1597000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341" name="Rounded Rectangle 3340"/>
                  <p:cNvSpPr/>
                  <p:nvPr/>
                </p:nvSpPr>
                <p:spPr bwMode="auto">
                  <a:xfrm>
                    <a:off x="1474881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3336" name="TextBox 3335"/>
                <p:cNvSpPr txBox="1"/>
                <p:nvPr/>
              </p:nvSpPr>
              <p:spPr>
                <a:xfrm>
                  <a:off x="1351526" y="2117189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0.6</a:t>
                  </a:r>
                </a:p>
              </p:txBody>
            </p:sp>
          </p:grpSp>
          <p:grpSp>
            <p:nvGrpSpPr>
              <p:cNvPr id="3200" name="Group 3199"/>
              <p:cNvGrpSpPr/>
              <p:nvPr/>
            </p:nvGrpSpPr>
            <p:grpSpPr>
              <a:xfrm>
                <a:off x="5820620" y="895842"/>
                <a:ext cx="440075" cy="982134"/>
                <a:chOff x="1735907" y="2460562"/>
                <a:chExt cx="440075" cy="982134"/>
              </a:xfrm>
            </p:grpSpPr>
            <p:grpSp>
              <p:nvGrpSpPr>
                <p:cNvPr id="3318" name="Group 3317"/>
                <p:cNvGrpSpPr/>
                <p:nvPr/>
              </p:nvGrpSpPr>
              <p:grpSpPr>
                <a:xfrm>
                  <a:off x="1826164" y="2460562"/>
                  <a:ext cx="274320" cy="982134"/>
                  <a:chOff x="2368178" y="2124654"/>
                  <a:chExt cx="274320" cy="982134"/>
                </a:xfrm>
              </p:grpSpPr>
              <p:grpSp>
                <p:nvGrpSpPr>
                  <p:cNvPr id="3320" name="Group 3319"/>
                  <p:cNvGrpSpPr/>
                  <p:nvPr/>
                </p:nvGrpSpPr>
                <p:grpSpPr>
                  <a:xfrm>
                    <a:off x="2368178" y="2124654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3333" name="Oval 3332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3334" name="Rectangle 3333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grpSp>
                <p:nvGrpSpPr>
                  <p:cNvPr id="3321" name="Group 3320"/>
                  <p:cNvGrpSpPr/>
                  <p:nvPr/>
                </p:nvGrpSpPr>
                <p:grpSpPr>
                  <a:xfrm>
                    <a:off x="2368178" y="2240639"/>
                    <a:ext cx="274320" cy="113533"/>
                    <a:chOff x="1237102" y="1657048"/>
                    <a:chExt cx="1598445" cy="433900"/>
                  </a:xfrm>
                </p:grpSpPr>
                <p:grpSp>
                  <p:nvGrpSpPr>
                    <p:cNvPr id="3322" name="Group 3321"/>
                    <p:cNvGrpSpPr/>
                    <p:nvPr/>
                  </p:nvGrpSpPr>
                  <p:grpSpPr>
                    <a:xfrm>
                      <a:off x="1517980" y="1688757"/>
                      <a:ext cx="1070783" cy="402191"/>
                      <a:chOff x="1517980" y="1688757"/>
                      <a:chExt cx="1070783" cy="402191"/>
                    </a:xfrm>
                  </p:grpSpPr>
                  <p:sp>
                    <p:nvSpPr>
                      <p:cNvPr id="3327" name="Oval 3326"/>
                      <p:cNvSpPr/>
                      <p:nvPr/>
                    </p:nvSpPr>
                    <p:spPr bwMode="auto">
                      <a:xfrm>
                        <a:off x="1577545" y="1688757"/>
                        <a:ext cx="955589" cy="394750"/>
                      </a:xfrm>
                      <a:prstGeom prst="ellipse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3328" name="Rectangle 3327"/>
                      <p:cNvSpPr/>
                      <p:nvPr/>
                    </p:nvSpPr>
                    <p:spPr bwMode="auto">
                      <a:xfrm>
                        <a:off x="2399539" y="1688757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3329" name="Rectangle 3328"/>
                      <p:cNvSpPr/>
                      <p:nvPr/>
                    </p:nvSpPr>
                    <p:spPr bwMode="auto">
                      <a:xfrm>
                        <a:off x="1517980" y="1696198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cxnSp>
                    <p:nvCxnSpPr>
                      <p:cNvPr id="3330" name="Straight Connector 3329"/>
                      <p:cNvCxnSpPr/>
                      <p:nvPr/>
                    </p:nvCxnSpPr>
                    <p:spPr bwMode="auto">
                      <a:xfrm>
                        <a:off x="1820562" y="182056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3331" name="Straight Connector 3330"/>
                      <p:cNvCxnSpPr/>
                      <p:nvPr/>
                    </p:nvCxnSpPr>
                    <p:spPr bwMode="auto">
                      <a:xfrm>
                        <a:off x="1820562" y="188613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3332" name="Straight Connector 3331"/>
                      <p:cNvCxnSpPr/>
                      <p:nvPr/>
                    </p:nvCxnSpPr>
                    <p:spPr bwMode="auto">
                      <a:xfrm>
                        <a:off x="1820562" y="1956487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</p:grpSp>
                <p:cxnSp>
                  <p:nvCxnSpPr>
                    <p:cNvPr id="3323" name="Straight Connector 3322"/>
                    <p:cNvCxnSpPr/>
                    <p:nvPr/>
                  </p:nvCxnSpPr>
                  <p:spPr bwMode="auto">
                    <a:xfrm flipV="1">
                      <a:off x="2327280" y="1688757"/>
                      <a:ext cx="508267" cy="65902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3324" name="Straight Connector 3323"/>
                    <p:cNvCxnSpPr/>
                    <p:nvPr/>
                  </p:nvCxnSpPr>
                  <p:spPr bwMode="auto">
                    <a:xfrm flipV="1">
                      <a:off x="2347874" y="1750301"/>
                      <a:ext cx="487673" cy="27353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3325" name="Straight Connector 3324"/>
                    <p:cNvCxnSpPr/>
                    <p:nvPr/>
                  </p:nvCxnSpPr>
                  <p:spPr bwMode="auto">
                    <a:xfrm flipH="1" flipV="1">
                      <a:off x="1237102" y="1657048"/>
                      <a:ext cx="524826" cy="9325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3326" name="Straight Connector 3325"/>
                    <p:cNvCxnSpPr/>
                    <p:nvPr/>
                  </p:nvCxnSpPr>
                  <p:spPr bwMode="auto">
                    <a:xfrm flipH="1" flipV="1">
                      <a:off x="1237102" y="1750301"/>
                      <a:ext cx="533063" cy="26917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</p:grpSp>
            <p:sp>
              <p:nvSpPr>
                <p:cNvPr id="3319" name="TextBox 3318"/>
                <p:cNvSpPr txBox="1"/>
                <p:nvPr/>
              </p:nvSpPr>
              <p:spPr>
                <a:xfrm>
                  <a:off x="1735907" y="2944992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0.7</a:t>
                  </a:r>
                </a:p>
              </p:txBody>
            </p:sp>
          </p:grpSp>
          <p:grpSp>
            <p:nvGrpSpPr>
              <p:cNvPr id="3201" name="Group 3200"/>
              <p:cNvGrpSpPr/>
              <p:nvPr/>
            </p:nvGrpSpPr>
            <p:grpSpPr>
              <a:xfrm>
                <a:off x="6758859" y="895842"/>
                <a:ext cx="440075" cy="982134"/>
                <a:chOff x="504793" y="2548983"/>
                <a:chExt cx="440075" cy="982134"/>
              </a:xfrm>
            </p:grpSpPr>
            <p:grpSp>
              <p:nvGrpSpPr>
                <p:cNvPr id="3312" name="Group 3311"/>
                <p:cNvGrpSpPr/>
                <p:nvPr/>
              </p:nvGrpSpPr>
              <p:grpSpPr>
                <a:xfrm>
                  <a:off x="504793" y="2548983"/>
                  <a:ext cx="440075" cy="982134"/>
                  <a:chOff x="504793" y="2548983"/>
                  <a:chExt cx="440075" cy="982134"/>
                </a:xfrm>
              </p:grpSpPr>
              <p:grpSp>
                <p:nvGrpSpPr>
                  <p:cNvPr id="3314" name="Group 3313"/>
                  <p:cNvGrpSpPr/>
                  <p:nvPr/>
                </p:nvGrpSpPr>
                <p:grpSpPr>
                  <a:xfrm>
                    <a:off x="587671" y="25489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3316" name="Oval 3315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3317" name="Rectangle 3316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3315" name="TextBox 3314"/>
                  <p:cNvSpPr txBox="1"/>
                  <p:nvPr/>
                </p:nvSpPr>
                <p:spPr>
                  <a:xfrm>
                    <a:off x="504793" y="3025115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0.8</a:t>
                    </a:r>
                  </a:p>
                </p:txBody>
              </p:sp>
            </p:grpSp>
            <p:pic>
              <p:nvPicPr>
                <p:cNvPr id="3313" name="Picture 3312"/>
                <p:cNvPicPr>
                  <a:picLocks noChangeAspect="1"/>
                </p:cNvPicPr>
                <p:nvPr/>
              </p:nvPicPr>
              <p:blipFill>
                <a:blip r:embed="rId6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 flipH="1">
                  <a:off x="559622" y="2646386"/>
                  <a:ext cx="311724" cy="140065"/>
                </a:xfrm>
                <a:prstGeom prst="rect">
                  <a:avLst/>
                </a:prstGeom>
              </p:spPr>
            </p:pic>
          </p:grpSp>
          <p:grpSp>
            <p:nvGrpSpPr>
              <p:cNvPr id="3202" name="Group 3201"/>
              <p:cNvGrpSpPr/>
              <p:nvPr/>
            </p:nvGrpSpPr>
            <p:grpSpPr>
              <a:xfrm>
                <a:off x="7738705" y="895842"/>
                <a:ext cx="464618" cy="982134"/>
                <a:chOff x="574479" y="1141172"/>
                <a:chExt cx="464618" cy="982134"/>
              </a:xfrm>
            </p:grpSpPr>
            <p:grpSp>
              <p:nvGrpSpPr>
                <p:cNvPr id="3296" name="Group 3295"/>
                <p:cNvGrpSpPr/>
                <p:nvPr/>
              </p:nvGrpSpPr>
              <p:grpSpPr>
                <a:xfrm>
                  <a:off x="659847" y="1141172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3310" name="Oval 3309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311" name="Rectangle 3310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grpSp>
              <p:nvGrpSpPr>
                <p:cNvPr id="3297" name="Group 3296"/>
                <p:cNvGrpSpPr/>
                <p:nvPr/>
              </p:nvGrpSpPr>
              <p:grpSpPr>
                <a:xfrm>
                  <a:off x="708050" y="1265454"/>
                  <a:ext cx="183764" cy="105236"/>
                  <a:chOff x="1517980" y="1688757"/>
                  <a:chExt cx="1070783" cy="402191"/>
                </a:xfrm>
              </p:grpSpPr>
              <p:sp>
                <p:nvSpPr>
                  <p:cNvPr id="3304" name="Oval 3303"/>
                  <p:cNvSpPr/>
                  <p:nvPr/>
                </p:nvSpPr>
                <p:spPr bwMode="auto">
                  <a:xfrm>
                    <a:off x="1577545" y="1688757"/>
                    <a:ext cx="955589" cy="39475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305" name="Rectangle 3304"/>
                  <p:cNvSpPr/>
                  <p:nvPr/>
                </p:nvSpPr>
                <p:spPr bwMode="auto">
                  <a:xfrm>
                    <a:off x="2399539" y="1688757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306" name="Rectangle 3305"/>
                  <p:cNvSpPr/>
                  <p:nvPr/>
                </p:nvSpPr>
                <p:spPr bwMode="auto">
                  <a:xfrm>
                    <a:off x="1517980" y="1696198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cxnSp>
                <p:nvCxnSpPr>
                  <p:cNvPr id="3307" name="Straight Connector 3306"/>
                  <p:cNvCxnSpPr/>
                  <p:nvPr/>
                </p:nvCxnSpPr>
                <p:spPr bwMode="auto">
                  <a:xfrm>
                    <a:off x="1820562" y="182056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3308" name="Straight Connector 3307"/>
                  <p:cNvCxnSpPr/>
                  <p:nvPr/>
                </p:nvCxnSpPr>
                <p:spPr bwMode="auto">
                  <a:xfrm>
                    <a:off x="1820562" y="188613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3309" name="Straight Connector 3308"/>
                  <p:cNvCxnSpPr/>
                  <p:nvPr/>
                </p:nvCxnSpPr>
                <p:spPr bwMode="auto">
                  <a:xfrm>
                    <a:off x="1820562" y="1956487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cxnSp>
              <p:nvCxnSpPr>
                <p:cNvPr id="3298" name="Straight Connector 3297"/>
                <p:cNvCxnSpPr/>
                <p:nvPr/>
              </p:nvCxnSpPr>
              <p:spPr bwMode="auto">
                <a:xfrm flipV="1">
                  <a:off x="846940" y="1265454"/>
                  <a:ext cx="87227" cy="1724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pic>
              <p:nvPicPr>
                <p:cNvPr id="3299" name="Picture 3298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839616" y="1241146"/>
                  <a:ext cx="199481" cy="199481"/>
                </a:xfrm>
                <a:prstGeom prst="rect">
                  <a:avLst/>
                </a:prstGeom>
              </p:spPr>
            </p:pic>
            <p:cxnSp>
              <p:nvCxnSpPr>
                <p:cNvPr id="3300" name="Straight Connector 3299"/>
                <p:cNvCxnSpPr/>
                <p:nvPr/>
              </p:nvCxnSpPr>
              <p:spPr bwMode="auto">
                <a:xfrm flipV="1">
                  <a:off x="850474" y="1281557"/>
                  <a:ext cx="83693" cy="71572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301" name="Straight Connector 3300"/>
                <p:cNvCxnSpPr/>
                <p:nvPr/>
              </p:nvCxnSpPr>
              <p:spPr bwMode="auto">
                <a:xfrm flipH="1" flipV="1">
                  <a:off x="659847" y="1257157"/>
                  <a:ext cx="90069" cy="2440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302" name="Straight Connector 3301"/>
                <p:cNvCxnSpPr/>
                <p:nvPr/>
              </p:nvCxnSpPr>
              <p:spPr bwMode="auto">
                <a:xfrm flipH="1" flipV="1">
                  <a:off x="659847" y="1281557"/>
                  <a:ext cx="91483" cy="7043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3303" name="TextBox 3302"/>
                <p:cNvSpPr txBox="1"/>
                <p:nvPr/>
              </p:nvSpPr>
              <p:spPr>
                <a:xfrm>
                  <a:off x="574479" y="1606129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0.9</a:t>
                  </a:r>
                </a:p>
              </p:txBody>
            </p:sp>
          </p:grpSp>
          <p:grpSp>
            <p:nvGrpSpPr>
              <p:cNvPr id="3203" name="Group 3202"/>
              <p:cNvGrpSpPr/>
              <p:nvPr/>
            </p:nvGrpSpPr>
            <p:grpSpPr>
              <a:xfrm>
                <a:off x="1026535" y="2377936"/>
                <a:ext cx="331839" cy="982134"/>
                <a:chOff x="6172378" y="2289538"/>
                <a:chExt cx="331839" cy="982134"/>
              </a:xfrm>
            </p:grpSpPr>
            <p:grpSp>
              <p:nvGrpSpPr>
                <p:cNvPr id="3289" name="Group 3288"/>
                <p:cNvGrpSpPr/>
                <p:nvPr/>
              </p:nvGrpSpPr>
              <p:grpSpPr>
                <a:xfrm>
                  <a:off x="6187190" y="2289538"/>
                  <a:ext cx="274320" cy="982134"/>
                  <a:chOff x="2692399" y="2184397"/>
                  <a:chExt cx="274320" cy="982134"/>
                </a:xfrm>
                <a:solidFill>
                  <a:schemeClr val="accent4"/>
                </a:solidFill>
              </p:grpSpPr>
              <p:sp>
                <p:nvSpPr>
                  <p:cNvPr id="3294" name="Oval 3293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295" name="Rectangle 3294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3290" name="Lightning Bolt 3289"/>
                <p:cNvSpPr/>
                <p:nvPr/>
              </p:nvSpPr>
              <p:spPr bwMode="auto">
                <a:xfrm>
                  <a:off x="6297928" y="2322183"/>
                  <a:ext cx="57556" cy="81810"/>
                </a:xfrm>
                <a:prstGeom prst="lightningBolt">
                  <a:avLst/>
                </a:prstGeom>
                <a:solidFill>
                  <a:schemeClr val="accent3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291" name="TextBox 3290"/>
                <p:cNvSpPr txBox="1"/>
                <p:nvPr/>
              </p:nvSpPr>
              <p:spPr>
                <a:xfrm>
                  <a:off x="6172378" y="2790694"/>
                  <a:ext cx="331839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0.1</a:t>
                  </a:r>
                </a:p>
              </p:txBody>
            </p:sp>
            <p:sp>
              <p:nvSpPr>
                <p:cNvPr id="3292" name="Oval 3291"/>
                <p:cNvSpPr/>
                <p:nvPr/>
              </p:nvSpPr>
              <p:spPr bwMode="auto">
                <a:xfrm>
                  <a:off x="6341991" y="2385857"/>
                  <a:ext cx="91440" cy="91440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293" name="Oval 3292"/>
                <p:cNvSpPr/>
                <p:nvPr/>
              </p:nvSpPr>
              <p:spPr bwMode="auto">
                <a:xfrm>
                  <a:off x="6224679" y="2385857"/>
                  <a:ext cx="91440" cy="91440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3204" name="Group 3203"/>
              <p:cNvGrpSpPr/>
              <p:nvPr/>
            </p:nvGrpSpPr>
            <p:grpSpPr>
              <a:xfrm>
                <a:off x="1951541" y="2377936"/>
                <a:ext cx="440075" cy="982134"/>
                <a:chOff x="6493470" y="3205812"/>
                <a:chExt cx="440075" cy="982134"/>
              </a:xfrm>
            </p:grpSpPr>
            <p:grpSp>
              <p:nvGrpSpPr>
                <p:cNvPr id="3281" name="Group 3280"/>
                <p:cNvGrpSpPr/>
                <p:nvPr/>
              </p:nvGrpSpPr>
              <p:grpSpPr>
                <a:xfrm>
                  <a:off x="6493470" y="3205812"/>
                  <a:ext cx="440075" cy="982134"/>
                  <a:chOff x="6493470" y="3205812"/>
                  <a:chExt cx="440075" cy="982134"/>
                </a:xfrm>
              </p:grpSpPr>
              <p:grpSp>
                <p:nvGrpSpPr>
                  <p:cNvPr id="3285" name="Group 3284"/>
                  <p:cNvGrpSpPr/>
                  <p:nvPr/>
                </p:nvGrpSpPr>
                <p:grpSpPr>
                  <a:xfrm>
                    <a:off x="6552961" y="3205812"/>
                    <a:ext cx="274320" cy="982134"/>
                    <a:chOff x="2692399" y="2184397"/>
                    <a:chExt cx="274320" cy="982134"/>
                  </a:xfrm>
                  <a:solidFill>
                    <a:schemeClr val="accent4"/>
                  </a:solidFill>
                </p:grpSpPr>
                <p:sp>
                  <p:nvSpPr>
                    <p:cNvPr id="3287" name="Oval 3286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3288" name="Rectangle 3287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3286" name="TextBox 3285"/>
                  <p:cNvSpPr txBox="1"/>
                  <p:nvPr/>
                </p:nvSpPr>
                <p:spPr>
                  <a:xfrm>
                    <a:off x="6493470" y="3670228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</a:p>
                </p:txBody>
              </p:sp>
            </p:grpSp>
            <p:pic>
              <p:nvPicPr>
                <p:cNvPr id="3282" name="Picture 3281"/>
                <p:cNvPicPr>
                  <a:picLocks noChangeAspect="1"/>
                </p:cNvPicPr>
                <p:nvPr/>
              </p:nvPicPr>
              <p:blipFill>
                <a:blip r:embed="rId6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 flipH="1">
                  <a:off x="6534259" y="3315536"/>
                  <a:ext cx="311724" cy="140065"/>
                </a:xfrm>
                <a:prstGeom prst="rect">
                  <a:avLst/>
                </a:prstGeom>
              </p:spPr>
            </p:pic>
            <p:sp>
              <p:nvSpPr>
                <p:cNvPr id="3283" name="Rounded Rectangle 3282"/>
                <p:cNvSpPr/>
                <p:nvPr/>
              </p:nvSpPr>
              <p:spPr bwMode="auto">
                <a:xfrm>
                  <a:off x="6698589" y="3241160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284" name="Rounded Rectangle 3283"/>
                <p:cNvSpPr/>
                <p:nvPr/>
              </p:nvSpPr>
              <p:spPr bwMode="auto">
                <a:xfrm>
                  <a:off x="6576470" y="3241160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3205" name="Group 3204"/>
              <p:cNvGrpSpPr/>
              <p:nvPr/>
            </p:nvGrpSpPr>
            <p:grpSpPr>
              <a:xfrm>
                <a:off x="2844828" y="2310284"/>
                <a:ext cx="459883" cy="1049786"/>
                <a:chOff x="6966521" y="2595951"/>
                <a:chExt cx="459883" cy="1049786"/>
              </a:xfrm>
            </p:grpSpPr>
            <p:grpSp>
              <p:nvGrpSpPr>
                <p:cNvPr id="3275" name="Group 3274"/>
                <p:cNvGrpSpPr/>
                <p:nvPr/>
              </p:nvGrpSpPr>
              <p:grpSpPr>
                <a:xfrm>
                  <a:off x="6986329" y="2663603"/>
                  <a:ext cx="440075" cy="982134"/>
                  <a:chOff x="6986329" y="2663603"/>
                  <a:chExt cx="440075" cy="982134"/>
                </a:xfrm>
              </p:grpSpPr>
              <p:grpSp>
                <p:nvGrpSpPr>
                  <p:cNvPr id="3277" name="Group 3276"/>
                  <p:cNvGrpSpPr/>
                  <p:nvPr/>
                </p:nvGrpSpPr>
                <p:grpSpPr>
                  <a:xfrm>
                    <a:off x="7070554" y="2663603"/>
                    <a:ext cx="274320" cy="982134"/>
                    <a:chOff x="2692399" y="2184397"/>
                    <a:chExt cx="274320" cy="982134"/>
                  </a:xfrm>
                  <a:solidFill>
                    <a:schemeClr val="accent4"/>
                  </a:solidFill>
                </p:grpSpPr>
                <p:sp>
                  <p:nvSpPr>
                    <p:cNvPr id="3279" name="Oval 3278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3280" name="Rectangle 3279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3278" name="TextBox 3277"/>
                  <p:cNvSpPr txBox="1"/>
                  <p:nvPr/>
                </p:nvSpPr>
                <p:spPr>
                  <a:xfrm>
                    <a:off x="6986329" y="3160744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  <a:endParaRPr lang="en-US" sz="400" dirty="0">
                      <a:solidFill>
                        <a:schemeClr val="accent6">
                          <a:lumMod val="50000"/>
                        </a:schemeClr>
                      </a:solidFill>
                    </a:endParaRPr>
                  </a:p>
                </p:txBody>
              </p:sp>
            </p:grpSp>
            <p:pic>
              <p:nvPicPr>
                <p:cNvPr id="3276" name="Picture 3275"/>
                <p:cNvPicPr>
                  <a:picLocks noChangeAspect="1"/>
                </p:cNvPicPr>
                <p:nvPr/>
              </p:nvPicPr>
              <p:blipFill>
                <a:blip r:embed="rId7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6966521" y="2595951"/>
                  <a:ext cx="425507" cy="356238"/>
                </a:xfrm>
                <a:prstGeom prst="rect">
                  <a:avLst/>
                </a:prstGeom>
              </p:spPr>
            </p:pic>
          </p:grpSp>
          <p:grpSp>
            <p:nvGrpSpPr>
              <p:cNvPr id="3206" name="Group 3205"/>
              <p:cNvGrpSpPr/>
              <p:nvPr/>
            </p:nvGrpSpPr>
            <p:grpSpPr>
              <a:xfrm>
                <a:off x="3848437" y="2377936"/>
                <a:ext cx="444206" cy="982134"/>
                <a:chOff x="7105323" y="1332018"/>
                <a:chExt cx="444206" cy="982134"/>
              </a:xfrm>
            </p:grpSpPr>
            <p:grpSp>
              <p:nvGrpSpPr>
                <p:cNvPr id="3267" name="Group 3266"/>
                <p:cNvGrpSpPr/>
                <p:nvPr/>
              </p:nvGrpSpPr>
              <p:grpSpPr>
                <a:xfrm>
                  <a:off x="7175129" y="1332018"/>
                  <a:ext cx="374400" cy="982134"/>
                  <a:chOff x="587671" y="2548983"/>
                  <a:chExt cx="374400" cy="982134"/>
                </a:xfrm>
              </p:grpSpPr>
              <p:grpSp>
                <p:nvGrpSpPr>
                  <p:cNvPr id="3269" name="Group 3268"/>
                  <p:cNvGrpSpPr/>
                  <p:nvPr/>
                </p:nvGrpSpPr>
                <p:grpSpPr>
                  <a:xfrm>
                    <a:off x="587671" y="25489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3273" name="Oval 3272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3274" name="Rectangle 3273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pic>
                <p:nvPicPr>
                  <p:cNvPr id="3270" name="Picture 3269"/>
                  <p:cNvPicPr>
                    <a:picLocks noChangeAspect="1"/>
                  </p:cNvPicPr>
                  <p:nvPr/>
                </p:nvPicPr>
                <p:blipFill>
                  <a:blip r:embed="rId3">
                    <a:duotone>
                      <a:schemeClr val="accent2">
                        <a:shade val="45000"/>
                        <a:satMod val="135000"/>
                      </a:schemeClr>
                      <a:prstClr val="white"/>
                    </a:duotone>
                  </a:blip>
                  <a:stretch>
                    <a:fillRect/>
                  </a:stretch>
                </p:blipFill>
                <p:spPr>
                  <a:xfrm>
                    <a:off x="762590" y="2650430"/>
                    <a:ext cx="199481" cy="199481"/>
                  </a:xfrm>
                  <a:prstGeom prst="rect">
                    <a:avLst/>
                  </a:prstGeom>
                </p:spPr>
              </p:pic>
              <p:sp>
                <p:nvSpPr>
                  <p:cNvPr id="3271" name="Rounded Rectangle 3270"/>
                  <p:cNvSpPr/>
                  <p:nvPr/>
                </p:nvSpPr>
                <p:spPr bwMode="auto">
                  <a:xfrm>
                    <a:off x="741028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272" name="Rounded Rectangle 3271"/>
                  <p:cNvSpPr/>
                  <p:nvPr/>
                </p:nvSpPr>
                <p:spPr bwMode="auto">
                  <a:xfrm>
                    <a:off x="618909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3268" name="TextBox 3267"/>
                <p:cNvSpPr txBox="1"/>
                <p:nvPr/>
              </p:nvSpPr>
              <p:spPr>
                <a:xfrm>
                  <a:off x="7105323" y="1815606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0.3</a:t>
                  </a:r>
                </a:p>
              </p:txBody>
            </p:sp>
          </p:grpSp>
          <p:grpSp>
            <p:nvGrpSpPr>
              <p:cNvPr id="3207" name="Group 3206"/>
              <p:cNvGrpSpPr/>
              <p:nvPr/>
            </p:nvGrpSpPr>
            <p:grpSpPr>
              <a:xfrm>
                <a:off x="4856072" y="2333836"/>
                <a:ext cx="440075" cy="1026234"/>
                <a:chOff x="5275665" y="1375098"/>
                <a:chExt cx="440075" cy="1026234"/>
              </a:xfrm>
            </p:grpSpPr>
            <p:grpSp>
              <p:nvGrpSpPr>
                <p:cNvPr id="3258" name="Group 3257"/>
                <p:cNvGrpSpPr/>
                <p:nvPr/>
              </p:nvGrpSpPr>
              <p:grpSpPr>
                <a:xfrm>
                  <a:off x="5305142" y="1375098"/>
                  <a:ext cx="353568" cy="1026234"/>
                  <a:chOff x="1414123" y="1571676"/>
                  <a:chExt cx="353568" cy="1026234"/>
                </a:xfrm>
              </p:grpSpPr>
              <p:grpSp>
                <p:nvGrpSpPr>
                  <p:cNvPr id="3260" name="Group 3259"/>
                  <p:cNvGrpSpPr/>
                  <p:nvPr/>
                </p:nvGrpSpPr>
                <p:grpSpPr>
                  <a:xfrm>
                    <a:off x="1446433" y="1615776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3265" name="Oval 3264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3266" name="Rectangle 3265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3261" name="Teardrop 3260"/>
                  <p:cNvSpPr/>
                  <p:nvPr/>
                </p:nvSpPr>
                <p:spPr bwMode="auto">
                  <a:xfrm>
                    <a:off x="1414123" y="1571676"/>
                    <a:ext cx="175524" cy="127198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262" name="Teardrop 3261"/>
                  <p:cNvSpPr/>
                  <p:nvPr/>
                </p:nvSpPr>
                <p:spPr bwMode="auto">
                  <a:xfrm rot="16200000">
                    <a:off x="1601742" y="1532925"/>
                    <a:ext cx="127198" cy="204700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263" name="Rounded Rectangle 3262"/>
                  <p:cNvSpPr/>
                  <p:nvPr/>
                </p:nvSpPr>
                <p:spPr bwMode="auto">
                  <a:xfrm>
                    <a:off x="1597000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264" name="Rounded Rectangle 3263"/>
                  <p:cNvSpPr/>
                  <p:nvPr/>
                </p:nvSpPr>
                <p:spPr bwMode="auto">
                  <a:xfrm>
                    <a:off x="1474881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3259" name="TextBox 3258"/>
                <p:cNvSpPr txBox="1"/>
                <p:nvPr/>
              </p:nvSpPr>
              <p:spPr>
                <a:xfrm>
                  <a:off x="5275665" y="1920695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0.6</a:t>
                  </a:r>
                </a:p>
              </p:txBody>
            </p:sp>
          </p:grpSp>
          <p:grpSp>
            <p:nvGrpSpPr>
              <p:cNvPr id="3208" name="Group 3207"/>
              <p:cNvGrpSpPr/>
              <p:nvPr/>
            </p:nvGrpSpPr>
            <p:grpSpPr>
              <a:xfrm>
                <a:off x="5816811" y="2377936"/>
                <a:ext cx="440075" cy="982134"/>
                <a:chOff x="5527235" y="2492898"/>
                <a:chExt cx="440075" cy="982134"/>
              </a:xfrm>
            </p:grpSpPr>
            <p:grpSp>
              <p:nvGrpSpPr>
                <p:cNvPr id="3241" name="Group 3240"/>
                <p:cNvGrpSpPr/>
                <p:nvPr/>
              </p:nvGrpSpPr>
              <p:grpSpPr>
                <a:xfrm>
                  <a:off x="5600427" y="2492898"/>
                  <a:ext cx="274320" cy="982134"/>
                  <a:chOff x="2368178" y="2124654"/>
                  <a:chExt cx="274320" cy="982134"/>
                </a:xfrm>
              </p:grpSpPr>
              <p:grpSp>
                <p:nvGrpSpPr>
                  <p:cNvPr id="3243" name="Group 3242"/>
                  <p:cNvGrpSpPr/>
                  <p:nvPr/>
                </p:nvGrpSpPr>
                <p:grpSpPr>
                  <a:xfrm>
                    <a:off x="2368178" y="2124654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3256" name="Oval 3255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3257" name="Rectangle 3256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grpSp>
                <p:nvGrpSpPr>
                  <p:cNvPr id="3244" name="Group 3243"/>
                  <p:cNvGrpSpPr/>
                  <p:nvPr/>
                </p:nvGrpSpPr>
                <p:grpSpPr>
                  <a:xfrm>
                    <a:off x="2368178" y="2240639"/>
                    <a:ext cx="274320" cy="113533"/>
                    <a:chOff x="1237102" y="1657048"/>
                    <a:chExt cx="1598445" cy="433900"/>
                  </a:xfrm>
                </p:grpSpPr>
                <p:grpSp>
                  <p:nvGrpSpPr>
                    <p:cNvPr id="3245" name="Group 3244"/>
                    <p:cNvGrpSpPr/>
                    <p:nvPr/>
                  </p:nvGrpSpPr>
                  <p:grpSpPr>
                    <a:xfrm>
                      <a:off x="1517980" y="1688757"/>
                      <a:ext cx="1070783" cy="402191"/>
                      <a:chOff x="1517980" y="1688757"/>
                      <a:chExt cx="1070783" cy="402191"/>
                    </a:xfrm>
                  </p:grpSpPr>
                  <p:sp>
                    <p:nvSpPr>
                      <p:cNvPr id="3250" name="Oval 3249"/>
                      <p:cNvSpPr/>
                      <p:nvPr/>
                    </p:nvSpPr>
                    <p:spPr bwMode="auto">
                      <a:xfrm>
                        <a:off x="1577545" y="1688757"/>
                        <a:ext cx="955589" cy="394750"/>
                      </a:xfrm>
                      <a:prstGeom prst="ellipse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3251" name="Rectangle 3250"/>
                      <p:cNvSpPr/>
                      <p:nvPr/>
                    </p:nvSpPr>
                    <p:spPr bwMode="auto">
                      <a:xfrm>
                        <a:off x="2399539" y="1688757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3252" name="Rectangle 3251"/>
                      <p:cNvSpPr/>
                      <p:nvPr/>
                    </p:nvSpPr>
                    <p:spPr bwMode="auto">
                      <a:xfrm>
                        <a:off x="1517980" y="1696198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cxnSp>
                    <p:nvCxnSpPr>
                      <p:cNvPr id="3253" name="Straight Connector 3252"/>
                      <p:cNvCxnSpPr/>
                      <p:nvPr/>
                    </p:nvCxnSpPr>
                    <p:spPr bwMode="auto">
                      <a:xfrm>
                        <a:off x="1820562" y="182056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3254" name="Straight Connector 3253"/>
                      <p:cNvCxnSpPr/>
                      <p:nvPr/>
                    </p:nvCxnSpPr>
                    <p:spPr bwMode="auto">
                      <a:xfrm>
                        <a:off x="1820562" y="188613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3255" name="Straight Connector 3254"/>
                      <p:cNvCxnSpPr/>
                      <p:nvPr/>
                    </p:nvCxnSpPr>
                    <p:spPr bwMode="auto">
                      <a:xfrm>
                        <a:off x="1820562" y="1956487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</p:grpSp>
                <p:cxnSp>
                  <p:nvCxnSpPr>
                    <p:cNvPr id="3246" name="Straight Connector 3245"/>
                    <p:cNvCxnSpPr/>
                    <p:nvPr/>
                  </p:nvCxnSpPr>
                  <p:spPr bwMode="auto">
                    <a:xfrm flipV="1">
                      <a:off x="2327280" y="1688757"/>
                      <a:ext cx="508267" cy="65902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3247" name="Straight Connector 3246"/>
                    <p:cNvCxnSpPr/>
                    <p:nvPr/>
                  </p:nvCxnSpPr>
                  <p:spPr bwMode="auto">
                    <a:xfrm flipV="1">
                      <a:off x="2347874" y="1750301"/>
                      <a:ext cx="487673" cy="27353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3248" name="Straight Connector 3247"/>
                    <p:cNvCxnSpPr/>
                    <p:nvPr/>
                  </p:nvCxnSpPr>
                  <p:spPr bwMode="auto">
                    <a:xfrm flipH="1" flipV="1">
                      <a:off x="1237102" y="1657048"/>
                      <a:ext cx="524826" cy="9325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3249" name="Straight Connector 3248"/>
                    <p:cNvCxnSpPr/>
                    <p:nvPr/>
                  </p:nvCxnSpPr>
                  <p:spPr bwMode="auto">
                    <a:xfrm flipH="1" flipV="1">
                      <a:off x="1237102" y="1750301"/>
                      <a:ext cx="533063" cy="26917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</p:grpSp>
            <p:sp>
              <p:nvSpPr>
                <p:cNvPr id="3242" name="TextBox 3241"/>
                <p:cNvSpPr txBox="1"/>
                <p:nvPr/>
              </p:nvSpPr>
              <p:spPr>
                <a:xfrm>
                  <a:off x="5527235" y="2966932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0.7</a:t>
                  </a:r>
                </a:p>
              </p:txBody>
            </p:sp>
          </p:grpSp>
          <p:grpSp>
            <p:nvGrpSpPr>
              <p:cNvPr id="3209" name="Group 3208"/>
              <p:cNvGrpSpPr/>
              <p:nvPr/>
            </p:nvGrpSpPr>
            <p:grpSpPr>
              <a:xfrm>
                <a:off x="6745211" y="2377936"/>
                <a:ext cx="440075" cy="982134"/>
                <a:chOff x="4886854" y="2700228"/>
                <a:chExt cx="440075" cy="982134"/>
              </a:xfrm>
            </p:grpSpPr>
            <p:grpSp>
              <p:nvGrpSpPr>
                <p:cNvPr id="3236" name="Group 3235"/>
                <p:cNvGrpSpPr/>
                <p:nvPr/>
              </p:nvGrpSpPr>
              <p:grpSpPr>
                <a:xfrm>
                  <a:off x="4970918" y="2700228"/>
                  <a:ext cx="274320" cy="982134"/>
                  <a:chOff x="2692399" y="2184397"/>
                  <a:chExt cx="274320" cy="982134"/>
                </a:xfrm>
                <a:solidFill>
                  <a:schemeClr val="accent4"/>
                </a:solidFill>
              </p:grpSpPr>
              <p:sp>
                <p:nvSpPr>
                  <p:cNvPr id="3239" name="Oval 3238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240" name="Rectangle 3239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3237" name="Chord 3236"/>
                <p:cNvSpPr/>
                <p:nvPr/>
              </p:nvSpPr>
              <p:spPr bwMode="auto">
                <a:xfrm rot="17528077">
                  <a:off x="5043014" y="2752290"/>
                  <a:ext cx="169420" cy="155677"/>
                </a:xfrm>
                <a:prstGeom prst="chord">
                  <a:avLst>
                    <a:gd name="adj1" fmla="val 5544771"/>
                    <a:gd name="adj2" fmla="val 13532001"/>
                  </a:avLst>
                </a:prstGeom>
                <a:solidFill>
                  <a:schemeClr val="accent3"/>
                </a:solidFill>
                <a:ln w="28575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238" name="TextBox 3237"/>
                <p:cNvSpPr txBox="1"/>
                <p:nvPr/>
              </p:nvSpPr>
              <p:spPr>
                <a:xfrm>
                  <a:off x="4886854" y="3189082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0.8</a:t>
                  </a:r>
                </a:p>
              </p:txBody>
            </p:sp>
          </p:grpSp>
          <p:grpSp>
            <p:nvGrpSpPr>
              <p:cNvPr id="3210" name="Group 3209"/>
              <p:cNvGrpSpPr/>
              <p:nvPr/>
            </p:nvGrpSpPr>
            <p:grpSpPr>
              <a:xfrm>
                <a:off x="7723018" y="2377936"/>
                <a:ext cx="459116" cy="982134"/>
                <a:chOff x="6615479" y="1619954"/>
                <a:chExt cx="459116" cy="982134"/>
              </a:xfrm>
            </p:grpSpPr>
            <p:grpSp>
              <p:nvGrpSpPr>
                <p:cNvPr id="3220" name="Group 3219"/>
                <p:cNvGrpSpPr/>
                <p:nvPr/>
              </p:nvGrpSpPr>
              <p:grpSpPr>
                <a:xfrm>
                  <a:off x="6695345" y="1619954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3234" name="Oval 3233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235" name="Rectangle 3234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grpSp>
              <p:nvGrpSpPr>
                <p:cNvPr id="3221" name="Group 3220"/>
                <p:cNvGrpSpPr/>
                <p:nvPr/>
              </p:nvGrpSpPr>
              <p:grpSpPr>
                <a:xfrm>
                  <a:off x="6743548" y="1744236"/>
                  <a:ext cx="183764" cy="105236"/>
                  <a:chOff x="1517980" y="1688757"/>
                  <a:chExt cx="1070783" cy="402191"/>
                </a:xfrm>
              </p:grpSpPr>
              <p:sp>
                <p:nvSpPr>
                  <p:cNvPr id="3228" name="Oval 3227"/>
                  <p:cNvSpPr/>
                  <p:nvPr/>
                </p:nvSpPr>
                <p:spPr bwMode="auto">
                  <a:xfrm>
                    <a:off x="1577545" y="1688757"/>
                    <a:ext cx="955589" cy="39475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229" name="Rectangle 3228"/>
                  <p:cNvSpPr/>
                  <p:nvPr/>
                </p:nvSpPr>
                <p:spPr bwMode="auto">
                  <a:xfrm>
                    <a:off x="2399539" y="1688757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230" name="Rectangle 3229"/>
                  <p:cNvSpPr/>
                  <p:nvPr/>
                </p:nvSpPr>
                <p:spPr bwMode="auto">
                  <a:xfrm>
                    <a:off x="1517980" y="1696198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cxnSp>
                <p:nvCxnSpPr>
                  <p:cNvPr id="3231" name="Straight Connector 3230"/>
                  <p:cNvCxnSpPr/>
                  <p:nvPr/>
                </p:nvCxnSpPr>
                <p:spPr bwMode="auto">
                  <a:xfrm>
                    <a:off x="1820562" y="182056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3232" name="Straight Connector 3231"/>
                  <p:cNvCxnSpPr/>
                  <p:nvPr/>
                </p:nvCxnSpPr>
                <p:spPr bwMode="auto">
                  <a:xfrm>
                    <a:off x="1820562" y="188613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3233" name="Straight Connector 3232"/>
                  <p:cNvCxnSpPr/>
                  <p:nvPr/>
                </p:nvCxnSpPr>
                <p:spPr bwMode="auto">
                  <a:xfrm>
                    <a:off x="1820562" y="1956487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cxnSp>
              <p:nvCxnSpPr>
                <p:cNvPr id="3222" name="Straight Connector 3221"/>
                <p:cNvCxnSpPr/>
                <p:nvPr/>
              </p:nvCxnSpPr>
              <p:spPr bwMode="auto">
                <a:xfrm flipV="1">
                  <a:off x="6882438" y="1744236"/>
                  <a:ext cx="87227" cy="1724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pic>
              <p:nvPicPr>
                <p:cNvPr id="3223" name="Picture 3222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6875114" y="1719928"/>
                  <a:ext cx="199481" cy="199481"/>
                </a:xfrm>
                <a:prstGeom prst="rect">
                  <a:avLst/>
                </a:prstGeom>
              </p:spPr>
            </p:pic>
            <p:cxnSp>
              <p:nvCxnSpPr>
                <p:cNvPr id="3224" name="Straight Connector 3223"/>
                <p:cNvCxnSpPr/>
                <p:nvPr/>
              </p:nvCxnSpPr>
              <p:spPr bwMode="auto">
                <a:xfrm flipV="1">
                  <a:off x="6885972" y="1760339"/>
                  <a:ext cx="83693" cy="71572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225" name="Straight Connector 3224"/>
                <p:cNvCxnSpPr/>
                <p:nvPr/>
              </p:nvCxnSpPr>
              <p:spPr bwMode="auto">
                <a:xfrm flipH="1" flipV="1">
                  <a:off x="6695345" y="1735939"/>
                  <a:ext cx="90069" cy="2440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226" name="Straight Connector 3225"/>
                <p:cNvCxnSpPr/>
                <p:nvPr/>
              </p:nvCxnSpPr>
              <p:spPr bwMode="auto">
                <a:xfrm flipH="1" flipV="1">
                  <a:off x="6695345" y="1760339"/>
                  <a:ext cx="91483" cy="7043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3227" name="TextBox 3226"/>
                <p:cNvSpPr txBox="1"/>
                <p:nvPr/>
              </p:nvSpPr>
              <p:spPr>
                <a:xfrm>
                  <a:off x="6615479" y="2126718"/>
                  <a:ext cx="440074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0.9</a:t>
                  </a:r>
                </a:p>
              </p:txBody>
            </p:sp>
          </p:grpSp>
          <p:cxnSp>
            <p:nvCxnSpPr>
              <p:cNvPr id="3211" name="Straight Connector 3210"/>
              <p:cNvCxnSpPr/>
              <p:nvPr/>
            </p:nvCxnSpPr>
            <p:spPr bwMode="auto">
              <a:xfrm>
                <a:off x="1178507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212" name="Straight Connector 3211"/>
              <p:cNvCxnSpPr/>
              <p:nvPr/>
            </p:nvCxnSpPr>
            <p:spPr bwMode="auto">
              <a:xfrm>
                <a:off x="2147502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213" name="Straight Connector 3212"/>
              <p:cNvCxnSpPr/>
              <p:nvPr/>
            </p:nvCxnSpPr>
            <p:spPr bwMode="auto">
              <a:xfrm>
                <a:off x="3077824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214" name="Straight Connector 3213"/>
              <p:cNvCxnSpPr/>
              <p:nvPr/>
            </p:nvCxnSpPr>
            <p:spPr bwMode="auto">
              <a:xfrm>
                <a:off x="4065030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215" name="Straight Connector 3214"/>
              <p:cNvCxnSpPr/>
              <p:nvPr/>
            </p:nvCxnSpPr>
            <p:spPr bwMode="auto">
              <a:xfrm>
                <a:off x="5044244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216" name="Straight Connector 3215"/>
              <p:cNvCxnSpPr/>
              <p:nvPr/>
            </p:nvCxnSpPr>
            <p:spPr bwMode="auto">
              <a:xfrm>
                <a:off x="6038737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217" name="Straight Connector 3216"/>
              <p:cNvCxnSpPr/>
              <p:nvPr/>
            </p:nvCxnSpPr>
            <p:spPr bwMode="auto">
              <a:xfrm>
                <a:off x="6977597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218" name="Straight Connector 3217"/>
              <p:cNvCxnSpPr/>
              <p:nvPr/>
            </p:nvCxnSpPr>
            <p:spPr bwMode="auto">
              <a:xfrm>
                <a:off x="7952768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pic>
            <p:nvPicPr>
              <p:cNvPr id="3219" name="Picture 3218"/>
              <p:cNvPicPr>
                <a:picLocks noChangeAspect="1"/>
              </p:cNvPicPr>
              <p:nvPr/>
            </p:nvPicPr>
            <p:blipFill>
              <a:blip r:embed="rId7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5809264" y="800821"/>
                <a:ext cx="425507" cy="356238"/>
              </a:xfrm>
              <a:prstGeom prst="rect">
                <a:avLst/>
              </a:prstGeom>
            </p:spPr>
          </p:pic>
        </p:grpSp>
        <p:grpSp>
          <p:nvGrpSpPr>
            <p:cNvPr id="2843" name="Group 2842"/>
            <p:cNvGrpSpPr/>
            <p:nvPr/>
          </p:nvGrpSpPr>
          <p:grpSpPr>
            <a:xfrm>
              <a:off x="6403924" y="1200112"/>
              <a:ext cx="5448032" cy="2090013"/>
              <a:chOff x="936550" y="764872"/>
              <a:chExt cx="7266773" cy="2595198"/>
            </a:xfrm>
          </p:grpSpPr>
          <p:grpSp>
            <p:nvGrpSpPr>
              <p:cNvPr id="3020" name="Group 3019"/>
              <p:cNvGrpSpPr/>
              <p:nvPr/>
            </p:nvGrpSpPr>
            <p:grpSpPr>
              <a:xfrm>
                <a:off x="936550" y="895842"/>
                <a:ext cx="440075" cy="982134"/>
                <a:chOff x="1986246" y="1325314"/>
                <a:chExt cx="440075" cy="982134"/>
              </a:xfrm>
            </p:grpSpPr>
            <p:grpSp>
              <p:nvGrpSpPr>
                <p:cNvPr id="3189" name="Group 3188"/>
                <p:cNvGrpSpPr/>
                <p:nvPr/>
              </p:nvGrpSpPr>
              <p:grpSpPr>
                <a:xfrm>
                  <a:off x="2092152" y="1325314"/>
                  <a:ext cx="274320" cy="982134"/>
                  <a:chOff x="2092152" y="1325314"/>
                  <a:chExt cx="274320" cy="982134"/>
                </a:xfrm>
              </p:grpSpPr>
              <p:grpSp>
                <p:nvGrpSpPr>
                  <p:cNvPr id="3191" name="Group 3190"/>
                  <p:cNvGrpSpPr/>
                  <p:nvPr/>
                </p:nvGrpSpPr>
                <p:grpSpPr>
                  <a:xfrm>
                    <a:off x="2092152" y="1325314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3193" name="Oval 3192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3194" name="Rectangle 3193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3192" name="Heart 3191"/>
                  <p:cNvSpPr/>
                  <p:nvPr/>
                </p:nvSpPr>
                <p:spPr bwMode="auto">
                  <a:xfrm>
                    <a:off x="2195831" y="1732032"/>
                    <a:ext cx="130205" cy="128094"/>
                  </a:xfrm>
                  <a:prstGeom prst="heart">
                    <a:avLst/>
                  </a:prstGeom>
                  <a:solidFill>
                    <a:schemeClr val="accent3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3190" name="TextBox 3189"/>
                <p:cNvSpPr txBox="1"/>
                <p:nvPr/>
              </p:nvSpPr>
              <p:spPr>
                <a:xfrm>
                  <a:off x="1986246" y="1896567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0.1</a:t>
                  </a:r>
                </a:p>
              </p:txBody>
            </p:sp>
          </p:grpSp>
          <p:grpSp>
            <p:nvGrpSpPr>
              <p:cNvPr id="3021" name="Group 3020"/>
              <p:cNvGrpSpPr/>
              <p:nvPr/>
            </p:nvGrpSpPr>
            <p:grpSpPr>
              <a:xfrm>
                <a:off x="1912941" y="895842"/>
                <a:ext cx="481559" cy="982134"/>
                <a:chOff x="2443590" y="1046266"/>
                <a:chExt cx="481559" cy="982134"/>
              </a:xfrm>
            </p:grpSpPr>
            <p:grpSp>
              <p:nvGrpSpPr>
                <p:cNvPr id="3183" name="Group 3182"/>
                <p:cNvGrpSpPr/>
                <p:nvPr/>
              </p:nvGrpSpPr>
              <p:grpSpPr>
                <a:xfrm>
                  <a:off x="2443590" y="1046266"/>
                  <a:ext cx="440075" cy="982134"/>
                  <a:chOff x="2443590" y="1046266"/>
                  <a:chExt cx="440075" cy="982134"/>
                </a:xfrm>
              </p:grpSpPr>
              <p:grpSp>
                <p:nvGrpSpPr>
                  <p:cNvPr id="3185" name="Group 3184"/>
                  <p:cNvGrpSpPr/>
                  <p:nvPr/>
                </p:nvGrpSpPr>
                <p:grpSpPr>
                  <a:xfrm>
                    <a:off x="2538850" y="1046266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3187" name="Oval 3186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3188" name="Rectangle 3187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3186" name="TextBox 3185"/>
                  <p:cNvSpPr txBox="1"/>
                  <p:nvPr/>
                </p:nvSpPr>
                <p:spPr>
                  <a:xfrm>
                    <a:off x="2443590" y="1527057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</a:p>
                </p:txBody>
              </p:sp>
            </p:grpSp>
            <p:pic>
              <p:nvPicPr>
                <p:cNvPr id="3184" name="Picture 3183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2725668" y="1134639"/>
                  <a:ext cx="199481" cy="199481"/>
                </a:xfrm>
                <a:prstGeom prst="rect">
                  <a:avLst/>
                </a:prstGeom>
              </p:spPr>
            </p:pic>
          </p:grpSp>
          <p:grpSp>
            <p:nvGrpSpPr>
              <p:cNvPr id="3022" name="Group 3021"/>
              <p:cNvGrpSpPr/>
              <p:nvPr/>
            </p:nvGrpSpPr>
            <p:grpSpPr>
              <a:xfrm>
                <a:off x="2850825" y="764872"/>
                <a:ext cx="406301" cy="1113104"/>
                <a:chOff x="1046783" y="2062413"/>
                <a:chExt cx="406301" cy="1113104"/>
              </a:xfrm>
            </p:grpSpPr>
            <p:grpSp>
              <p:nvGrpSpPr>
                <p:cNvPr id="3177" name="Group 3176"/>
                <p:cNvGrpSpPr/>
                <p:nvPr/>
              </p:nvGrpSpPr>
              <p:grpSpPr>
                <a:xfrm>
                  <a:off x="1121245" y="2193383"/>
                  <a:ext cx="331839" cy="982134"/>
                  <a:chOff x="1121245" y="2193383"/>
                  <a:chExt cx="331839" cy="982134"/>
                </a:xfrm>
              </p:grpSpPr>
              <p:grpSp>
                <p:nvGrpSpPr>
                  <p:cNvPr id="3179" name="Group 3178"/>
                  <p:cNvGrpSpPr/>
                  <p:nvPr/>
                </p:nvGrpSpPr>
                <p:grpSpPr>
                  <a:xfrm>
                    <a:off x="1152243" y="21933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3181" name="Oval 3180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3182" name="Rectangle 3181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3180" name="TextBox 3179"/>
                  <p:cNvSpPr txBox="1"/>
                  <p:nvPr/>
                </p:nvSpPr>
                <p:spPr>
                  <a:xfrm>
                    <a:off x="1121245" y="2673073"/>
                    <a:ext cx="331839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</a:p>
                </p:txBody>
              </p:sp>
            </p:grpSp>
            <p:pic>
              <p:nvPicPr>
                <p:cNvPr id="3178" name="Picture 3177"/>
                <p:cNvPicPr>
                  <a:picLocks noChangeAspect="1"/>
                </p:cNvPicPr>
                <p:nvPr/>
              </p:nvPicPr>
              <p:blipFill>
                <a:blip r:embed="rId4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rightnessContrast bright="-40000" contrast="4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46783" y="2062413"/>
                  <a:ext cx="393016" cy="309936"/>
                </a:xfrm>
                <a:prstGeom prst="rect">
                  <a:avLst/>
                </a:prstGeom>
              </p:spPr>
            </p:pic>
          </p:grpSp>
          <p:grpSp>
            <p:nvGrpSpPr>
              <p:cNvPr id="3023" name="Group 3022"/>
              <p:cNvGrpSpPr/>
              <p:nvPr/>
            </p:nvGrpSpPr>
            <p:grpSpPr>
              <a:xfrm>
                <a:off x="3859746" y="895842"/>
                <a:ext cx="465970" cy="982134"/>
                <a:chOff x="2369299" y="2282762"/>
                <a:chExt cx="465970" cy="982134"/>
              </a:xfrm>
            </p:grpSpPr>
            <p:grpSp>
              <p:nvGrpSpPr>
                <p:cNvPr id="3169" name="Group 3168"/>
                <p:cNvGrpSpPr/>
                <p:nvPr/>
              </p:nvGrpSpPr>
              <p:grpSpPr>
                <a:xfrm>
                  <a:off x="2460869" y="2282762"/>
                  <a:ext cx="374400" cy="982134"/>
                  <a:chOff x="587671" y="2548983"/>
                  <a:chExt cx="374400" cy="982134"/>
                </a:xfrm>
              </p:grpSpPr>
              <p:grpSp>
                <p:nvGrpSpPr>
                  <p:cNvPr id="3171" name="Group 3170"/>
                  <p:cNvGrpSpPr/>
                  <p:nvPr/>
                </p:nvGrpSpPr>
                <p:grpSpPr>
                  <a:xfrm>
                    <a:off x="587671" y="25489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3175" name="Oval 3174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3176" name="Rectangle 3175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pic>
                <p:nvPicPr>
                  <p:cNvPr id="3172" name="Picture 3171"/>
                  <p:cNvPicPr>
                    <a:picLocks noChangeAspect="1"/>
                  </p:cNvPicPr>
                  <p:nvPr/>
                </p:nvPicPr>
                <p:blipFill>
                  <a:blip r:embed="rId3">
                    <a:duotone>
                      <a:schemeClr val="accent2">
                        <a:shade val="45000"/>
                        <a:satMod val="135000"/>
                      </a:schemeClr>
                      <a:prstClr val="white"/>
                    </a:duotone>
                  </a:blip>
                  <a:stretch>
                    <a:fillRect/>
                  </a:stretch>
                </p:blipFill>
                <p:spPr>
                  <a:xfrm>
                    <a:off x="762590" y="2650430"/>
                    <a:ext cx="199481" cy="199481"/>
                  </a:xfrm>
                  <a:prstGeom prst="rect">
                    <a:avLst/>
                  </a:prstGeom>
                </p:spPr>
              </p:pic>
              <p:sp>
                <p:nvSpPr>
                  <p:cNvPr id="3173" name="Rounded Rectangle 3172"/>
                  <p:cNvSpPr/>
                  <p:nvPr/>
                </p:nvSpPr>
                <p:spPr bwMode="auto">
                  <a:xfrm>
                    <a:off x="741028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174" name="Rounded Rectangle 3173"/>
                  <p:cNvSpPr/>
                  <p:nvPr/>
                </p:nvSpPr>
                <p:spPr bwMode="auto">
                  <a:xfrm>
                    <a:off x="618909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3170" name="TextBox 3169"/>
                <p:cNvSpPr txBox="1"/>
                <p:nvPr/>
              </p:nvSpPr>
              <p:spPr>
                <a:xfrm>
                  <a:off x="2369299" y="2750695"/>
                  <a:ext cx="440076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0.3</a:t>
                  </a:r>
                </a:p>
              </p:txBody>
            </p:sp>
          </p:grpSp>
          <p:grpSp>
            <p:nvGrpSpPr>
              <p:cNvPr id="3024" name="Group 3023"/>
              <p:cNvGrpSpPr/>
              <p:nvPr/>
            </p:nvGrpSpPr>
            <p:grpSpPr>
              <a:xfrm>
                <a:off x="4832779" y="851742"/>
                <a:ext cx="440075" cy="1026234"/>
                <a:chOff x="1351526" y="1571676"/>
                <a:chExt cx="440075" cy="1026234"/>
              </a:xfrm>
            </p:grpSpPr>
            <p:grpSp>
              <p:nvGrpSpPr>
                <p:cNvPr id="3160" name="Group 3159"/>
                <p:cNvGrpSpPr/>
                <p:nvPr/>
              </p:nvGrpSpPr>
              <p:grpSpPr>
                <a:xfrm>
                  <a:off x="1414123" y="1571676"/>
                  <a:ext cx="353568" cy="1026234"/>
                  <a:chOff x="1414123" y="1571676"/>
                  <a:chExt cx="353568" cy="1026234"/>
                </a:xfrm>
              </p:grpSpPr>
              <p:grpSp>
                <p:nvGrpSpPr>
                  <p:cNvPr id="3162" name="Group 3161"/>
                  <p:cNvGrpSpPr/>
                  <p:nvPr/>
                </p:nvGrpSpPr>
                <p:grpSpPr>
                  <a:xfrm>
                    <a:off x="1446433" y="1615776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3167" name="Oval 3166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3168" name="Rectangle 3167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3163" name="Teardrop 3162"/>
                  <p:cNvSpPr/>
                  <p:nvPr/>
                </p:nvSpPr>
                <p:spPr bwMode="auto">
                  <a:xfrm>
                    <a:off x="1414123" y="1571676"/>
                    <a:ext cx="175524" cy="127198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164" name="Teardrop 3163"/>
                  <p:cNvSpPr/>
                  <p:nvPr/>
                </p:nvSpPr>
                <p:spPr bwMode="auto">
                  <a:xfrm rot="16200000">
                    <a:off x="1601742" y="1532925"/>
                    <a:ext cx="127198" cy="204700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165" name="Rounded Rectangle 3164"/>
                  <p:cNvSpPr/>
                  <p:nvPr/>
                </p:nvSpPr>
                <p:spPr bwMode="auto">
                  <a:xfrm>
                    <a:off x="1597000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166" name="Rounded Rectangle 3165"/>
                  <p:cNvSpPr/>
                  <p:nvPr/>
                </p:nvSpPr>
                <p:spPr bwMode="auto">
                  <a:xfrm>
                    <a:off x="1474881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3161" name="TextBox 3160"/>
                <p:cNvSpPr txBox="1"/>
                <p:nvPr/>
              </p:nvSpPr>
              <p:spPr>
                <a:xfrm>
                  <a:off x="1351526" y="2117189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0.6</a:t>
                  </a:r>
                </a:p>
              </p:txBody>
            </p:sp>
          </p:grpSp>
          <p:grpSp>
            <p:nvGrpSpPr>
              <p:cNvPr id="3025" name="Group 3024"/>
              <p:cNvGrpSpPr/>
              <p:nvPr/>
            </p:nvGrpSpPr>
            <p:grpSpPr>
              <a:xfrm>
                <a:off x="5820620" y="895842"/>
                <a:ext cx="440075" cy="982134"/>
                <a:chOff x="1735907" y="2460562"/>
                <a:chExt cx="440075" cy="982134"/>
              </a:xfrm>
            </p:grpSpPr>
            <p:grpSp>
              <p:nvGrpSpPr>
                <p:cNvPr id="3143" name="Group 3142"/>
                <p:cNvGrpSpPr/>
                <p:nvPr/>
              </p:nvGrpSpPr>
              <p:grpSpPr>
                <a:xfrm>
                  <a:off x="1826164" y="2460562"/>
                  <a:ext cx="274320" cy="982134"/>
                  <a:chOff x="2368178" y="2124654"/>
                  <a:chExt cx="274320" cy="982134"/>
                </a:xfrm>
              </p:grpSpPr>
              <p:grpSp>
                <p:nvGrpSpPr>
                  <p:cNvPr id="3145" name="Group 3144"/>
                  <p:cNvGrpSpPr/>
                  <p:nvPr/>
                </p:nvGrpSpPr>
                <p:grpSpPr>
                  <a:xfrm>
                    <a:off x="2368178" y="2124654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3158" name="Oval 3157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3159" name="Rectangle 3158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grpSp>
                <p:nvGrpSpPr>
                  <p:cNvPr id="3146" name="Group 3145"/>
                  <p:cNvGrpSpPr/>
                  <p:nvPr/>
                </p:nvGrpSpPr>
                <p:grpSpPr>
                  <a:xfrm>
                    <a:off x="2368178" y="2240639"/>
                    <a:ext cx="274320" cy="113533"/>
                    <a:chOff x="1237102" y="1657048"/>
                    <a:chExt cx="1598445" cy="433900"/>
                  </a:xfrm>
                </p:grpSpPr>
                <p:grpSp>
                  <p:nvGrpSpPr>
                    <p:cNvPr id="3147" name="Group 3146"/>
                    <p:cNvGrpSpPr/>
                    <p:nvPr/>
                  </p:nvGrpSpPr>
                  <p:grpSpPr>
                    <a:xfrm>
                      <a:off x="1517980" y="1688757"/>
                      <a:ext cx="1070783" cy="402191"/>
                      <a:chOff x="1517980" y="1688757"/>
                      <a:chExt cx="1070783" cy="402191"/>
                    </a:xfrm>
                  </p:grpSpPr>
                  <p:sp>
                    <p:nvSpPr>
                      <p:cNvPr id="3152" name="Oval 3151"/>
                      <p:cNvSpPr/>
                      <p:nvPr/>
                    </p:nvSpPr>
                    <p:spPr bwMode="auto">
                      <a:xfrm>
                        <a:off x="1577545" y="1688757"/>
                        <a:ext cx="955589" cy="394750"/>
                      </a:xfrm>
                      <a:prstGeom prst="ellipse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3153" name="Rectangle 3152"/>
                      <p:cNvSpPr/>
                      <p:nvPr/>
                    </p:nvSpPr>
                    <p:spPr bwMode="auto">
                      <a:xfrm>
                        <a:off x="2399539" y="1688757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3154" name="Rectangle 3153"/>
                      <p:cNvSpPr/>
                      <p:nvPr/>
                    </p:nvSpPr>
                    <p:spPr bwMode="auto">
                      <a:xfrm>
                        <a:off x="1517980" y="1696198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cxnSp>
                    <p:nvCxnSpPr>
                      <p:cNvPr id="3155" name="Straight Connector 3154"/>
                      <p:cNvCxnSpPr/>
                      <p:nvPr/>
                    </p:nvCxnSpPr>
                    <p:spPr bwMode="auto">
                      <a:xfrm>
                        <a:off x="1820562" y="182056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3156" name="Straight Connector 3155"/>
                      <p:cNvCxnSpPr/>
                      <p:nvPr/>
                    </p:nvCxnSpPr>
                    <p:spPr bwMode="auto">
                      <a:xfrm>
                        <a:off x="1820562" y="188613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3157" name="Straight Connector 3156"/>
                      <p:cNvCxnSpPr/>
                      <p:nvPr/>
                    </p:nvCxnSpPr>
                    <p:spPr bwMode="auto">
                      <a:xfrm>
                        <a:off x="1820562" y="1956487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</p:grpSp>
                <p:cxnSp>
                  <p:nvCxnSpPr>
                    <p:cNvPr id="3148" name="Straight Connector 3147"/>
                    <p:cNvCxnSpPr/>
                    <p:nvPr/>
                  </p:nvCxnSpPr>
                  <p:spPr bwMode="auto">
                    <a:xfrm flipV="1">
                      <a:off x="2327280" y="1688757"/>
                      <a:ext cx="508267" cy="65902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3149" name="Straight Connector 3148"/>
                    <p:cNvCxnSpPr/>
                    <p:nvPr/>
                  </p:nvCxnSpPr>
                  <p:spPr bwMode="auto">
                    <a:xfrm flipV="1">
                      <a:off x="2347874" y="1750301"/>
                      <a:ext cx="487673" cy="27353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3150" name="Straight Connector 3149"/>
                    <p:cNvCxnSpPr/>
                    <p:nvPr/>
                  </p:nvCxnSpPr>
                  <p:spPr bwMode="auto">
                    <a:xfrm flipH="1" flipV="1">
                      <a:off x="1237102" y="1657048"/>
                      <a:ext cx="524826" cy="9325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3151" name="Straight Connector 3150"/>
                    <p:cNvCxnSpPr/>
                    <p:nvPr/>
                  </p:nvCxnSpPr>
                  <p:spPr bwMode="auto">
                    <a:xfrm flipH="1" flipV="1">
                      <a:off x="1237102" y="1750301"/>
                      <a:ext cx="533063" cy="26917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</p:grpSp>
            <p:sp>
              <p:nvSpPr>
                <p:cNvPr id="3144" name="TextBox 3143"/>
                <p:cNvSpPr txBox="1"/>
                <p:nvPr/>
              </p:nvSpPr>
              <p:spPr>
                <a:xfrm>
                  <a:off x="1735907" y="2944992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0.7</a:t>
                  </a:r>
                </a:p>
              </p:txBody>
            </p:sp>
          </p:grpSp>
          <p:grpSp>
            <p:nvGrpSpPr>
              <p:cNvPr id="3026" name="Group 3025"/>
              <p:cNvGrpSpPr/>
              <p:nvPr/>
            </p:nvGrpSpPr>
            <p:grpSpPr>
              <a:xfrm>
                <a:off x="6758859" y="895842"/>
                <a:ext cx="440075" cy="982134"/>
                <a:chOff x="504793" y="2548983"/>
                <a:chExt cx="440075" cy="982134"/>
              </a:xfrm>
            </p:grpSpPr>
            <p:grpSp>
              <p:nvGrpSpPr>
                <p:cNvPr id="3137" name="Group 3136"/>
                <p:cNvGrpSpPr/>
                <p:nvPr/>
              </p:nvGrpSpPr>
              <p:grpSpPr>
                <a:xfrm>
                  <a:off x="504793" y="2548983"/>
                  <a:ext cx="440075" cy="982134"/>
                  <a:chOff x="504793" y="2548983"/>
                  <a:chExt cx="440075" cy="982134"/>
                </a:xfrm>
              </p:grpSpPr>
              <p:grpSp>
                <p:nvGrpSpPr>
                  <p:cNvPr id="3139" name="Group 3138"/>
                  <p:cNvGrpSpPr/>
                  <p:nvPr/>
                </p:nvGrpSpPr>
                <p:grpSpPr>
                  <a:xfrm>
                    <a:off x="587671" y="25489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3141" name="Oval 3140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3142" name="Rectangle 3141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3140" name="TextBox 3139"/>
                  <p:cNvSpPr txBox="1"/>
                  <p:nvPr/>
                </p:nvSpPr>
                <p:spPr>
                  <a:xfrm>
                    <a:off x="504793" y="3025115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0.8</a:t>
                    </a:r>
                  </a:p>
                </p:txBody>
              </p:sp>
            </p:grpSp>
            <p:pic>
              <p:nvPicPr>
                <p:cNvPr id="3138" name="Picture 3137"/>
                <p:cNvPicPr>
                  <a:picLocks noChangeAspect="1"/>
                </p:cNvPicPr>
                <p:nvPr/>
              </p:nvPicPr>
              <p:blipFill>
                <a:blip r:embed="rId6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 flipH="1">
                  <a:off x="559622" y="2646386"/>
                  <a:ext cx="311724" cy="140065"/>
                </a:xfrm>
                <a:prstGeom prst="rect">
                  <a:avLst/>
                </a:prstGeom>
              </p:spPr>
            </p:pic>
          </p:grpSp>
          <p:grpSp>
            <p:nvGrpSpPr>
              <p:cNvPr id="3027" name="Group 3026"/>
              <p:cNvGrpSpPr/>
              <p:nvPr/>
            </p:nvGrpSpPr>
            <p:grpSpPr>
              <a:xfrm>
                <a:off x="7738705" y="895842"/>
                <a:ext cx="464618" cy="982134"/>
                <a:chOff x="574479" y="1141172"/>
                <a:chExt cx="464618" cy="982134"/>
              </a:xfrm>
            </p:grpSpPr>
            <p:grpSp>
              <p:nvGrpSpPr>
                <p:cNvPr id="3121" name="Group 3120"/>
                <p:cNvGrpSpPr/>
                <p:nvPr/>
              </p:nvGrpSpPr>
              <p:grpSpPr>
                <a:xfrm>
                  <a:off x="659847" y="1141172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3135" name="Oval 3134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136" name="Rectangle 3135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grpSp>
              <p:nvGrpSpPr>
                <p:cNvPr id="3122" name="Group 3121"/>
                <p:cNvGrpSpPr/>
                <p:nvPr/>
              </p:nvGrpSpPr>
              <p:grpSpPr>
                <a:xfrm>
                  <a:off x="708050" y="1265454"/>
                  <a:ext cx="183764" cy="105236"/>
                  <a:chOff x="1517980" y="1688757"/>
                  <a:chExt cx="1070783" cy="402191"/>
                </a:xfrm>
              </p:grpSpPr>
              <p:sp>
                <p:nvSpPr>
                  <p:cNvPr id="3129" name="Oval 3128"/>
                  <p:cNvSpPr/>
                  <p:nvPr/>
                </p:nvSpPr>
                <p:spPr bwMode="auto">
                  <a:xfrm>
                    <a:off x="1577545" y="1688757"/>
                    <a:ext cx="955589" cy="39475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130" name="Rectangle 3129"/>
                  <p:cNvSpPr/>
                  <p:nvPr/>
                </p:nvSpPr>
                <p:spPr bwMode="auto">
                  <a:xfrm>
                    <a:off x="2399539" y="1688757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131" name="Rectangle 3130"/>
                  <p:cNvSpPr/>
                  <p:nvPr/>
                </p:nvSpPr>
                <p:spPr bwMode="auto">
                  <a:xfrm>
                    <a:off x="1517980" y="1696198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cxnSp>
                <p:nvCxnSpPr>
                  <p:cNvPr id="3132" name="Straight Connector 3131"/>
                  <p:cNvCxnSpPr/>
                  <p:nvPr/>
                </p:nvCxnSpPr>
                <p:spPr bwMode="auto">
                  <a:xfrm>
                    <a:off x="1820562" y="182056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3133" name="Straight Connector 3132"/>
                  <p:cNvCxnSpPr/>
                  <p:nvPr/>
                </p:nvCxnSpPr>
                <p:spPr bwMode="auto">
                  <a:xfrm>
                    <a:off x="1820562" y="188613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3134" name="Straight Connector 3133"/>
                  <p:cNvCxnSpPr/>
                  <p:nvPr/>
                </p:nvCxnSpPr>
                <p:spPr bwMode="auto">
                  <a:xfrm>
                    <a:off x="1820562" y="1956487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cxnSp>
              <p:nvCxnSpPr>
                <p:cNvPr id="3123" name="Straight Connector 3122"/>
                <p:cNvCxnSpPr/>
                <p:nvPr/>
              </p:nvCxnSpPr>
              <p:spPr bwMode="auto">
                <a:xfrm flipV="1">
                  <a:off x="846940" y="1265454"/>
                  <a:ext cx="87227" cy="1724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pic>
              <p:nvPicPr>
                <p:cNvPr id="3124" name="Picture 3123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839616" y="1241146"/>
                  <a:ext cx="199481" cy="199481"/>
                </a:xfrm>
                <a:prstGeom prst="rect">
                  <a:avLst/>
                </a:prstGeom>
              </p:spPr>
            </p:pic>
            <p:cxnSp>
              <p:nvCxnSpPr>
                <p:cNvPr id="3125" name="Straight Connector 3124"/>
                <p:cNvCxnSpPr/>
                <p:nvPr/>
              </p:nvCxnSpPr>
              <p:spPr bwMode="auto">
                <a:xfrm flipV="1">
                  <a:off x="850474" y="1281557"/>
                  <a:ext cx="83693" cy="71572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126" name="Straight Connector 3125"/>
                <p:cNvCxnSpPr/>
                <p:nvPr/>
              </p:nvCxnSpPr>
              <p:spPr bwMode="auto">
                <a:xfrm flipH="1" flipV="1">
                  <a:off x="659847" y="1257157"/>
                  <a:ext cx="90069" cy="2440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127" name="Straight Connector 3126"/>
                <p:cNvCxnSpPr/>
                <p:nvPr/>
              </p:nvCxnSpPr>
              <p:spPr bwMode="auto">
                <a:xfrm flipH="1" flipV="1">
                  <a:off x="659847" y="1281557"/>
                  <a:ext cx="91483" cy="7043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3128" name="TextBox 3127"/>
                <p:cNvSpPr txBox="1"/>
                <p:nvPr/>
              </p:nvSpPr>
              <p:spPr>
                <a:xfrm>
                  <a:off x="574479" y="1606129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0.9</a:t>
                  </a:r>
                </a:p>
              </p:txBody>
            </p:sp>
          </p:grpSp>
          <p:grpSp>
            <p:nvGrpSpPr>
              <p:cNvPr id="3028" name="Group 3027"/>
              <p:cNvGrpSpPr/>
              <p:nvPr/>
            </p:nvGrpSpPr>
            <p:grpSpPr>
              <a:xfrm>
                <a:off x="1026535" y="2377936"/>
                <a:ext cx="331839" cy="982134"/>
                <a:chOff x="6172378" y="2289538"/>
                <a:chExt cx="331839" cy="982134"/>
              </a:xfrm>
            </p:grpSpPr>
            <p:grpSp>
              <p:nvGrpSpPr>
                <p:cNvPr id="3114" name="Group 3113"/>
                <p:cNvGrpSpPr/>
                <p:nvPr/>
              </p:nvGrpSpPr>
              <p:grpSpPr>
                <a:xfrm>
                  <a:off x="6187190" y="2289538"/>
                  <a:ext cx="274320" cy="982134"/>
                  <a:chOff x="2692399" y="2184397"/>
                  <a:chExt cx="274320" cy="982134"/>
                </a:xfrm>
                <a:solidFill>
                  <a:schemeClr val="accent4"/>
                </a:solidFill>
              </p:grpSpPr>
              <p:sp>
                <p:nvSpPr>
                  <p:cNvPr id="3119" name="Oval 3118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120" name="Rectangle 3119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3115" name="Lightning Bolt 3114"/>
                <p:cNvSpPr/>
                <p:nvPr/>
              </p:nvSpPr>
              <p:spPr bwMode="auto">
                <a:xfrm>
                  <a:off x="6297928" y="2322183"/>
                  <a:ext cx="57556" cy="81810"/>
                </a:xfrm>
                <a:prstGeom prst="lightningBolt">
                  <a:avLst/>
                </a:prstGeom>
                <a:solidFill>
                  <a:schemeClr val="accent3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116" name="TextBox 3115"/>
                <p:cNvSpPr txBox="1"/>
                <p:nvPr/>
              </p:nvSpPr>
              <p:spPr>
                <a:xfrm>
                  <a:off x="6172378" y="2790694"/>
                  <a:ext cx="331839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0.1</a:t>
                  </a:r>
                </a:p>
              </p:txBody>
            </p:sp>
            <p:sp>
              <p:nvSpPr>
                <p:cNvPr id="3117" name="Oval 3116"/>
                <p:cNvSpPr/>
                <p:nvPr/>
              </p:nvSpPr>
              <p:spPr bwMode="auto">
                <a:xfrm>
                  <a:off x="6341991" y="2385857"/>
                  <a:ext cx="91440" cy="91440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118" name="Oval 3117"/>
                <p:cNvSpPr/>
                <p:nvPr/>
              </p:nvSpPr>
              <p:spPr bwMode="auto">
                <a:xfrm>
                  <a:off x="6224679" y="2385857"/>
                  <a:ext cx="91440" cy="91440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3029" name="Group 3028"/>
              <p:cNvGrpSpPr/>
              <p:nvPr/>
            </p:nvGrpSpPr>
            <p:grpSpPr>
              <a:xfrm>
                <a:off x="1951541" y="2377936"/>
                <a:ext cx="440075" cy="982134"/>
                <a:chOff x="6493470" y="3205812"/>
                <a:chExt cx="440075" cy="982134"/>
              </a:xfrm>
            </p:grpSpPr>
            <p:grpSp>
              <p:nvGrpSpPr>
                <p:cNvPr id="3106" name="Group 3105"/>
                <p:cNvGrpSpPr/>
                <p:nvPr/>
              </p:nvGrpSpPr>
              <p:grpSpPr>
                <a:xfrm>
                  <a:off x="6493470" y="3205812"/>
                  <a:ext cx="440075" cy="982134"/>
                  <a:chOff x="6493470" y="3205812"/>
                  <a:chExt cx="440075" cy="982134"/>
                </a:xfrm>
              </p:grpSpPr>
              <p:grpSp>
                <p:nvGrpSpPr>
                  <p:cNvPr id="3110" name="Group 3109"/>
                  <p:cNvGrpSpPr/>
                  <p:nvPr/>
                </p:nvGrpSpPr>
                <p:grpSpPr>
                  <a:xfrm>
                    <a:off x="6552961" y="3205812"/>
                    <a:ext cx="274320" cy="982134"/>
                    <a:chOff x="2692399" y="2184397"/>
                    <a:chExt cx="274320" cy="982134"/>
                  </a:xfrm>
                  <a:solidFill>
                    <a:schemeClr val="accent4"/>
                  </a:solidFill>
                </p:grpSpPr>
                <p:sp>
                  <p:nvSpPr>
                    <p:cNvPr id="3112" name="Oval 3111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3113" name="Rectangle 3112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3111" name="TextBox 3110"/>
                  <p:cNvSpPr txBox="1"/>
                  <p:nvPr/>
                </p:nvSpPr>
                <p:spPr>
                  <a:xfrm>
                    <a:off x="6493470" y="3670228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</a:p>
                </p:txBody>
              </p:sp>
            </p:grpSp>
            <p:pic>
              <p:nvPicPr>
                <p:cNvPr id="3107" name="Picture 3106"/>
                <p:cNvPicPr>
                  <a:picLocks noChangeAspect="1"/>
                </p:cNvPicPr>
                <p:nvPr/>
              </p:nvPicPr>
              <p:blipFill>
                <a:blip r:embed="rId6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 flipH="1">
                  <a:off x="6534259" y="3315536"/>
                  <a:ext cx="311724" cy="140065"/>
                </a:xfrm>
                <a:prstGeom prst="rect">
                  <a:avLst/>
                </a:prstGeom>
              </p:spPr>
            </p:pic>
            <p:sp>
              <p:nvSpPr>
                <p:cNvPr id="3108" name="Rounded Rectangle 3107"/>
                <p:cNvSpPr/>
                <p:nvPr/>
              </p:nvSpPr>
              <p:spPr bwMode="auto">
                <a:xfrm>
                  <a:off x="6698589" y="3241160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109" name="Rounded Rectangle 3108"/>
                <p:cNvSpPr/>
                <p:nvPr/>
              </p:nvSpPr>
              <p:spPr bwMode="auto">
                <a:xfrm>
                  <a:off x="6576470" y="3241160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3030" name="Group 3029"/>
              <p:cNvGrpSpPr/>
              <p:nvPr/>
            </p:nvGrpSpPr>
            <p:grpSpPr>
              <a:xfrm>
                <a:off x="2844828" y="2310284"/>
                <a:ext cx="459883" cy="1049786"/>
                <a:chOff x="6966521" y="2595951"/>
                <a:chExt cx="459883" cy="1049786"/>
              </a:xfrm>
            </p:grpSpPr>
            <p:grpSp>
              <p:nvGrpSpPr>
                <p:cNvPr id="3100" name="Group 3099"/>
                <p:cNvGrpSpPr/>
                <p:nvPr/>
              </p:nvGrpSpPr>
              <p:grpSpPr>
                <a:xfrm>
                  <a:off x="6986329" y="2663603"/>
                  <a:ext cx="440075" cy="982134"/>
                  <a:chOff x="6986329" y="2663603"/>
                  <a:chExt cx="440075" cy="982134"/>
                </a:xfrm>
              </p:grpSpPr>
              <p:grpSp>
                <p:nvGrpSpPr>
                  <p:cNvPr id="3102" name="Group 3101"/>
                  <p:cNvGrpSpPr/>
                  <p:nvPr/>
                </p:nvGrpSpPr>
                <p:grpSpPr>
                  <a:xfrm>
                    <a:off x="7070554" y="2663603"/>
                    <a:ext cx="274320" cy="982134"/>
                    <a:chOff x="2692399" y="2184397"/>
                    <a:chExt cx="274320" cy="982134"/>
                  </a:xfrm>
                  <a:solidFill>
                    <a:schemeClr val="accent4"/>
                  </a:solidFill>
                </p:grpSpPr>
                <p:sp>
                  <p:nvSpPr>
                    <p:cNvPr id="3104" name="Oval 3103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3105" name="Rectangle 3104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3103" name="TextBox 3102"/>
                  <p:cNvSpPr txBox="1"/>
                  <p:nvPr/>
                </p:nvSpPr>
                <p:spPr>
                  <a:xfrm>
                    <a:off x="6986329" y="3160744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  <a:endParaRPr lang="en-US" sz="400" dirty="0">
                      <a:solidFill>
                        <a:schemeClr val="accent6">
                          <a:lumMod val="50000"/>
                        </a:schemeClr>
                      </a:solidFill>
                    </a:endParaRPr>
                  </a:p>
                </p:txBody>
              </p:sp>
            </p:grpSp>
            <p:pic>
              <p:nvPicPr>
                <p:cNvPr id="3101" name="Picture 3100"/>
                <p:cNvPicPr>
                  <a:picLocks noChangeAspect="1"/>
                </p:cNvPicPr>
                <p:nvPr/>
              </p:nvPicPr>
              <p:blipFill>
                <a:blip r:embed="rId7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6966521" y="2595951"/>
                  <a:ext cx="425507" cy="356238"/>
                </a:xfrm>
                <a:prstGeom prst="rect">
                  <a:avLst/>
                </a:prstGeom>
              </p:spPr>
            </p:pic>
          </p:grpSp>
          <p:grpSp>
            <p:nvGrpSpPr>
              <p:cNvPr id="3031" name="Group 3030"/>
              <p:cNvGrpSpPr/>
              <p:nvPr/>
            </p:nvGrpSpPr>
            <p:grpSpPr>
              <a:xfrm>
                <a:off x="3848437" y="2377936"/>
                <a:ext cx="444206" cy="982134"/>
                <a:chOff x="7105323" y="1332018"/>
                <a:chExt cx="444206" cy="982134"/>
              </a:xfrm>
            </p:grpSpPr>
            <p:grpSp>
              <p:nvGrpSpPr>
                <p:cNvPr id="3092" name="Group 3091"/>
                <p:cNvGrpSpPr/>
                <p:nvPr/>
              </p:nvGrpSpPr>
              <p:grpSpPr>
                <a:xfrm>
                  <a:off x="7175129" y="1332018"/>
                  <a:ext cx="374400" cy="982134"/>
                  <a:chOff x="587671" y="2548983"/>
                  <a:chExt cx="374400" cy="982134"/>
                </a:xfrm>
              </p:grpSpPr>
              <p:grpSp>
                <p:nvGrpSpPr>
                  <p:cNvPr id="3094" name="Group 3093"/>
                  <p:cNvGrpSpPr/>
                  <p:nvPr/>
                </p:nvGrpSpPr>
                <p:grpSpPr>
                  <a:xfrm>
                    <a:off x="587671" y="25489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3098" name="Oval 3097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3099" name="Rectangle 3098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pic>
                <p:nvPicPr>
                  <p:cNvPr id="3095" name="Picture 3094"/>
                  <p:cNvPicPr>
                    <a:picLocks noChangeAspect="1"/>
                  </p:cNvPicPr>
                  <p:nvPr/>
                </p:nvPicPr>
                <p:blipFill>
                  <a:blip r:embed="rId3">
                    <a:duotone>
                      <a:schemeClr val="accent2">
                        <a:shade val="45000"/>
                        <a:satMod val="135000"/>
                      </a:schemeClr>
                      <a:prstClr val="white"/>
                    </a:duotone>
                  </a:blip>
                  <a:stretch>
                    <a:fillRect/>
                  </a:stretch>
                </p:blipFill>
                <p:spPr>
                  <a:xfrm>
                    <a:off x="762590" y="2650430"/>
                    <a:ext cx="199481" cy="199481"/>
                  </a:xfrm>
                  <a:prstGeom prst="rect">
                    <a:avLst/>
                  </a:prstGeom>
                </p:spPr>
              </p:pic>
              <p:sp>
                <p:nvSpPr>
                  <p:cNvPr id="3096" name="Rounded Rectangle 3095"/>
                  <p:cNvSpPr/>
                  <p:nvPr/>
                </p:nvSpPr>
                <p:spPr bwMode="auto">
                  <a:xfrm>
                    <a:off x="741028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097" name="Rounded Rectangle 3096"/>
                  <p:cNvSpPr/>
                  <p:nvPr/>
                </p:nvSpPr>
                <p:spPr bwMode="auto">
                  <a:xfrm>
                    <a:off x="618909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3093" name="TextBox 3092"/>
                <p:cNvSpPr txBox="1"/>
                <p:nvPr/>
              </p:nvSpPr>
              <p:spPr>
                <a:xfrm>
                  <a:off x="7105323" y="1815606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0.3</a:t>
                  </a:r>
                </a:p>
              </p:txBody>
            </p:sp>
          </p:grpSp>
          <p:grpSp>
            <p:nvGrpSpPr>
              <p:cNvPr id="3032" name="Group 3031"/>
              <p:cNvGrpSpPr/>
              <p:nvPr/>
            </p:nvGrpSpPr>
            <p:grpSpPr>
              <a:xfrm>
                <a:off x="4856072" y="2333836"/>
                <a:ext cx="440075" cy="1026234"/>
                <a:chOff x="5275665" y="1375098"/>
                <a:chExt cx="440075" cy="1026234"/>
              </a:xfrm>
            </p:grpSpPr>
            <p:grpSp>
              <p:nvGrpSpPr>
                <p:cNvPr id="3083" name="Group 3082"/>
                <p:cNvGrpSpPr/>
                <p:nvPr/>
              </p:nvGrpSpPr>
              <p:grpSpPr>
                <a:xfrm>
                  <a:off x="5305142" y="1375098"/>
                  <a:ext cx="353568" cy="1026234"/>
                  <a:chOff x="1414123" y="1571676"/>
                  <a:chExt cx="353568" cy="1026234"/>
                </a:xfrm>
              </p:grpSpPr>
              <p:grpSp>
                <p:nvGrpSpPr>
                  <p:cNvPr id="3085" name="Group 3084"/>
                  <p:cNvGrpSpPr/>
                  <p:nvPr/>
                </p:nvGrpSpPr>
                <p:grpSpPr>
                  <a:xfrm>
                    <a:off x="1446433" y="1615776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3090" name="Oval 3089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3091" name="Rectangle 3090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3086" name="Teardrop 3085"/>
                  <p:cNvSpPr/>
                  <p:nvPr/>
                </p:nvSpPr>
                <p:spPr bwMode="auto">
                  <a:xfrm>
                    <a:off x="1414123" y="1571676"/>
                    <a:ext cx="175524" cy="127198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087" name="Teardrop 3086"/>
                  <p:cNvSpPr/>
                  <p:nvPr/>
                </p:nvSpPr>
                <p:spPr bwMode="auto">
                  <a:xfrm rot="16200000">
                    <a:off x="1601742" y="1532925"/>
                    <a:ext cx="127198" cy="204700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088" name="Rounded Rectangle 3087"/>
                  <p:cNvSpPr/>
                  <p:nvPr/>
                </p:nvSpPr>
                <p:spPr bwMode="auto">
                  <a:xfrm>
                    <a:off x="1597000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089" name="Rounded Rectangle 3088"/>
                  <p:cNvSpPr/>
                  <p:nvPr/>
                </p:nvSpPr>
                <p:spPr bwMode="auto">
                  <a:xfrm>
                    <a:off x="1474881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3084" name="TextBox 3083"/>
                <p:cNvSpPr txBox="1"/>
                <p:nvPr/>
              </p:nvSpPr>
              <p:spPr>
                <a:xfrm>
                  <a:off x="5275665" y="1920695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0.6</a:t>
                  </a:r>
                </a:p>
              </p:txBody>
            </p:sp>
          </p:grpSp>
          <p:grpSp>
            <p:nvGrpSpPr>
              <p:cNvPr id="3033" name="Group 3032"/>
              <p:cNvGrpSpPr/>
              <p:nvPr/>
            </p:nvGrpSpPr>
            <p:grpSpPr>
              <a:xfrm>
                <a:off x="5816811" y="2377936"/>
                <a:ext cx="440075" cy="982134"/>
                <a:chOff x="5527235" y="2492898"/>
                <a:chExt cx="440075" cy="982134"/>
              </a:xfrm>
            </p:grpSpPr>
            <p:grpSp>
              <p:nvGrpSpPr>
                <p:cNvPr id="3066" name="Group 3065"/>
                <p:cNvGrpSpPr/>
                <p:nvPr/>
              </p:nvGrpSpPr>
              <p:grpSpPr>
                <a:xfrm>
                  <a:off x="5600427" y="2492898"/>
                  <a:ext cx="274320" cy="982134"/>
                  <a:chOff x="2368178" y="2124654"/>
                  <a:chExt cx="274320" cy="982134"/>
                </a:xfrm>
              </p:grpSpPr>
              <p:grpSp>
                <p:nvGrpSpPr>
                  <p:cNvPr id="3068" name="Group 3067"/>
                  <p:cNvGrpSpPr/>
                  <p:nvPr/>
                </p:nvGrpSpPr>
                <p:grpSpPr>
                  <a:xfrm>
                    <a:off x="2368178" y="2124654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3081" name="Oval 3080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3082" name="Rectangle 3081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grpSp>
                <p:nvGrpSpPr>
                  <p:cNvPr id="3069" name="Group 3068"/>
                  <p:cNvGrpSpPr/>
                  <p:nvPr/>
                </p:nvGrpSpPr>
                <p:grpSpPr>
                  <a:xfrm>
                    <a:off x="2368178" y="2240639"/>
                    <a:ext cx="274320" cy="113533"/>
                    <a:chOff x="1237102" y="1657048"/>
                    <a:chExt cx="1598445" cy="433900"/>
                  </a:xfrm>
                </p:grpSpPr>
                <p:grpSp>
                  <p:nvGrpSpPr>
                    <p:cNvPr id="3070" name="Group 3069"/>
                    <p:cNvGrpSpPr/>
                    <p:nvPr/>
                  </p:nvGrpSpPr>
                  <p:grpSpPr>
                    <a:xfrm>
                      <a:off x="1517980" y="1688757"/>
                      <a:ext cx="1070783" cy="402191"/>
                      <a:chOff x="1517980" y="1688757"/>
                      <a:chExt cx="1070783" cy="402191"/>
                    </a:xfrm>
                  </p:grpSpPr>
                  <p:sp>
                    <p:nvSpPr>
                      <p:cNvPr id="3075" name="Oval 3074"/>
                      <p:cNvSpPr/>
                      <p:nvPr/>
                    </p:nvSpPr>
                    <p:spPr bwMode="auto">
                      <a:xfrm>
                        <a:off x="1577545" y="1688757"/>
                        <a:ext cx="955589" cy="394750"/>
                      </a:xfrm>
                      <a:prstGeom prst="ellipse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3076" name="Rectangle 3075"/>
                      <p:cNvSpPr/>
                      <p:nvPr/>
                    </p:nvSpPr>
                    <p:spPr bwMode="auto">
                      <a:xfrm>
                        <a:off x="2399539" y="1688757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3077" name="Rectangle 3076"/>
                      <p:cNvSpPr/>
                      <p:nvPr/>
                    </p:nvSpPr>
                    <p:spPr bwMode="auto">
                      <a:xfrm>
                        <a:off x="1517980" y="1696198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cxnSp>
                    <p:nvCxnSpPr>
                      <p:cNvPr id="3078" name="Straight Connector 3077"/>
                      <p:cNvCxnSpPr/>
                      <p:nvPr/>
                    </p:nvCxnSpPr>
                    <p:spPr bwMode="auto">
                      <a:xfrm>
                        <a:off x="1820562" y="182056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3079" name="Straight Connector 3078"/>
                      <p:cNvCxnSpPr/>
                      <p:nvPr/>
                    </p:nvCxnSpPr>
                    <p:spPr bwMode="auto">
                      <a:xfrm>
                        <a:off x="1820562" y="188613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3080" name="Straight Connector 3079"/>
                      <p:cNvCxnSpPr/>
                      <p:nvPr/>
                    </p:nvCxnSpPr>
                    <p:spPr bwMode="auto">
                      <a:xfrm>
                        <a:off x="1820562" y="1956487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</p:grpSp>
                <p:cxnSp>
                  <p:nvCxnSpPr>
                    <p:cNvPr id="3071" name="Straight Connector 3070"/>
                    <p:cNvCxnSpPr/>
                    <p:nvPr/>
                  </p:nvCxnSpPr>
                  <p:spPr bwMode="auto">
                    <a:xfrm flipV="1">
                      <a:off x="2327280" y="1688757"/>
                      <a:ext cx="508267" cy="65902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3072" name="Straight Connector 3071"/>
                    <p:cNvCxnSpPr/>
                    <p:nvPr/>
                  </p:nvCxnSpPr>
                  <p:spPr bwMode="auto">
                    <a:xfrm flipV="1">
                      <a:off x="2347874" y="1750301"/>
                      <a:ext cx="487673" cy="27353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3073" name="Straight Connector 3072"/>
                    <p:cNvCxnSpPr/>
                    <p:nvPr/>
                  </p:nvCxnSpPr>
                  <p:spPr bwMode="auto">
                    <a:xfrm flipH="1" flipV="1">
                      <a:off x="1237102" y="1657048"/>
                      <a:ext cx="524826" cy="9325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3074" name="Straight Connector 3073"/>
                    <p:cNvCxnSpPr/>
                    <p:nvPr/>
                  </p:nvCxnSpPr>
                  <p:spPr bwMode="auto">
                    <a:xfrm flipH="1" flipV="1">
                      <a:off x="1237102" y="1750301"/>
                      <a:ext cx="533063" cy="26917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</p:grpSp>
            <p:sp>
              <p:nvSpPr>
                <p:cNvPr id="3067" name="TextBox 3066"/>
                <p:cNvSpPr txBox="1"/>
                <p:nvPr/>
              </p:nvSpPr>
              <p:spPr>
                <a:xfrm>
                  <a:off x="5527235" y="2966932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0.7</a:t>
                  </a:r>
                </a:p>
              </p:txBody>
            </p:sp>
          </p:grpSp>
          <p:grpSp>
            <p:nvGrpSpPr>
              <p:cNvPr id="3034" name="Group 3033"/>
              <p:cNvGrpSpPr/>
              <p:nvPr/>
            </p:nvGrpSpPr>
            <p:grpSpPr>
              <a:xfrm>
                <a:off x="6745211" y="2377936"/>
                <a:ext cx="440075" cy="982134"/>
                <a:chOff x="4886854" y="2700228"/>
                <a:chExt cx="440075" cy="982134"/>
              </a:xfrm>
            </p:grpSpPr>
            <p:grpSp>
              <p:nvGrpSpPr>
                <p:cNvPr id="3061" name="Group 3060"/>
                <p:cNvGrpSpPr/>
                <p:nvPr/>
              </p:nvGrpSpPr>
              <p:grpSpPr>
                <a:xfrm>
                  <a:off x="4970918" y="2700228"/>
                  <a:ext cx="274320" cy="982134"/>
                  <a:chOff x="2692399" y="2184397"/>
                  <a:chExt cx="274320" cy="982134"/>
                </a:xfrm>
                <a:solidFill>
                  <a:schemeClr val="accent4"/>
                </a:solidFill>
              </p:grpSpPr>
              <p:sp>
                <p:nvSpPr>
                  <p:cNvPr id="3064" name="Oval 3063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065" name="Rectangle 3064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3062" name="Chord 3061"/>
                <p:cNvSpPr/>
                <p:nvPr/>
              </p:nvSpPr>
              <p:spPr bwMode="auto">
                <a:xfrm rot="17528077">
                  <a:off x="5043014" y="2752290"/>
                  <a:ext cx="169420" cy="155677"/>
                </a:xfrm>
                <a:prstGeom prst="chord">
                  <a:avLst>
                    <a:gd name="adj1" fmla="val 5544771"/>
                    <a:gd name="adj2" fmla="val 13532001"/>
                  </a:avLst>
                </a:prstGeom>
                <a:solidFill>
                  <a:schemeClr val="accent3"/>
                </a:solidFill>
                <a:ln w="28575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063" name="TextBox 3062"/>
                <p:cNvSpPr txBox="1"/>
                <p:nvPr/>
              </p:nvSpPr>
              <p:spPr>
                <a:xfrm>
                  <a:off x="4886854" y="3189082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0.8</a:t>
                  </a:r>
                </a:p>
              </p:txBody>
            </p:sp>
          </p:grpSp>
          <p:grpSp>
            <p:nvGrpSpPr>
              <p:cNvPr id="3035" name="Group 3034"/>
              <p:cNvGrpSpPr/>
              <p:nvPr/>
            </p:nvGrpSpPr>
            <p:grpSpPr>
              <a:xfrm>
                <a:off x="7723018" y="2377936"/>
                <a:ext cx="459116" cy="982134"/>
                <a:chOff x="6615479" y="1619954"/>
                <a:chExt cx="459116" cy="982134"/>
              </a:xfrm>
            </p:grpSpPr>
            <p:grpSp>
              <p:nvGrpSpPr>
                <p:cNvPr id="3045" name="Group 3044"/>
                <p:cNvGrpSpPr/>
                <p:nvPr/>
              </p:nvGrpSpPr>
              <p:grpSpPr>
                <a:xfrm>
                  <a:off x="6695345" y="1619954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3059" name="Oval 3058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060" name="Rectangle 3059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grpSp>
              <p:nvGrpSpPr>
                <p:cNvPr id="3046" name="Group 3045"/>
                <p:cNvGrpSpPr/>
                <p:nvPr/>
              </p:nvGrpSpPr>
              <p:grpSpPr>
                <a:xfrm>
                  <a:off x="6743548" y="1744236"/>
                  <a:ext cx="183764" cy="105236"/>
                  <a:chOff x="1517980" y="1688757"/>
                  <a:chExt cx="1070783" cy="402191"/>
                </a:xfrm>
              </p:grpSpPr>
              <p:sp>
                <p:nvSpPr>
                  <p:cNvPr id="3053" name="Oval 3052"/>
                  <p:cNvSpPr/>
                  <p:nvPr/>
                </p:nvSpPr>
                <p:spPr bwMode="auto">
                  <a:xfrm>
                    <a:off x="1577545" y="1688757"/>
                    <a:ext cx="955589" cy="39475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054" name="Rectangle 3053"/>
                  <p:cNvSpPr/>
                  <p:nvPr/>
                </p:nvSpPr>
                <p:spPr bwMode="auto">
                  <a:xfrm>
                    <a:off x="2399539" y="1688757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055" name="Rectangle 3054"/>
                  <p:cNvSpPr/>
                  <p:nvPr/>
                </p:nvSpPr>
                <p:spPr bwMode="auto">
                  <a:xfrm>
                    <a:off x="1517980" y="1696198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cxnSp>
                <p:nvCxnSpPr>
                  <p:cNvPr id="3056" name="Straight Connector 3055"/>
                  <p:cNvCxnSpPr/>
                  <p:nvPr/>
                </p:nvCxnSpPr>
                <p:spPr bwMode="auto">
                  <a:xfrm>
                    <a:off x="1820562" y="182056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3057" name="Straight Connector 3056"/>
                  <p:cNvCxnSpPr/>
                  <p:nvPr/>
                </p:nvCxnSpPr>
                <p:spPr bwMode="auto">
                  <a:xfrm>
                    <a:off x="1820562" y="188613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3058" name="Straight Connector 3057"/>
                  <p:cNvCxnSpPr/>
                  <p:nvPr/>
                </p:nvCxnSpPr>
                <p:spPr bwMode="auto">
                  <a:xfrm>
                    <a:off x="1820562" y="1956487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cxnSp>
              <p:nvCxnSpPr>
                <p:cNvPr id="3047" name="Straight Connector 3046"/>
                <p:cNvCxnSpPr/>
                <p:nvPr/>
              </p:nvCxnSpPr>
              <p:spPr bwMode="auto">
                <a:xfrm flipV="1">
                  <a:off x="6882438" y="1744236"/>
                  <a:ext cx="87227" cy="1724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pic>
              <p:nvPicPr>
                <p:cNvPr id="3048" name="Picture 3047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6875114" y="1719928"/>
                  <a:ext cx="199481" cy="199481"/>
                </a:xfrm>
                <a:prstGeom prst="rect">
                  <a:avLst/>
                </a:prstGeom>
              </p:spPr>
            </p:pic>
            <p:cxnSp>
              <p:nvCxnSpPr>
                <p:cNvPr id="3049" name="Straight Connector 3048"/>
                <p:cNvCxnSpPr/>
                <p:nvPr/>
              </p:nvCxnSpPr>
              <p:spPr bwMode="auto">
                <a:xfrm flipV="1">
                  <a:off x="6885972" y="1760339"/>
                  <a:ext cx="83693" cy="71572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050" name="Straight Connector 3049"/>
                <p:cNvCxnSpPr/>
                <p:nvPr/>
              </p:nvCxnSpPr>
              <p:spPr bwMode="auto">
                <a:xfrm flipH="1" flipV="1">
                  <a:off x="6695345" y="1735939"/>
                  <a:ext cx="90069" cy="2440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051" name="Straight Connector 3050"/>
                <p:cNvCxnSpPr/>
                <p:nvPr/>
              </p:nvCxnSpPr>
              <p:spPr bwMode="auto">
                <a:xfrm flipH="1" flipV="1">
                  <a:off x="6695345" y="1760339"/>
                  <a:ext cx="91483" cy="7043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3052" name="TextBox 3051"/>
                <p:cNvSpPr txBox="1"/>
                <p:nvPr/>
              </p:nvSpPr>
              <p:spPr>
                <a:xfrm>
                  <a:off x="6615479" y="2126718"/>
                  <a:ext cx="440074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0.9</a:t>
                  </a:r>
                </a:p>
              </p:txBody>
            </p:sp>
          </p:grpSp>
          <p:cxnSp>
            <p:nvCxnSpPr>
              <p:cNvPr id="3036" name="Straight Connector 3035"/>
              <p:cNvCxnSpPr/>
              <p:nvPr/>
            </p:nvCxnSpPr>
            <p:spPr bwMode="auto">
              <a:xfrm>
                <a:off x="1178507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037" name="Straight Connector 3036"/>
              <p:cNvCxnSpPr/>
              <p:nvPr/>
            </p:nvCxnSpPr>
            <p:spPr bwMode="auto">
              <a:xfrm>
                <a:off x="2147502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038" name="Straight Connector 3037"/>
              <p:cNvCxnSpPr/>
              <p:nvPr/>
            </p:nvCxnSpPr>
            <p:spPr bwMode="auto">
              <a:xfrm>
                <a:off x="3077824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039" name="Straight Connector 3038"/>
              <p:cNvCxnSpPr/>
              <p:nvPr/>
            </p:nvCxnSpPr>
            <p:spPr bwMode="auto">
              <a:xfrm>
                <a:off x="4065030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040" name="Straight Connector 3039"/>
              <p:cNvCxnSpPr/>
              <p:nvPr/>
            </p:nvCxnSpPr>
            <p:spPr bwMode="auto">
              <a:xfrm>
                <a:off x="5044244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041" name="Straight Connector 3040"/>
              <p:cNvCxnSpPr/>
              <p:nvPr/>
            </p:nvCxnSpPr>
            <p:spPr bwMode="auto">
              <a:xfrm>
                <a:off x="6038737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042" name="Straight Connector 3041"/>
              <p:cNvCxnSpPr/>
              <p:nvPr/>
            </p:nvCxnSpPr>
            <p:spPr bwMode="auto">
              <a:xfrm>
                <a:off x="6977597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043" name="Straight Connector 3042"/>
              <p:cNvCxnSpPr/>
              <p:nvPr/>
            </p:nvCxnSpPr>
            <p:spPr bwMode="auto">
              <a:xfrm>
                <a:off x="7952768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pic>
            <p:nvPicPr>
              <p:cNvPr id="3044" name="Picture 3043"/>
              <p:cNvPicPr>
                <a:picLocks noChangeAspect="1"/>
              </p:cNvPicPr>
              <p:nvPr/>
            </p:nvPicPr>
            <p:blipFill>
              <a:blip r:embed="rId7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5809264" y="800821"/>
                <a:ext cx="425507" cy="356238"/>
              </a:xfrm>
              <a:prstGeom prst="rect">
                <a:avLst/>
              </a:prstGeom>
            </p:spPr>
          </p:pic>
        </p:grpSp>
        <p:grpSp>
          <p:nvGrpSpPr>
            <p:cNvPr id="2844" name="Group 2843"/>
            <p:cNvGrpSpPr/>
            <p:nvPr/>
          </p:nvGrpSpPr>
          <p:grpSpPr>
            <a:xfrm>
              <a:off x="6403924" y="3679658"/>
              <a:ext cx="5448032" cy="2090013"/>
              <a:chOff x="936550" y="764872"/>
              <a:chExt cx="7266773" cy="2595198"/>
            </a:xfrm>
          </p:grpSpPr>
          <p:grpSp>
            <p:nvGrpSpPr>
              <p:cNvPr id="2845" name="Group 2844"/>
              <p:cNvGrpSpPr/>
              <p:nvPr/>
            </p:nvGrpSpPr>
            <p:grpSpPr>
              <a:xfrm>
                <a:off x="936550" y="895842"/>
                <a:ext cx="440075" cy="982134"/>
                <a:chOff x="1986246" y="1325314"/>
                <a:chExt cx="440075" cy="982134"/>
              </a:xfrm>
            </p:grpSpPr>
            <p:grpSp>
              <p:nvGrpSpPr>
                <p:cNvPr id="3014" name="Group 3013"/>
                <p:cNvGrpSpPr/>
                <p:nvPr/>
              </p:nvGrpSpPr>
              <p:grpSpPr>
                <a:xfrm>
                  <a:off x="2092152" y="1325314"/>
                  <a:ext cx="274320" cy="982134"/>
                  <a:chOff x="2092152" y="1325314"/>
                  <a:chExt cx="274320" cy="982134"/>
                </a:xfrm>
              </p:grpSpPr>
              <p:grpSp>
                <p:nvGrpSpPr>
                  <p:cNvPr id="3016" name="Group 3015"/>
                  <p:cNvGrpSpPr/>
                  <p:nvPr/>
                </p:nvGrpSpPr>
                <p:grpSpPr>
                  <a:xfrm>
                    <a:off x="2092152" y="1325314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3018" name="Oval 3017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3019" name="Rectangle 3018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3017" name="Heart 3016"/>
                  <p:cNvSpPr/>
                  <p:nvPr/>
                </p:nvSpPr>
                <p:spPr bwMode="auto">
                  <a:xfrm>
                    <a:off x="2195831" y="1732032"/>
                    <a:ext cx="130205" cy="128094"/>
                  </a:xfrm>
                  <a:prstGeom prst="heart">
                    <a:avLst/>
                  </a:prstGeom>
                  <a:solidFill>
                    <a:schemeClr val="accent3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3015" name="TextBox 3014"/>
                <p:cNvSpPr txBox="1"/>
                <p:nvPr/>
              </p:nvSpPr>
              <p:spPr>
                <a:xfrm>
                  <a:off x="1986246" y="1896567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0.1</a:t>
                  </a:r>
                </a:p>
              </p:txBody>
            </p:sp>
          </p:grpSp>
          <p:grpSp>
            <p:nvGrpSpPr>
              <p:cNvPr id="2846" name="Group 2845"/>
              <p:cNvGrpSpPr/>
              <p:nvPr/>
            </p:nvGrpSpPr>
            <p:grpSpPr>
              <a:xfrm>
                <a:off x="1912941" y="895842"/>
                <a:ext cx="481559" cy="982134"/>
                <a:chOff x="2443590" y="1046266"/>
                <a:chExt cx="481559" cy="982134"/>
              </a:xfrm>
            </p:grpSpPr>
            <p:grpSp>
              <p:nvGrpSpPr>
                <p:cNvPr id="3008" name="Group 3007"/>
                <p:cNvGrpSpPr/>
                <p:nvPr/>
              </p:nvGrpSpPr>
              <p:grpSpPr>
                <a:xfrm>
                  <a:off x="2443590" y="1046266"/>
                  <a:ext cx="440075" cy="982134"/>
                  <a:chOff x="2443590" y="1046266"/>
                  <a:chExt cx="440075" cy="982134"/>
                </a:xfrm>
              </p:grpSpPr>
              <p:grpSp>
                <p:nvGrpSpPr>
                  <p:cNvPr id="3010" name="Group 3009"/>
                  <p:cNvGrpSpPr/>
                  <p:nvPr/>
                </p:nvGrpSpPr>
                <p:grpSpPr>
                  <a:xfrm>
                    <a:off x="2538850" y="1046266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3012" name="Oval 3011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3013" name="Rectangle 3012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3011" name="TextBox 3010"/>
                  <p:cNvSpPr txBox="1"/>
                  <p:nvPr/>
                </p:nvSpPr>
                <p:spPr>
                  <a:xfrm>
                    <a:off x="2443590" y="1527057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</a:p>
                </p:txBody>
              </p:sp>
            </p:grpSp>
            <p:pic>
              <p:nvPicPr>
                <p:cNvPr id="3009" name="Picture 3008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2725668" y="1134639"/>
                  <a:ext cx="199481" cy="199481"/>
                </a:xfrm>
                <a:prstGeom prst="rect">
                  <a:avLst/>
                </a:prstGeom>
              </p:spPr>
            </p:pic>
          </p:grpSp>
          <p:grpSp>
            <p:nvGrpSpPr>
              <p:cNvPr id="2847" name="Group 2846"/>
              <p:cNvGrpSpPr/>
              <p:nvPr/>
            </p:nvGrpSpPr>
            <p:grpSpPr>
              <a:xfrm>
                <a:off x="2850825" y="764872"/>
                <a:ext cx="406301" cy="1113104"/>
                <a:chOff x="1046783" y="2062413"/>
                <a:chExt cx="406301" cy="1113104"/>
              </a:xfrm>
            </p:grpSpPr>
            <p:grpSp>
              <p:nvGrpSpPr>
                <p:cNvPr id="3002" name="Group 3001"/>
                <p:cNvGrpSpPr/>
                <p:nvPr/>
              </p:nvGrpSpPr>
              <p:grpSpPr>
                <a:xfrm>
                  <a:off x="1121245" y="2193383"/>
                  <a:ext cx="331839" cy="982134"/>
                  <a:chOff x="1121245" y="2193383"/>
                  <a:chExt cx="331839" cy="982134"/>
                </a:xfrm>
              </p:grpSpPr>
              <p:grpSp>
                <p:nvGrpSpPr>
                  <p:cNvPr id="3004" name="Group 3003"/>
                  <p:cNvGrpSpPr/>
                  <p:nvPr/>
                </p:nvGrpSpPr>
                <p:grpSpPr>
                  <a:xfrm>
                    <a:off x="1152243" y="21933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3006" name="Oval 3005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3007" name="Rectangle 3006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3005" name="TextBox 3004"/>
                  <p:cNvSpPr txBox="1"/>
                  <p:nvPr/>
                </p:nvSpPr>
                <p:spPr>
                  <a:xfrm>
                    <a:off x="1121245" y="2673073"/>
                    <a:ext cx="331839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</a:p>
                </p:txBody>
              </p:sp>
            </p:grpSp>
            <p:pic>
              <p:nvPicPr>
                <p:cNvPr id="3003" name="Picture 3002"/>
                <p:cNvPicPr>
                  <a:picLocks noChangeAspect="1"/>
                </p:cNvPicPr>
                <p:nvPr/>
              </p:nvPicPr>
              <p:blipFill>
                <a:blip r:embed="rId4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rightnessContrast bright="-40000" contrast="4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46783" y="2062413"/>
                  <a:ext cx="393016" cy="309936"/>
                </a:xfrm>
                <a:prstGeom prst="rect">
                  <a:avLst/>
                </a:prstGeom>
              </p:spPr>
            </p:pic>
          </p:grpSp>
          <p:grpSp>
            <p:nvGrpSpPr>
              <p:cNvPr id="2848" name="Group 2847"/>
              <p:cNvGrpSpPr/>
              <p:nvPr/>
            </p:nvGrpSpPr>
            <p:grpSpPr>
              <a:xfrm>
                <a:off x="3859746" y="895842"/>
                <a:ext cx="465970" cy="982134"/>
                <a:chOff x="2369299" y="2282762"/>
                <a:chExt cx="465970" cy="982134"/>
              </a:xfrm>
            </p:grpSpPr>
            <p:grpSp>
              <p:nvGrpSpPr>
                <p:cNvPr id="2994" name="Group 2993"/>
                <p:cNvGrpSpPr/>
                <p:nvPr/>
              </p:nvGrpSpPr>
              <p:grpSpPr>
                <a:xfrm>
                  <a:off x="2460869" y="2282762"/>
                  <a:ext cx="374400" cy="982134"/>
                  <a:chOff x="587671" y="2548983"/>
                  <a:chExt cx="374400" cy="982134"/>
                </a:xfrm>
              </p:grpSpPr>
              <p:grpSp>
                <p:nvGrpSpPr>
                  <p:cNvPr id="2996" name="Group 2995"/>
                  <p:cNvGrpSpPr/>
                  <p:nvPr/>
                </p:nvGrpSpPr>
                <p:grpSpPr>
                  <a:xfrm>
                    <a:off x="587671" y="25489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3000" name="Oval 2999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3001" name="Rectangle 3000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pic>
                <p:nvPicPr>
                  <p:cNvPr id="2997" name="Picture 2996"/>
                  <p:cNvPicPr>
                    <a:picLocks noChangeAspect="1"/>
                  </p:cNvPicPr>
                  <p:nvPr/>
                </p:nvPicPr>
                <p:blipFill>
                  <a:blip r:embed="rId3">
                    <a:duotone>
                      <a:schemeClr val="accent2">
                        <a:shade val="45000"/>
                        <a:satMod val="135000"/>
                      </a:schemeClr>
                      <a:prstClr val="white"/>
                    </a:duotone>
                  </a:blip>
                  <a:stretch>
                    <a:fillRect/>
                  </a:stretch>
                </p:blipFill>
                <p:spPr>
                  <a:xfrm>
                    <a:off x="762590" y="2650430"/>
                    <a:ext cx="199481" cy="199481"/>
                  </a:xfrm>
                  <a:prstGeom prst="rect">
                    <a:avLst/>
                  </a:prstGeom>
                </p:spPr>
              </p:pic>
              <p:sp>
                <p:nvSpPr>
                  <p:cNvPr id="2998" name="Rounded Rectangle 2997"/>
                  <p:cNvSpPr/>
                  <p:nvPr/>
                </p:nvSpPr>
                <p:spPr bwMode="auto">
                  <a:xfrm>
                    <a:off x="741028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999" name="Rounded Rectangle 2998"/>
                  <p:cNvSpPr/>
                  <p:nvPr/>
                </p:nvSpPr>
                <p:spPr bwMode="auto">
                  <a:xfrm>
                    <a:off x="618909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995" name="TextBox 2994"/>
                <p:cNvSpPr txBox="1"/>
                <p:nvPr/>
              </p:nvSpPr>
              <p:spPr>
                <a:xfrm>
                  <a:off x="2369299" y="2750695"/>
                  <a:ext cx="440076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0.3</a:t>
                  </a:r>
                </a:p>
              </p:txBody>
            </p:sp>
          </p:grpSp>
          <p:grpSp>
            <p:nvGrpSpPr>
              <p:cNvPr id="2849" name="Group 2848"/>
              <p:cNvGrpSpPr/>
              <p:nvPr/>
            </p:nvGrpSpPr>
            <p:grpSpPr>
              <a:xfrm>
                <a:off x="4832779" y="851742"/>
                <a:ext cx="440075" cy="1026234"/>
                <a:chOff x="1351526" y="1571676"/>
                <a:chExt cx="440075" cy="1026234"/>
              </a:xfrm>
            </p:grpSpPr>
            <p:grpSp>
              <p:nvGrpSpPr>
                <p:cNvPr id="2985" name="Group 2984"/>
                <p:cNvGrpSpPr/>
                <p:nvPr/>
              </p:nvGrpSpPr>
              <p:grpSpPr>
                <a:xfrm>
                  <a:off x="1414123" y="1571676"/>
                  <a:ext cx="353568" cy="1026234"/>
                  <a:chOff x="1414123" y="1571676"/>
                  <a:chExt cx="353568" cy="1026234"/>
                </a:xfrm>
              </p:grpSpPr>
              <p:grpSp>
                <p:nvGrpSpPr>
                  <p:cNvPr id="2987" name="Group 2986"/>
                  <p:cNvGrpSpPr/>
                  <p:nvPr/>
                </p:nvGrpSpPr>
                <p:grpSpPr>
                  <a:xfrm>
                    <a:off x="1446433" y="1615776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992" name="Oval 2991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993" name="Rectangle 2992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2988" name="Teardrop 2987"/>
                  <p:cNvSpPr/>
                  <p:nvPr/>
                </p:nvSpPr>
                <p:spPr bwMode="auto">
                  <a:xfrm>
                    <a:off x="1414123" y="1571676"/>
                    <a:ext cx="175524" cy="127198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989" name="Teardrop 2988"/>
                  <p:cNvSpPr/>
                  <p:nvPr/>
                </p:nvSpPr>
                <p:spPr bwMode="auto">
                  <a:xfrm rot="16200000">
                    <a:off x="1601742" y="1532925"/>
                    <a:ext cx="127198" cy="204700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990" name="Rounded Rectangle 2989"/>
                  <p:cNvSpPr/>
                  <p:nvPr/>
                </p:nvSpPr>
                <p:spPr bwMode="auto">
                  <a:xfrm>
                    <a:off x="1597000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991" name="Rounded Rectangle 2990"/>
                  <p:cNvSpPr/>
                  <p:nvPr/>
                </p:nvSpPr>
                <p:spPr bwMode="auto">
                  <a:xfrm>
                    <a:off x="1474881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986" name="TextBox 2985"/>
                <p:cNvSpPr txBox="1"/>
                <p:nvPr/>
              </p:nvSpPr>
              <p:spPr>
                <a:xfrm>
                  <a:off x="1351526" y="2117189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0.6</a:t>
                  </a:r>
                </a:p>
              </p:txBody>
            </p:sp>
          </p:grpSp>
          <p:grpSp>
            <p:nvGrpSpPr>
              <p:cNvPr id="2850" name="Group 2849"/>
              <p:cNvGrpSpPr/>
              <p:nvPr/>
            </p:nvGrpSpPr>
            <p:grpSpPr>
              <a:xfrm>
                <a:off x="5820620" y="895842"/>
                <a:ext cx="440075" cy="982134"/>
                <a:chOff x="1735907" y="2460562"/>
                <a:chExt cx="440075" cy="982134"/>
              </a:xfrm>
            </p:grpSpPr>
            <p:grpSp>
              <p:nvGrpSpPr>
                <p:cNvPr id="2968" name="Group 2967"/>
                <p:cNvGrpSpPr/>
                <p:nvPr/>
              </p:nvGrpSpPr>
              <p:grpSpPr>
                <a:xfrm>
                  <a:off x="1826164" y="2460562"/>
                  <a:ext cx="274320" cy="982134"/>
                  <a:chOff x="2368178" y="2124654"/>
                  <a:chExt cx="274320" cy="982134"/>
                </a:xfrm>
              </p:grpSpPr>
              <p:grpSp>
                <p:nvGrpSpPr>
                  <p:cNvPr id="2970" name="Group 2969"/>
                  <p:cNvGrpSpPr/>
                  <p:nvPr/>
                </p:nvGrpSpPr>
                <p:grpSpPr>
                  <a:xfrm>
                    <a:off x="2368178" y="2124654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983" name="Oval 2982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984" name="Rectangle 2983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grpSp>
                <p:nvGrpSpPr>
                  <p:cNvPr id="2971" name="Group 2970"/>
                  <p:cNvGrpSpPr/>
                  <p:nvPr/>
                </p:nvGrpSpPr>
                <p:grpSpPr>
                  <a:xfrm>
                    <a:off x="2368178" y="2240639"/>
                    <a:ext cx="274320" cy="113533"/>
                    <a:chOff x="1237102" y="1657048"/>
                    <a:chExt cx="1598445" cy="433900"/>
                  </a:xfrm>
                </p:grpSpPr>
                <p:grpSp>
                  <p:nvGrpSpPr>
                    <p:cNvPr id="2972" name="Group 2971"/>
                    <p:cNvGrpSpPr/>
                    <p:nvPr/>
                  </p:nvGrpSpPr>
                  <p:grpSpPr>
                    <a:xfrm>
                      <a:off x="1517980" y="1688757"/>
                      <a:ext cx="1070783" cy="402191"/>
                      <a:chOff x="1517980" y="1688757"/>
                      <a:chExt cx="1070783" cy="402191"/>
                    </a:xfrm>
                  </p:grpSpPr>
                  <p:sp>
                    <p:nvSpPr>
                      <p:cNvPr id="2977" name="Oval 2976"/>
                      <p:cNvSpPr/>
                      <p:nvPr/>
                    </p:nvSpPr>
                    <p:spPr bwMode="auto">
                      <a:xfrm>
                        <a:off x="1577545" y="1688757"/>
                        <a:ext cx="955589" cy="394750"/>
                      </a:xfrm>
                      <a:prstGeom prst="ellipse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2978" name="Rectangle 2977"/>
                      <p:cNvSpPr/>
                      <p:nvPr/>
                    </p:nvSpPr>
                    <p:spPr bwMode="auto">
                      <a:xfrm>
                        <a:off x="2399539" y="1688757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2979" name="Rectangle 2978"/>
                      <p:cNvSpPr/>
                      <p:nvPr/>
                    </p:nvSpPr>
                    <p:spPr bwMode="auto">
                      <a:xfrm>
                        <a:off x="1517980" y="1696198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cxnSp>
                    <p:nvCxnSpPr>
                      <p:cNvPr id="2980" name="Straight Connector 2979"/>
                      <p:cNvCxnSpPr/>
                      <p:nvPr/>
                    </p:nvCxnSpPr>
                    <p:spPr bwMode="auto">
                      <a:xfrm>
                        <a:off x="1820562" y="182056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2981" name="Straight Connector 2980"/>
                      <p:cNvCxnSpPr/>
                      <p:nvPr/>
                    </p:nvCxnSpPr>
                    <p:spPr bwMode="auto">
                      <a:xfrm>
                        <a:off x="1820562" y="188613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2982" name="Straight Connector 2981"/>
                      <p:cNvCxnSpPr/>
                      <p:nvPr/>
                    </p:nvCxnSpPr>
                    <p:spPr bwMode="auto">
                      <a:xfrm>
                        <a:off x="1820562" y="1956487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</p:grpSp>
                <p:cxnSp>
                  <p:nvCxnSpPr>
                    <p:cNvPr id="2973" name="Straight Connector 2972"/>
                    <p:cNvCxnSpPr/>
                    <p:nvPr/>
                  </p:nvCxnSpPr>
                  <p:spPr bwMode="auto">
                    <a:xfrm flipV="1">
                      <a:off x="2327280" y="1688757"/>
                      <a:ext cx="508267" cy="65902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2974" name="Straight Connector 2973"/>
                    <p:cNvCxnSpPr/>
                    <p:nvPr/>
                  </p:nvCxnSpPr>
                  <p:spPr bwMode="auto">
                    <a:xfrm flipV="1">
                      <a:off x="2347874" y="1750301"/>
                      <a:ext cx="487673" cy="27353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2975" name="Straight Connector 2974"/>
                    <p:cNvCxnSpPr/>
                    <p:nvPr/>
                  </p:nvCxnSpPr>
                  <p:spPr bwMode="auto">
                    <a:xfrm flipH="1" flipV="1">
                      <a:off x="1237102" y="1657048"/>
                      <a:ext cx="524826" cy="9325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2976" name="Straight Connector 2975"/>
                    <p:cNvCxnSpPr/>
                    <p:nvPr/>
                  </p:nvCxnSpPr>
                  <p:spPr bwMode="auto">
                    <a:xfrm flipH="1" flipV="1">
                      <a:off x="1237102" y="1750301"/>
                      <a:ext cx="533063" cy="26917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</p:grpSp>
            <p:sp>
              <p:nvSpPr>
                <p:cNvPr id="2969" name="TextBox 2968"/>
                <p:cNvSpPr txBox="1"/>
                <p:nvPr/>
              </p:nvSpPr>
              <p:spPr>
                <a:xfrm>
                  <a:off x="1735907" y="2944992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0.7</a:t>
                  </a:r>
                </a:p>
              </p:txBody>
            </p:sp>
          </p:grpSp>
          <p:grpSp>
            <p:nvGrpSpPr>
              <p:cNvPr id="2851" name="Group 2850"/>
              <p:cNvGrpSpPr/>
              <p:nvPr/>
            </p:nvGrpSpPr>
            <p:grpSpPr>
              <a:xfrm>
                <a:off x="6758859" y="895842"/>
                <a:ext cx="440075" cy="982134"/>
                <a:chOff x="504793" y="2548983"/>
                <a:chExt cx="440075" cy="982134"/>
              </a:xfrm>
            </p:grpSpPr>
            <p:grpSp>
              <p:nvGrpSpPr>
                <p:cNvPr id="2962" name="Group 2961"/>
                <p:cNvGrpSpPr/>
                <p:nvPr/>
              </p:nvGrpSpPr>
              <p:grpSpPr>
                <a:xfrm>
                  <a:off x="504793" y="2548983"/>
                  <a:ext cx="440075" cy="982134"/>
                  <a:chOff x="504793" y="2548983"/>
                  <a:chExt cx="440075" cy="982134"/>
                </a:xfrm>
              </p:grpSpPr>
              <p:grpSp>
                <p:nvGrpSpPr>
                  <p:cNvPr id="2964" name="Group 2963"/>
                  <p:cNvGrpSpPr/>
                  <p:nvPr/>
                </p:nvGrpSpPr>
                <p:grpSpPr>
                  <a:xfrm>
                    <a:off x="587671" y="25489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966" name="Oval 2965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967" name="Rectangle 2966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2965" name="TextBox 2964"/>
                  <p:cNvSpPr txBox="1"/>
                  <p:nvPr/>
                </p:nvSpPr>
                <p:spPr>
                  <a:xfrm>
                    <a:off x="504793" y="3025115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0.8</a:t>
                    </a:r>
                  </a:p>
                </p:txBody>
              </p:sp>
            </p:grpSp>
            <p:pic>
              <p:nvPicPr>
                <p:cNvPr id="2963" name="Picture 2962"/>
                <p:cNvPicPr>
                  <a:picLocks noChangeAspect="1"/>
                </p:cNvPicPr>
                <p:nvPr/>
              </p:nvPicPr>
              <p:blipFill>
                <a:blip r:embed="rId6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 flipH="1">
                  <a:off x="559622" y="2646386"/>
                  <a:ext cx="311724" cy="140065"/>
                </a:xfrm>
                <a:prstGeom prst="rect">
                  <a:avLst/>
                </a:prstGeom>
              </p:spPr>
            </p:pic>
          </p:grpSp>
          <p:grpSp>
            <p:nvGrpSpPr>
              <p:cNvPr id="2852" name="Group 2851"/>
              <p:cNvGrpSpPr/>
              <p:nvPr/>
            </p:nvGrpSpPr>
            <p:grpSpPr>
              <a:xfrm>
                <a:off x="7738705" y="895842"/>
                <a:ext cx="464618" cy="982134"/>
                <a:chOff x="574479" y="1141172"/>
                <a:chExt cx="464618" cy="982134"/>
              </a:xfrm>
            </p:grpSpPr>
            <p:grpSp>
              <p:nvGrpSpPr>
                <p:cNvPr id="2946" name="Group 2945"/>
                <p:cNvGrpSpPr/>
                <p:nvPr/>
              </p:nvGrpSpPr>
              <p:grpSpPr>
                <a:xfrm>
                  <a:off x="659847" y="1141172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2960" name="Oval 2959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961" name="Rectangle 2960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grpSp>
              <p:nvGrpSpPr>
                <p:cNvPr id="2947" name="Group 2946"/>
                <p:cNvGrpSpPr/>
                <p:nvPr/>
              </p:nvGrpSpPr>
              <p:grpSpPr>
                <a:xfrm>
                  <a:off x="708050" y="1265454"/>
                  <a:ext cx="183764" cy="105236"/>
                  <a:chOff x="1517980" y="1688757"/>
                  <a:chExt cx="1070783" cy="402191"/>
                </a:xfrm>
              </p:grpSpPr>
              <p:sp>
                <p:nvSpPr>
                  <p:cNvPr id="2954" name="Oval 2953"/>
                  <p:cNvSpPr/>
                  <p:nvPr/>
                </p:nvSpPr>
                <p:spPr bwMode="auto">
                  <a:xfrm>
                    <a:off x="1577545" y="1688757"/>
                    <a:ext cx="955589" cy="39475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955" name="Rectangle 2954"/>
                  <p:cNvSpPr/>
                  <p:nvPr/>
                </p:nvSpPr>
                <p:spPr bwMode="auto">
                  <a:xfrm>
                    <a:off x="2399539" y="1688757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956" name="Rectangle 2955"/>
                  <p:cNvSpPr/>
                  <p:nvPr/>
                </p:nvSpPr>
                <p:spPr bwMode="auto">
                  <a:xfrm>
                    <a:off x="1517980" y="1696198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cxnSp>
                <p:nvCxnSpPr>
                  <p:cNvPr id="2957" name="Straight Connector 2956"/>
                  <p:cNvCxnSpPr/>
                  <p:nvPr/>
                </p:nvCxnSpPr>
                <p:spPr bwMode="auto">
                  <a:xfrm>
                    <a:off x="1820562" y="182056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2958" name="Straight Connector 2957"/>
                  <p:cNvCxnSpPr/>
                  <p:nvPr/>
                </p:nvCxnSpPr>
                <p:spPr bwMode="auto">
                  <a:xfrm>
                    <a:off x="1820562" y="188613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2959" name="Straight Connector 2958"/>
                  <p:cNvCxnSpPr/>
                  <p:nvPr/>
                </p:nvCxnSpPr>
                <p:spPr bwMode="auto">
                  <a:xfrm>
                    <a:off x="1820562" y="1956487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cxnSp>
              <p:nvCxnSpPr>
                <p:cNvPr id="2948" name="Straight Connector 2947"/>
                <p:cNvCxnSpPr/>
                <p:nvPr/>
              </p:nvCxnSpPr>
              <p:spPr bwMode="auto">
                <a:xfrm flipV="1">
                  <a:off x="846940" y="1265454"/>
                  <a:ext cx="87227" cy="1724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pic>
              <p:nvPicPr>
                <p:cNvPr id="2949" name="Picture 2948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839616" y="1241146"/>
                  <a:ext cx="199481" cy="199481"/>
                </a:xfrm>
                <a:prstGeom prst="rect">
                  <a:avLst/>
                </a:prstGeom>
              </p:spPr>
            </p:pic>
            <p:cxnSp>
              <p:nvCxnSpPr>
                <p:cNvPr id="2950" name="Straight Connector 2949"/>
                <p:cNvCxnSpPr/>
                <p:nvPr/>
              </p:nvCxnSpPr>
              <p:spPr bwMode="auto">
                <a:xfrm flipV="1">
                  <a:off x="850474" y="1281557"/>
                  <a:ext cx="83693" cy="71572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951" name="Straight Connector 2950"/>
                <p:cNvCxnSpPr/>
                <p:nvPr/>
              </p:nvCxnSpPr>
              <p:spPr bwMode="auto">
                <a:xfrm flipH="1" flipV="1">
                  <a:off x="659847" y="1257157"/>
                  <a:ext cx="90069" cy="2440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952" name="Straight Connector 2951"/>
                <p:cNvCxnSpPr/>
                <p:nvPr/>
              </p:nvCxnSpPr>
              <p:spPr bwMode="auto">
                <a:xfrm flipH="1" flipV="1">
                  <a:off x="659847" y="1281557"/>
                  <a:ext cx="91483" cy="7043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2953" name="TextBox 2952"/>
                <p:cNvSpPr txBox="1"/>
                <p:nvPr/>
              </p:nvSpPr>
              <p:spPr>
                <a:xfrm>
                  <a:off x="574479" y="1606129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0.9</a:t>
                  </a:r>
                </a:p>
              </p:txBody>
            </p:sp>
          </p:grpSp>
          <p:grpSp>
            <p:nvGrpSpPr>
              <p:cNvPr id="2853" name="Group 2852"/>
              <p:cNvGrpSpPr/>
              <p:nvPr/>
            </p:nvGrpSpPr>
            <p:grpSpPr>
              <a:xfrm>
                <a:off x="1026535" y="2377936"/>
                <a:ext cx="331839" cy="982134"/>
                <a:chOff x="6172378" y="2289538"/>
                <a:chExt cx="331839" cy="982134"/>
              </a:xfrm>
            </p:grpSpPr>
            <p:grpSp>
              <p:nvGrpSpPr>
                <p:cNvPr id="2939" name="Group 2938"/>
                <p:cNvGrpSpPr/>
                <p:nvPr/>
              </p:nvGrpSpPr>
              <p:grpSpPr>
                <a:xfrm>
                  <a:off x="6187190" y="2289538"/>
                  <a:ext cx="274320" cy="982134"/>
                  <a:chOff x="2692399" y="2184397"/>
                  <a:chExt cx="274320" cy="982134"/>
                </a:xfrm>
                <a:solidFill>
                  <a:schemeClr val="accent4"/>
                </a:solidFill>
              </p:grpSpPr>
              <p:sp>
                <p:nvSpPr>
                  <p:cNvPr id="2944" name="Oval 2943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945" name="Rectangle 2944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940" name="Lightning Bolt 2939"/>
                <p:cNvSpPr/>
                <p:nvPr/>
              </p:nvSpPr>
              <p:spPr bwMode="auto">
                <a:xfrm>
                  <a:off x="6297928" y="2322183"/>
                  <a:ext cx="57556" cy="81810"/>
                </a:xfrm>
                <a:prstGeom prst="lightningBolt">
                  <a:avLst/>
                </a:prstGeom>
                <a:solidFill>
                  <a:schemeClr val="accent3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941" name="TextBox 2940"/>
                <p:cNvSpPr txBox="1"/>
                <p:nvPr/>
              </p:nvSpPr>
              <p:spPr>
                <a:xfrm>
                  <a:off x="6172378" y="2790694"/>
                  <a:ext cx="331839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0.1</a:t>
                  </a:r>
                </a:p>
              </p:txBody>
            </p:sp>
            <p:sp>
              <p:nvSpPr>
                <p:cNvPr id="2942" name="Oval 2941"/>
                <p:cNvSpPr/>
                <p:nvPr/>
              </p:nvSpPr>
              <p:spPr bwMode="auto">
                <a:xfrm>
                  <a:off x="6341991" y="2385857"/>
                  <a:ext cx="91440" cy="91440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943" name="Oval 2942"/>
                <p:cNvSpPr/>
                <p:nvPr/>
              </p:nvSpPr>
              <p:spPr bwMode="auto">
                <a:xfrm>
                  <a:off x="6224679" y="2385857"/>
                  <a:ext cx="91440" cy="91440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2854" name="Group 2853"/>
              <p:cNvGrpSpPr/>
              <p:nvPr/>
            </p:nvGrpSpPr>
            <p:grpSpPr>
              <a:xfrm>
                <a:off x="1951541" y="2377936"/>
                <a:ext cx="440075" cy="982134"/>
                <a:chOff x="6493470" y="3205812"/>
                <a:chExt cx="440075" cy="982134"/>
              </a:xfrm>
            </p:grpSpPr>
            <p:grpSp>
              <p:nvGrpSpPr>
                <p:cNvPr id="2931" name="Group 2930"/>
                <p:cNvGrpSpPr/>
                <p:nvPr/>
              </p:nvGrpSpPr>
              <p:grpSpPr>
                <a:xfrm>
                  <a:off x="6493470" y="3205812"/>
                  <a:ext cx="440075" cy="982134"/>
                  <a:chOff x="6493470" y="3205812"/>
                  <a:chExt cx="440075" cy="982134"/>
                </a:xfrm>
              </p:grpSpPr>
              <p:grpSp>
                <p:nvGrpSpPr>
                  <p:cNvPr id="2935" name="Group 2934"/>
                  <p:cNvGrpSpPr/>
                  <p:nvPr/>
                </p:nvGrpSpPr>
                <p:grpSpPr>
                  <a:xfrm>
                    <a:off x="6552961" y="3205812"/>
                    <a:ext cx="274320" cy="982134"/>
                    <a:chOff x="2692399" y="2184397"/>
                    <a:chExt cx="274320" cy="982134"/>
                  </a:xfrm>
                  <a:solidFill>
                    <a:schemeClr val="accent4"/>
                  </a:solidFill>
                </p:grpSpPr>
                <p:sp>
                  <p:nvSpPr>
                    <p:cNvPr id="2937" name="Oval 2936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938" name="Rectangle 2937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2936" name="TextBox 2935"/>
                  <p:cNvSpPr txBox="1"/>
                  <p:nvPr/>
                </p:nvSpPr>
                <p:spPr>
                  <a:xfrm>
                    <a:off x="6493470" y="3670228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</a:p>
                </p:txBody>
              </p:sp>
            </p:grpSp>
            <p:pic>
              <p:nvPicPr>
                <p:cNvPr id="2932" name="Picture 2931"/>
                <p:cNvPicPr>
                  <a:picLocks noChangeAspect="1"/>
                </p:cNvPicPr>
                <p:nvPr/>
              </p:nvPicPr>
              <p:blipFill>
                <a:blip r:embed="rId6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 flipH="1">
                  <a:off x="6534259" y="3315536"/>
                  <a:ext cx="311724" cy="140065"/>
                </a:xfrm>
                <a:prstGeom prst="rect">
                  <a:avLst/>
                </a:prstGeom>
              </p:spPr>
            </p:pic>
            <p:sp>
              <p:nvSpPr>
                <p:cNvPr id="2933" name="Rounded Rectangle 2932"/>
                <p:cNvSpPr/>
                <p:nvPr/>
              </p:nvSpPr>
              <p:spPr bwMode="auto">
                <a:xfrm>
                  <a:off x="6698589" y="3241160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934" name="Rounded Rectangle 2933"/>
                <p:cNvSpPr/>
                <p:nvPr/>
              </p:nvSpPr>
              <p:spPr bwMode="auto">
                <a:xfrm>
                  <a:off x="6576470" y="3241160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2855" name="Group 2854"/>
              <p:cNvGrpSpPr/>
              <p:nvPr/>
            </p:nvGrpSpPr>
            <p:grpSpPr>
              <a:xfrm>
                <a:off x="2844828" y="2310284"/>
                <a:ext cx="459883" cy="1049786"/>
                <a:chOff x="6966521" y="2595951"/>
                <a:chExt cx="459883" cy="1049786"/>
              </a:xfrm>
            </p:grpSpPr>
            <p:grpSp>
              <p:nvGrpSpPr>
                <p:cNvPr id="2925" name="Group 2924"/>
                <p:cNvGrpSpPr/>
                <p:nvPr/>
              </p:nvGrpSpPr>
              <p:grpSpPr>
                <a:xfrm>
                  <a:off x="6986329" y="2663603"/>
                  <a:ext cx="440075" cy="982134"/>
                  <a:chOff x="6986329" y="2663603"/>
                  <a:chExt cx="440075" cy="982134"/>
                </a:xfrm>
              </p:grpSpPr>
              <p:grpSp>
                <p:nvGrpSpPr>
                  <p:cNvPr id="2927" name="Group 2926"/>
                  <p:cNvGrpSpPr/>
                  <p:nvPr/>
                </p:nvGrpSpPr>
                <p:grpSpPr>
                  <a:xfrm>
                    <a:off x="7070554" y="2663603"/>
                    <a:ext cx="274320" cy="982134"/>
                    <a:chOff x="2692399" y="2184397"/>
                    <a:chExt cx="274320" cy="982134"/>
                  </a:xfrm>
                  <a:solidFill>
                    <a:schemeClr val="accent4"/>
                  </a:solidFill>
                </p:grpSpPr>
                <p:sp>
                  <p:nvSpPr>
                    <p:cNvPr id="2929" name="Oval 2928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930" name="Rectangle 2929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2928" name="TextBox 2927"/>
                  <p:cNvSpPr txBox="1"/>
                  <p:nvPr/>
                </p:nvSpPr>
                <p:spPr>
                  <a:xfrm>
                    <a:off x="6986329" y="3160744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  <a:endParaRPr lang="en-US" sz="400" dirty="0">
                      <a:solidFill>
                        <a:schemeClr val="accent6">
                          <a:lumMod val="50000"/>
                        </a:schemeClr>
                      </a:solidFill>
                    </a:endParaRPr>
                  </a:p>
                </p:txBody>
              </p:sp>
            </p:grpSp>
            <p:pic>
              <p:nvPicPr>
                <p:cNvPr id="2926" name="Picture 2925"/>
                <p:cNvPicPr>
                  <a:picLocks noChangeAspect="1"/>
                </p:cNvPicPr>
                <p:nvPr/>
              </p:nvPicPr>
              <p:blipFill>
                <a:blip r:embed="rId7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6966521" y="2595951"/>
                  <a:ext cx="425507" cy="356238"/>
                </a:xfrm>
                <a:prstGeom prst="rect">
                  <a:avLst/>
                </a:prstGeom>
              </p:spPr>
            </p:pic>
          </p:grpSp>
          <p:grpSp>
            <p:nvGrpSpPr>
              <p:cNvPr id="2856" name="Group 2855"/>
              <p:cNvGrpSpPr/>
              <p:nvPr/>
            </p:nvGrpSpPr>
            <p:grpSpPr>
              <a:xfrm>
                <a:off x="3848437" y="2377936"/>
                <a:ext cx="444206" cy="982134"/>
                <a:chOff x="7105323" y="1332018"/>
                <a:chExt cx="444206" cy="982134"/>
              </a:xfrm>
            </p:grpSpPr>
            <p:grpSp>
              <p:nvGrpSpPr>
                <p:cNvPr id="2917" name="Group 2916"/>
                <p:cNvGrpSpPr/>
                <p:nvPr/>
              </p:nvGrpSpPr>
              <p:grpSpPr>
                <a:xfrm>
                  <a:off x="7175129" y="1332018"/>
                  <a:ext cx="374400" cy="982134"/>
                  <a:chOff x="587671" y="2548983"/>
                  <a:chExt cx="374400" cy="982134"/>
                </a:xfrm>
              </p:grpSpPr>
              <p:grpSp>
                <p:nvGrpSpPr>
                  <p:cNvPr id="2919" name="Group 2918"/>
                  <p:cNvGrpSpPr/>
                  <p:nvPr/>
                </p:nvGrpSpPr>
                <p:grpSpPr>
                  <a:xfrm>
                    <a:off x="587671" y="25489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923" name="Oval 2922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924" name="Rectangle 2923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pic>
                <p:nvPicPr>
                  <p:cNvPr id="2920" name="Picture 2919"/>
                  <p:cNvPicPr>
                    <a:picLocks noChangeAspect="1"/>
                  </p:cNvPicPr>
                  <p:nvPr/>
                </p:nvPicPr>
                <p:blipFill>
                  <a:blip r:embed="rId3">
                    <a:duotone>
                      <a:schemeClr val="accent2">
                        <a:shade val="45000"/>
                        <a:satMod val="135000"/>
                      </a:schemeClr>
                      <a:prstClr val="white"/>
                    </a:duotone>
                  </a:blip>
                  <a:stretch>
                    <a:fillRect/>
                  </a:stretch>
                </p:blipFill>
                <p:spPr>
                  <a:xfrm>
                    <a:off x="762590" y="2650430"/>
                    <a:ext cx="199481" cy="199481"/>
                  </a:xfrm>
                  <a:prstGeom prst="rect">
                    <a:avLst/>
                  </a:prstGeom>
                </p:spPr>
              </p:pic>
              <p:sp>
                <p:nvSpPr>
                  <p:cNvPr id="2921" name="Rounded Rectangle 2920"/>
                  <p:cNvSpPr/>
                  <p:nvPr/>
                </p:nvSpPr>
                <p:spPr bwMode="auto">
                  <a:xfrm>
                    <a:off x="741028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922" name="Rounded Rectangle 2921"/>
                  <p:cNvSpPr/>
                  <p:nvPr/>
                </p:nvSpPr>
                <p:spPr bwMode="auto">
                  <a:xfrm>
                    <a:off x="618909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918" name="TextBox 2917"/>
                <p:cNvSpPr txBox="1"/>
                <p:nvPr/>
              </p:nvSpPr>
              <p:spPr>
                <a:xfrm>
                  <a:off x="7105323" y="1815606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0.3</a:t>
                  </a:r>
                </a:p>
              </p:txBody>
            </p:sp>
          </p:grpSp>
          <p:grpSp>
            <p:nvGrpSpPr>
              <p:cNvPr id="2857" name="Group 2856"/>
              <p:cNvGrpSpPr/>
              <p:nvPr/>
            </p:nvGrpSpPr>
            <p:grpSpPr>
              <a:xfrm>
                <a:off x="4856072" y="2333836"/>
                <a:ext cx="440075" cy="1026234"/>
                <a:chOff x="5275665" y="1375098"/>
                <a:chExt cx="440075" cy="1026234"/>
              </a:xfrm>
            </p:grpSpPr>
            <p:grpSp>
              <p:nvGrpSpPr>
                <p:cNvPr id="2908" name="Group 2907"/>
                <p:cNvGrpSpPr/>
                <p:nvPr/>
              </p:nvGrpSpPr>
              <p:grpSpPr>
                <a:xfrm>
                  <a:off x="5305142" y="1375098"/>
                  <a:ext cx="353568" cy="1026234"/>
                  <a:chOff x="1414123" y="1571676"/>
                  <a:chExt cx="353568" cy="1026234"/>
                </a:xfrm>
              </p:grpSpPr>
              <p:grpSp>
                <p:nvGrpSpPr>
                  <p:cNvPr id="2910" name="Group 2909"/>
                  <p:cNvGrpSpPr/>
                  <p:nvPr/>
                </p:nvGrpSpPr>
                <p:grpSpPr>
                  <a:xfrm>
                    <a:off x="1446433" y="1615776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915" name="Oval 2914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916" name="Rectangle 2915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2911" name="Teardrop 2910"/>
                  <p:cNvSpPr/>
                  <p:nvPr/>
                </p:nvSpPr>
                <p:spPr bwMode="auto">
                  <a:xfrm>
                    <a:off x="1414123" y="1571676"/>
                    <a:ext cx="175524" cy="127198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912" name="Teardrop 2911"/>
                  <p:cNvSpPr/>
                  <p:nvPr/>
                </p:nvSpPr>
                <p:spPr bwMode="auto">
                  <a:xfrm rot="16200000">
                    <a:off x="1601742" y="1532925"/>
                    <a:ext cx="127198" cy="204700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913" name="Rounded Rectangle 2912"/>
                  <p:cNvSpPr/>
                  <p:nvPr/>
                </p:nvSpPr>
                <p:spPr bwMode="auto">
                  <a:xfrm>
                    <a:off x="1597000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914" name="Rounded Rectangle 2913"/>
                  <p:cNvSpPr/>
                  <p:nvPr/>
                </p:nvSpPr>
                <p:spPr bwMode="auto">
                  <a:xfrm>
                    <a:off x="1474881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909" name="TextBox 2908"/>
                <p:cNvSpPr txBox="1"/>
                <p:nvPr/>
              </p:nvSpPr>
              <p:spPr>
                <a:xfrm>
                  <a:off x="5275665" y="1920695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0.6</a:t>
                  </a:r>
                </a:p>
              </p:txBody>
            </p:sp>
          </p:grpSp>
          <p:grpSp>
            <p:nvGrpSpPr>
              <p:cNvPr id="2858" name="Group 2857"/>
              <p:cNvGrpSpPr/>
              <p:nvPr/>
            </p:nvGrpSpPr>
            <p:grpSpPr>
              <a:xfrm>
                <a:off x="5816811" y="2377936"/>
                <a:ext cx="440075" cy="982134"/>
                <a:chOff x="5527235" y="2492898"/>
                <a:chExt cx="440075" cy="982134"/>
              </a:xfrm>
            </p:grpSpPr>
            <p:grpSp>
              <p:nvGrpSpPr>
                <p:cNvPr id="2891" name="Group 2890"/>
                <p:cNvGrpSpPr/>
                <p:nvPr/>
              </p:nvGrpSpPr>
              <p:grpSpPr>
                <a:xfrm>
                  <a:off x="5600427" y="2492898"/>
                  <a:ext cx="274320" cy="982134"/>
                  <a:chOff x="2368178" y="2124654"/>
                  <a:chExt cx="274320" cy="982134"/>
                </a:xfrm>
              </p:grpSpPr>
              <p:grpSp>
                <p:nvGrpSpPr>
                  <p:cNvPr id="2893" name="Group 2892"/>
                  <p:cNvGrpSpPr/>
                  <p:nvPr/>
                </p:nvGrpSpPr>
                <p:grpSpPr>
                  <a:xfrm>
                    <a:off x="2368178" y="2124654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906" name="Oval 2905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907" name="Rectangle 2906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grpSp>
                <p:nvGrpSpPr>
                  <p:cNvPr id="2894" name="Group 2893"/>
                  <p:cNvGrpSpPr/>
                  <p:nvPr/>
                </p:nvGrpSpPr>
                <p:grpSpPr>
                  <a:xfrm>
                    <a:off x="2368178" y="2240639"/>
                    <a:ext cx="274320" cy="113533"/>
                    <a:chOff x="1237102" y="1657048"/>
                    <a:chExt cx="1598445" cy="433900"/>
                  </a:xfrm>
                </p:grpSpPr>
                <p:grpSp>
                  <p:nvGrpSpPr>
                    <p:cNvPr id="2895" name="Group 2894"/>
                    <p:cNvGrpSpPr/>
                    <p:nvPr/>
                  </p:nvGrpSpPr>
                  <p:grpSpPr>
                    <a:xfrm>
                      <a:off x="1517980" y="1688757"/>
                      <a:ext cx="1070783" cy="402191"/>
                      <a:chOff x="1517980" y="1688757"/>
                      <a:chExt cx="1070783" cy="402191"/>
                    </a:xfrm>
                  </p:grpSpPr>
                  <p:sp>
                    <p:nvSpPr>
                      <p:cNvPr id="2900" name="Oval 2899"/>
                      <p:cNvSpPr/>
                      <p:nvPr/>
                    </p:nvSpPr>
                    <p:spPr bwMode="auto">
                      <a:xfrm>
                        <a:off x="1577545" y="1688757"/>
                        <a:ext cx="955589" cy="394750"/>
                      </a:xfrm>
                      <a:prstGeom prst="ellipse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2901" name="Rectangle 2900"/>
                      <p:cNvSpPr/>
                      <p:nvPr/>
                    </p:nvSpPr>
                    <p:spPr bwMode="auto">
                      <a:xfrm>
                        <a:off x="2399539" y="1688757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2902" name="Rectangle 2901"/>
                      <p:cNvSpPr/>
                      <p:nvPr/>
                    </p:nvSpPr>
                    <p:spPr bwMode="auto">
                      <a:xfrm>
                        <a:off x="1517980" y="1696198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cxnSp>
                    <p:nvCxnSpPr>
                      <p:cNvPr id="2903" name="Straight Connector 2902"/>
                      <p:cNvCxnSpPr/>
                      <p:nvPr/>
                    </p:nvCxnSpPr>
                    <p:spPr bwMode="auto">
                      <a:xfrm>
                        <a:off x="1820562" y="182056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2904" name="Straight Connector 2903"/>
                      <p:cNvCxnSpPr/>
                      <p:nvPr/>
                    </p:nvCxnSpPr>
                    <p:spPr bwMode="auto">
                      <a:xfrm>
                        <a:off x="1820562" y="188613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2905" name="Straight Connector 2904"/>
                      <p:cNvCxnSpPr/>
                      <p:nvPr/>
                    </p:nvCxnSpPr>
                    <p:spPr bwMode="auto">
                      <a:xfrm>
                        <a:off x="1820562" y="1956487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</p:grpSp>
                <p:cxnSp>
                  <p:nvCxnSpPr>
                    <p:cNvPr id="2896" name="Straight Connector 2895"/>
                    <p:cNvCxnSpPr/>
                    <p:nvPr/>
                  </p:nvCxnSpPr>
                  <p:spPr bwMode="auto">
                    <a:xfrm flipV="1">
                      <a:off x="2327280" y="1688757"/>
                      <a:ext cx="508267" cy="65902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2897" name="Straight Connector 2896"/>
                    <p:cNvCxnSpPr/>
                    <p:nvPr/>
                  </p:nvCxnSpPr>
                  <p:spPr bwMode="auto">
                    <a:xfrm flipV="1">
                      <a:off x="2347874" y="1750301"/>
                      <a:ext cx="487673" cy="27353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2898" name="Straight Connector 2897"/>
                    <p:cNvCxnSpPr/>
                    <p:nvPr/>
                  </p:nvCxnSpPr>
                  <p:spPr bwMode="auto">
                    <a:xfrm flipH="1" flipV="1">
                      <a:off x="1237102" y="1657048"/>
                      <a:ext cx="524826" cy="9325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2899" name="Straight Connector 2898"/>
                    <p:cNvCxnSpPr/>
                    <p:nvPr/>
                  </p:nvCxnSpPr>
                  <p:spPr bwMode="auto">
                    <a:xfrm flipH="1" flipV="1">
                      <a:off x="1237102" y="1750301"/>
                      <a:ext cx="533063" cy="26917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</p:grpSp>
            <p:sp>
              <p:nvSpPr>
                <p:cNvPr id="2892" name="TextBox 2891"/>
                <p:cNvSpPr txBox="1"/>
                <p:nvPr/>
              </p:nvSpPr>
              <p:spPr>
                <a:xfrm>
                  <a:off x="5527235" y="2966932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0.7</a:t>
                  </a:r>
                </a:p>
              </p:txBody>
            </p:sp>
          </p:grpSp>
          <p:grpSp>
            <p:nvGrpSpPr>
              <p:cNvPr id="2859" name="Group 2858"/>
              <p:cNvGrpSpPr/>
              <p:nvPr/>
            </p:nvGrpSpPr>
            <p:grpSpPr>
              <a:xfrm>
                <a:off x="6745211" y="2377936"/>
                <a:ext cx="440075" cy="982134"/>
                <a:chOff x="4886854" y="2700228"/>
                <a:chExt cx="440075" cy="982134"/>
              </a:xfrm>
            </p:grpSpPr>
            <p:grpSp>
              <p:nvGrpSpPr>
                <p:cNvPr id="2886" name="Group 2885"/>
                <p:cNvGrpSpPr/>
                <p:nvPr/>
              </p:nvGrpSpPr>
              <p:grpSpPr>
                <a:xfrm>
                  <a:off x="4970918" y="2700228"/>
                  <a:ext cx="274320" cy="982134"/>
                  <a:chOff x="2692399" y="2184397"/>
                  <a:chExt cx="274320" cy="982134"/>
                </a:xfrm>
                <a:solidFill>
                  <a:schemeClr val="accent4"/>
                </a:solidFill>
              </p:grpSpPr>
              <p:sp>
                <p:nvSpPr>
                  <p:cNvPr id="2889" name="Oval 2888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890" name="Rectangle 2889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887" name="Chord 2886"/>
                <p:cNvSpPr/>
                <p:nvPr/>
              </p:nvSpPr>
              <p:spPr bwMode="auto">
                <a:xfrm rot="17528077">
                  <a:off x="5043014" y="2752290"/>
                  <a:ext cx="169420" cy="155677"/>
                </a:xfrm>
                <a:prstGeom prst="chord">
                  <a:avLst>
                    <a:gd name="adj1" fmla="val 5544771"/>
                    <a:gd name="adj2" fmla="val 13532001"/>
                  </a:avLst>
                </a:prstGeom>
                <a:solidFill>
                  <a:schemeClr val="accent3"/>
                </a:solidFill>
                <a:ln w="28575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888" name="TextBox 2887"/>
                <p:cNvSpPr txBox="1"/>
                <p:nvPr/>
              </p:nvSpPr>
              <p:spPr>
                <a:xfrm>
                  <a:off x="4886854" y="3189082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0.8</a:t>
                  </a:r>
                </a:p>
              </p:txBody>
            </p:sp>
          </p:grpSp>
          <p:grpSp>
            <p:nvGrpSpPr>
              <p:cNvPr id="2860" name="Group 2859"/>
              <p:cNvGrpSpPr/>
              <p:nvPr/>
            </p:nvGrpSpPr>
            <p:grpSpPr>
              <a:xfrm>
                <a:off x="7723018" y="2377936"/>
                <a:ext cx="459116" cy="982134"/>
                <a:chOff x="6615479" y="1619954"/>
                <a:chExt cx="459116" cy="982134"/>
              </a:xfrm>
            </p:grpSpPr>
            <p:grpSp>
              <p:nvGrpSpPr>
                <p:cNvPr id="2870" name="Group 2869"/>
                <p:cNvGrpSpPr/>
                <p:nvPr/>
              </p:nvGrpSpPr>
              <p:grpSpPr>
                <a:xfrm>
                  <a:off x="6695345" y="1619954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2884" name="Oval 2883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885" name="Rectangle 2884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grpSp>
              <p:nvGrpSpPr>
                <p:cNvPr id="2871" name="Group 2870"/>
                <p:cNvGrpSpPr/>
                <p:nvPr/>
              </p:nvGrpSpPr>
              <p:grpSpPr>
                <a:xfrm>
                  <a:off x="6743548" y="1744236"/>
                  <a:ext cx="183764" cy="105236"/>
                  <a:chOff x="1517980" y="1688757"/>
                  <a:chExt cx="1070783" cy="402191"/>
                </a:xfrm>
              </p:grpSpPr>
              <p:sp>
                <p:nvSpPr>
                  <p:cNvPr id="2878" name="Oval 2877"/>
                  <p:cNvSpPr/>
                  <p:nvPr/>
                </p:nvSpPr>
                <p:spPr bwMode="auto">
                  <a:xfrm>
                    <a:off x="1577545" y="1688757"/>
                    <a:ext cx="955589" cy="39475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879" name="Rectangle 2878"/>
                  <p:cNvSpPr/>
                  <p:nvPr/>
                </p:nvSpPr>
                <p:spPr bwMode="auto">
                  <a:xfrm>
                    <a:off x="2399539" y="1688757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880" name="Rectangle 2879"/>
                  <p:cNvSpPr/>
                  <p:nvPr/>
                </p:nvSpPr>
                <p:spPr bwMode="auto">
                  <a:xfrm>
                    <a:off x="1517980" y="1696198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cxnSp>
                <p:nvCxnSpPr>
                  <p:cNvPr id="2881" name="Straight Connector 2880"/>
                  <p:cNvCxnSpPr/>
                  <p:nvPr/>
                </p:nvCxnSpPr>
                <p:spPr bwMode="auto">
                  <a:xfrm>
                    <a:off x="1820562" y="182056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2882" name="Straight Connector 2881"/>
                  <p:cNvCxnSpPr/>
                  <p:nvPr/>
                </p:nvCxnSpPr>
                <p:spPr bwMode="auto">
                  <a:xfrm>
                    <a:off x="1820562" y="188613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2883" name="Straight Connector 2882"/>
                  <p:cNvCxnSpPr/>
                  <p:nvPr/>
                </p:nvCxnSpPr>
                <p:spPr bwMode="auto">
                  <a:xfrm>
                    <a:off x="1820562" y="1956487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cxnSp>
              <p:nvCxnSpPr>
                <p:cNvPr id="2872" name="Straight Connector 2871"/>
                <p:cNvCxnSpPr/>
                <p:nvPr/>
              </p:nvCxnSpPr>
              <p:spPr bwMode="auto">
                <a:xfrm flipV="1">
                  <a:off x="6882438" y="1744236"/>
                  <a:ext cx="87227" cy="1724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pic>
              <p:nvPicPr>
                <p:cNvPr id="2873" name="Picture 2872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6875114" y="1719928"/>
                  <a:ext cx="199481" cy="199481"/>
                </a:xfrm>
                <a:prstGeom prst="rect">
                  <a:avLst/>
                </a:prstGeom>
              </p:spPr>
            </p:pic>
            <p:cxnSp>
              <p:nvCxnSpPr>
                <p:cNvPr id="2874" name="Straight Connector 2873"/>
                <p:cNvCxnSpPr/>
                <p:nvPr/>
              </p:nvCxnSpPr>
              <p:spPr bwMode="auto">
                <a:xfrm flipV="1">
                  <a:off x="6885972" y="1760339"/>
                  <a:ext cx="83693" cy="71572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875" name="Straight Connector 2874"/>
                <p:cNvCxnSpPr/>
                <p:nvPr/>
              </p:nvCxnSpPr>
              <p:spPr bwMode="auto">
                <a:xfrm flipH="1" flipV="1">
                  <a:off x="6695345" y="1735939"/>
                  <a:ext cx="90069" cy="2440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876" name="Straight Connector 2875"/>
                <p:cNvCxnSpPr/>
                <p:nvPr/>
              </p:nvCxnSpPr>
              <p:spPr bwMode="auto">
                <a:xfrm flipH="1" flipV="1">
                  <a:off x="6695345" y="1760339"/>
                  <a:ext cx="91483" cy="7043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2877" name="TextBox 2876"/>
                <p:cNvSpPr txBox="1"/>
                <p:nvPr/>
              </p:nvSpPr>
              <p:spPr>
                <a:xfrm>
                  <a:off x="6615479" y="2126718"/>
                  <a:ext cx="440074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0.9</a:t>
                  </a:r>
                </a:p>
              </p:txBody>
            </p:sp>
          </p:grpSp>
          <p:cxnSp>
            <p:nvCxnSpPr>
              <p:cNvPr id="2861" name="Straight Connector 2860"/>
              <p:cNvCxnSpPr/>
              <p:nvPr/>
            </p:nvCxnSpPr>
            <p:spPr bwMode="auto">
              <a:xfrm>
                <a:off x="1178507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862" name="Straight Connector 2861"/>
              <p:cNvCxnSpPr/>
              <p:nvPr/>
            </p:nvCxnSpPr>
            <p:spPr bwMode="auto">
              <a:xfrm>
                <a:off x="2147502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863" name="Straight Connector 2862"/>
              <p:cNvCxnSpPr/>
              <p:nvPr/>
            </p:nvCxnSpPr>
            <p:spPr bwMode="auto">
              <a:xfrm>
                <a:off x="3077824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864" name="Straight Connector 2863"/>
              <p:cNvCxnSpPr/>
              <p:nvPr/>
            </p:nvCxnSpPr>
            <p:spPr bwMode="auto">
              <a:xfrm>
                <a:off x="4065030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865" name="Straight Connector 2864"/>
              <p:cNvCxnSpPr/>
              <p:nvPr/>
            </p:nvCxnSpPr>
            <p:spPr bwMode="auto">
              <a:xfrm>
                <a:off x="5044244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866" name="Straight Connector 2865"/>
              <p:cNvCxnSpPr/>
              <p:nvPr/>
            </p:nvCxnSpPr>
            <p:spPr bwMode="auto">
              <a:xfrm>
                <a:off x="6038737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867" name="Straight Connector 2866"/>
              <p:cNvCxnSpPr/>
              <p:nvPr/>
            </p:nvCxnSpPr>
            <p:spPr bwMode="auto">
              <a:xfrm>
                <a:off x="6977597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868" name="Straight Connector 2867"/>
              <p:cNvCxnSpPr/>
              <p:nvPr/>
            </p:nvCxnSpPr>
            <p:spPr bwMode="auto">
              <a:xfrm>
                <a:off x="7952768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pic>
            <p:nvPicPr>
              <p:cNvPr id="2869" name="Picture 2868"/>
              <p:cNvPicPr>
                <a:picLocks noChangeAspect="1"/>
              </p:cNvPicPr>
              <p:nvPr/>
            </p:nvPicPr>
            <p:blipFill>
              <a:blip r:embed="rId7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5809264" y="800821"/>
                <a:ext cx="425507" cy="356238"/>
              </a:xfrm>
              <a:prstGeom prst="rect">
                <a:avLst/>
              </a:prstGeom>
            </p:spPr>
          </p:pic>
        </p:grpSp>
      </p:grpSp>
      <p:sp>
        <p:nvSpPr>
          <p:cNvPr id="3546" name="Title 4"/>
          <p:cNvSpPr txBox="1">
            <a:spLocks/>
          </p:cNvSpPr>
          <p:nvPr/>
        </p:nvSpPr>
        <p:spPr>
          <a:xfrm>
            <a:off x="126492" y="-229134"/>
            <a:ext cx="53757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Propensity scores</a:t>
            </a:r>
          </a:p>
        </p:txBody>
      </p:sp>
    </p:spTree>
    <p:extLst>
      <p:ext uri="{BB962C8B-B14F-4D97-AF65-F5344CB8AC3E}">
        <p14:creationId xmlns:p14="http://schemas.microsoft.com/office/powerpoint/2010/main" val="58918406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2713038"/>
            <a:ext cx="10515600" cy="2852737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Standardized mean difference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2438400" y="555963"/>
                <a:ext cx="7315200" cy="27325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1" i="1" smtClean="0">
                          <a:solidFill>
                            <a:srgbClr val="00B0F0"/>
                          </a:solidFill>
                          <a:latin typeface="Cambria Math" charset="0"/>
                        </a:rPr>
                        <m:t>𝒅</m:t>
                      </m:r>
                      <m:r>
                        <a:rPr lang="en-US" sz="4400" b="1" i="1" smtClean="0">
                          <a:solidFill>
                            <a:srgbClr val="00B0F0"/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4400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4400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sz="4400" b="1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4400" b="1" i="1" smtClean="0">
                                      <a:solidFill>
                                        <a:srgbClr val="00B0F0"/>
                                      </a:solidFill>
                                      <a:latin typeface="Cambria Math" charset="0"/>
                                    </a:rPr>
                                    <m:t>𝒙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4400" b="1" i="1" smtClean="0">
                                  <a:solidFill>
                                    <a:srgbClr val="00B0F0"/>
                                  </a:solidFill>
                                  <a:latin typeface="Cambria Math" charset="0"/>
                                </a:rPr>
                                <m:t>𝒆𝒙𝒑𝒐𝒔𝒆𝒅</m:t>
                              </m:r>
                            </m:sub>
                          </m:sSub>
                          <m:r>
                            <a:rPr lang="en-US" sz="4400" b="1" i="1" smtClean="0">
                              <a:solidFill>
                                <a:srgbClr val="00B0F0"/>
                              </a:solidFill>
                              <a:latin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4400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sz="4400" b="1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4400" b="1" i="1" smtClean="0">
                                      <a:solidFill>
                                        <a:srgbClr val="00B0F0"/>
                                      </a:solidFill>
                                      <a:latin typeface="Cambria Math" charset="0"/>
                                    </a:rPr>
                                    <m:t>𝒙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4400" b="1" i="1" smtClean="0">
                                  <a:solidFill>
                                    <a:srgbClr val="00B0F0"/>
                                  </a:solidFill>
                                  <a:latin typeface="Cambria Math" charset="0"/>
                                </a:rPr>
                                <m:t>𝒖𝒏𝒆𝒙𝒑𝒐𝒔𝒆𝒅</m:t>
                              </m:r>
                            </m:sub>
                          </m:sSub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4400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mr-IN" sz="4400" b="1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Sup>
                                    <m:sSubSupPr>
                                      <m:ctrlPr>
                                        <a:rPr lang="en-US" sz="4400" b="1" i="1" smtClean="0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4400" b="1" i="1" smtClean="0">
                                          <a:solidFill>
                                            <a:srgbClr val="00B0F0"/>
                                          </a:solidFill>
                                          <a:latin typeface="Cambria Math" charset="0"/>
                                        </a:rPr>
                                        <m:t>𝒔</m:t>
                                      </m:r>
                                    </m:e>
                                    <m:sub>
                                      <m:r>
                                        <a:rPr lang="en-US" sz="4400" b="1" i="1" smtClean="0">
                                          <a:solidFill>
                                            <a:srgbClr val="00B0F0"/>
                                          </a:solidFill>
                                          <a:latin typeface="Cambria Math" charset="0"/>
                                        </a:rPr>
                                        <m:t>𝒆𝒙𝒑𝒐𝒔𝒆𝒅</m:t>
                                      </m:r>
                                    </m:sub>
                                    <m:sup>
                                      <m:r>
                                        <a:rPr lang="en-US" sz="4400" b="1" i="1" smtClean="0">
                                          <a:solidFill>
                                            <a:srgbClr val="00B0F0"/>
                                          </a:solidFill>
                                          <a:latin typeface="Cambria Math" charset="0"/>
                                        </a:rPr>
                                        <m:t>𝟐</m:t>
                                      </m:r>
                                    </m:sup>
                                  </m:sSubSup>
                                  <m:r>
                                    <a:rPr lang="en-US" sz="4400" b="1" i="1" smtClean="0">
                                      <a:solidFill>
                                        <a:srgbClr val="00B0F0"/>
                                      </a:solidFill>
                                      <a:latin typeface="Cambria Math" charset="0"/>
                                    </a:rPr>
                                    <m:t>+</m:t>
                                  </m:r>
                                  <m:sSubSup>
                                    <m:sSubSupPr>
                                      <m:ctrlPr>
                                        <a:rPr lang="en-US" sz="4400" b="1" i="1" smtClean="0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4400" b="1" i="1" smtClean="0">
                                          <a:solidFill>
                                            <a:srgbClr val="00B0F0"/>
                                          </a:solidFill>
                                          <a:latin typeface="Cambria Math" charset="0"/>
                                        </a:rPr>
                                        <m:t>𝒔</m:t>
                                      </m:r>
                                    </m:e>
                                    <m:sub>
                                      <m:r>
                                        <a:rPr lang="en-US" sz="4400" b="1" i="1" smtClean="0">
                                          <a:solidFill>
                                            <a:srgbClr val="00B0F0"/>
                                          </a:solidFill>
                                          <a:latin typeface="Cambria Math" charset="0"/>
                                        </a:rPr>
                                        <m:t>𝒖𝒏𝒆𝒙𝒑𝒐𝒔𝒆𝒅</m:t>
                                      </m:r>
                                    </m:sub>
                                    <m:sup>
                                      <m:r>
                                        <a:rPr lang="en-US" sz="4400" b="1" i="1" smtClean="0">
                                          <a:solidFill>
                                            <a:srgbClr val="00B0F0"/>
                                          </a:solidFill>
                                          <a:latin typeface="Cambria Math" charset="0"/>
                                        </a:rPr>
                                        <m:t>𝟐</m:t>
                                      </m:r>
                                    </m:sup>
                                  </m:sSubSup>
                                </m:num>
                                <m:den>
                                  <m:r>
                                    <a:rPr lang="en-US" sz="4400" b="1" i="1" smtClean="0">
                                      <a:solidFill>
                                        <a:srgbClr val="00B0F0"/>
                                      </a:solidFill>
                                      <a:latin typeface="Cambria Math" charset="0"/>
                                    </a:rPr>
                                    <m:t>𝟐</m:t>
                                  </m:r>
                                </m:den>
                              </m:f>
                            </m:e>
                          </m:rad>
                        </m:den>
                      </m:f>
                      <m:r>
                        <a:rPr lang="en-US" sz="4400" b="1" i="1" smtClean="0">
                          <a:solidFill>
                            <a:srgbClr val="00B0F0"/>
                          </a:solidFill>
                          <a:latin typeface="Cambria Math" charset="0"/>
                        </a:rPr>
                        <m:t> </m:t>
                      </m:r>
                    </m:oMath>
                  </m:oMathPara>
                </a14:m>
                <a:endParaRPr lang="en-US" sz="4400" b="1" dirty="0">
                  <a:solidFill>
                    <a:srgbClr val="00B0F0"/>
                  </a:solidFill>
                </a:endParaRPr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8400" y="555963"/>
                <a:ext cx="7315200" cy="273254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7885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8F871-119A-D74F-94E7-21BFC5545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6000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Standardized Mean Difference</a:t>
            </a:r>
            <a:endParaRPr lang="en-US" sz="6000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56DD2EA1-59C6-0C4D-BF87-ABC718697254}"/>
              </a:ext>
            </a:extLst>
          </p:cNvPr>
          <p:cNvSpPr/>
          <p:nvPr/>
        </p:nvSpPr>
        <p:spPr>
          <a:xfrm>
            <a:off x="778468" y="2012950"/>
            <a:ext cx="10635063" cy="2876550"/>
          </a:xfrm>
          <a:prstGeom prst="roundRect">
            <a:avLst>
              <a:gd name="adj" fmla="val 5346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library(survey)</a:t>
            </a:r>
          </a:p>
          <a:p>
            <a:endParaRPr lang="en-US" sz="2500" dirty="0">
              <a:solidFill>
                <a:schemeClr val="tx1"/>
              </a:solidFill>
              <a:latin typeface="Monaco" pitchFamily="2" charset="77"/>
            </a:endParaRPr>
          </a:p>
          <a:p>
            <a:r>
              <a:rPr lang="en-US" sz="2500" dirty="0" err="1">
                <a:solidFill>
                  <a:schemeClr val="tx1"/>
                </a:solidFill>
                <a:latin typeface="Monaco" pitchFamily="2" charset="77"/>
              </a:rPr>
              <a:t>svy_des</a:t>
            </a:r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 &lt;- </a:t>
            </a:r>
            <a:r>
              <a:rPr lang="en-US" sz="2500" dirty="0" err="1">
                <a:solidFill>
                  <a:schemeClr val="tx1"/>
                </a:solidFill>
                <a:latin typeface="Monaco" pitchFamily="2" charset="77"/>
              </a:rPr>
              <a:t>svydesign</a:t>
            </a:r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(</a:t>
            </a:r>
          </a:p>
          <a:p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  ids = ~ 1,</a:t>
            </a:r>
          </a:p>
          <a:p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  data = </a:t>
            </a:r>
            <a:r>
              <a:rPr lang="en-US" sz="2500" dirty="0" err="1">
                <a:solidFill>
                  <a:schemeClr val="tx1"/>
                </a:solidFill>
                <a:latin typeface="Monaco" pitchFamily="2" charset="77"/>
              </a:rPr>
              <a:t>df</a:t>
            </a:r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,</a:t>
            </a:r>
          </a:p>
          <a:p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  weights = ~ weight)</a:t>
            </a:r>
          </a:p>
          <a:p>
            <a:endParaRPr lang="en-US" sz="2500" dirty="0">
              <a:solidFill>
                <a:schemeClr val="tx1"/>
              </a:solidFill>
              <a:latin typeface="Monaco" pitchFamily="2" charset="77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5E0F617-E550-A540-81F4-503F313ECD91}"/>
              </a:ext>
            </a:extLst>
          </p:cNvPr>
          <p:cNvSpPr/>
          <p:nvPr/>
        </p:nvSpPr>
        <p:spPr>
          <a:xfrm>
            <a:off x="2921000" y="2727322"/>
            <a:ext cx="1828800" cy="571503"/>
          </a:xfrm>
          <a:prstGeom prst="round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CDC2824-09D5-D24A-A95D-E401596C4F79}"/>
              </a:ext>
            </a:extLst>
          </p:cNvPr>
          <p:cNvSpPr/>
          <p:nvPr/>
        </p:nvSpPr>
        <p:spPr>
          <a:xfrm>
            <a:off x="3048000" y="3908422"/>
            <a:ext cx="1828800" cy="571503"/>
          </a:xfrm>
          <a:prstGeom prst="round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358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6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8F871-119A-D74F-94E7-21BFC5545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6000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Standardized Mean Difference</a:t>
            </a:r>
            <a:endParaRPr lang="en-US" sz="6000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56DD2EA1-59C6-0C4D-BF87-ABC718697254}"/>
              </a:ext>
            </a:extLst>
          </p:cNvPr>
          <p:cNvSpPr/>
          <p:nvPr/>
        </p:nvSpPr>
        <p:spPr>
          <a:xfrm>
            <a:off x="778468" y="2012950"/>
            <a:ext cx="10635063" cy="4133850"/>
          </a:xfrm>
          <a:prstGeom prst="roundRect">
            <a:avLst>
              <a:gd name="adj" fmla="val 5346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library(</a:t>
            </a:r>
            <a:r>
              <a:rPr lang="en-US" sz="2500" dirty="0" err="1">
                <a:solidFill>
                  <a:schemeClr val="tx1"/>
                </a:solidFill>
                <a:latin typeface="Monaco" pitchFamily="2" charset="77"/>
              </a:rPr>
              <a:t>tableone</a:t>
            </a:r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)</a:t>
            </a:r>
          </a:p>
          <a:p>
            <a:endParaRPr lang="en-US" sz="2500" dirty="0">
              <a:solidFill>
                <a:schemeClr val="tx1"/>
              </a:solidFill>
              <a:latin typeface="Monaco" pitchFamily="2" charset="77"/>
            </a:endParaRPr>
          </a:p>
          <a:p>
            <a:r>
              <a:rPr lang="en-US" sz="2500" dirty="0" err="1">
                <a:solidFill>
                  <a:schemeClr val="tx1"/>
                </a:solidFill>
                <a:latin typeface="Monaco" pitchFamily="2" charset="77"/>
              </a:rPr>
              <a:t>smd_table</a:t>
            </a:r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 &lt;- </a:t>
            </a:r>
            <a:r>
              <a:rPr lang="en-US" sz="2500" dirty="0" err="1">
                <a:solidFill>
                  <a:schemeClr val="tx1"/>
                </a:solidFill>
                <a:latin typeface="Monaco" pitchFamily="2" charset="77"/>
              </a:rPr>
              <a:t>svyCreateTableOne</a:t>
            </a:r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(</a:t>
            </a:r>
          </a:p>
          <a:p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  </a:t>
            </a:r>
            <a:r>
              <a:rPr lang="en-US" sz="2500" dirty="0" err="1">
                <a:solidFill>
                  <a:schemeClr val="tx1"/>
                </a:solidFill>
                <a:latin typeface="Monaco" pitchFamily="2" charset="77"/>
              </a:rPr>
              <a:t>vars</a:t>
            </a:r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 = c(“smoker”, “</a:t>
            </a:r>
            <a:r>
              <a:rPr lang="en-US" sz="2500" dirty="0" err="1">
                <a:solidFill>
                  <a:schemeClr val="tx1"/>
                </a:solidFill>
                <a:latin typeface="Monaco" pitchFamily="2" charset="77"/>
              </a:rPr>
              <a:t>cowboy_hat</a:t>
            </a:r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”, “sick”, . . .),</a:t>
            </a:r>
          </a:p>
          <a:p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  strata = “exposure”,</a:t>
            </a:r>
          </a:p>
          <a:p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  data = </a:t>
            </a:r>
            <a:r>
              <a:rPr lang="en-US" sz="2500" dirty="0" err="1">
                <a:solidFill>
                  <a:schemeClr val="tx1"/>
                </a:solidFill>
                <a:latin typeface="Monaco" pitchFamily="2" charset="77"/>
              </a:rPr>
              <a:t>svy_des</a:t>
            </a:r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,</a:t>
            </a:r>
          </a:p>
          <a:p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  test = FALSE)</a:t>
            </a:r>
          </a:p>
          <a:p>
            <a:endParaRPr lang="en-US" sz="2500" dirty="0">
              <a:solidFill>
                <a:schemeClr val="tx1"/>
              </a:solidFill>
              <a:latin typeface="Monaco" pitchFamily="2" charset="77"/>
            </a:endParaRPr>
          </a:p>
          <a:p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print(</a:t>
            </a:r>
            <a:r>
              <a:rPr lang="en-US" sz="2500" dirty="0" err="1">
                <a:solidFill>
                  <a:schemeClr val="tx1"/>
                </a:solidFill>
                <a:latin typeface="Monaco" pitchFamily="2" charset="77"/>
              </a:rPr>
              <a:t>smd_table</a:t>
            </a:r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, </a:t>
            </a:r>
            <a:r>
              <a:rPr lang="en-US" sz="2500" dirty="0" err="1">
                <a:solidFill>
                  <a:schemeClr val="tx1"/>
                </a:solidFill>
                <a:latin typeface="Monaco" pitchFamily="2" charset="77"/>
              </a:rPr>
              <a:t>smd</a:t>
            </a:r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 = TRUE)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EE18A80-B46F-3441-9653-A34FA9F7BB70}"/>
              </a:ext>
            </a:extLst>
          </p:cNvPr>
          <p:cNvSpPr/>
          <p:nvPr/>
        </p:nvSpPr>
        <p:spPr>
          <a:xfrm>
            <a:off x="2616200" y="3962397"/>
            <a:ext cx="1397000" cy="571503"/>
          </a:xfrm>
          <a:prstGeom prst="round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26D7C21-50A7-A745-B040-A4C69F2268C4}"/>
              </a:ext>
            </a:extLst>
          </p:cNvPr>
          <p:cNvSpPr/>
          <p:nvPr/>
        </p:nvSpPr>
        <p:spPr>
          <a:xfrm>
            <a:off x="3314700" y="2752722"/>
            <a:ext cx="3403600" cy="571503"/>
          </a:xfrm>
          <a:prstGeom prst="round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AF22672-A10C-4845-801D-2D1DEED7C52C}"/>
              </a:ext>
            </a:extLst>
          </p:cNvPr>
          <p:cNvSpPr/>
          <p:nvPr/>
        </p:nvSpPr>
        <p:spPr>
          <a:xfrm>
            <a:off x="2616200" y="3197220"/>
            <a:ext cx="7670800" cy="571503"/>
          </a:xfrm>
          <a:prstGeom prst="round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A878DA9-4C02-1A49-85E0-B1197BC5F295}"/>
              </a:ext>
            </a:extLst>
          </p:cNvPr>
          <p:cNvSpPr/>
          <p:nvPr/>
        </p:nvSpPr>
        <p:spPr>
          <a:xfrm>
            <a:off x="2882900" y="3540912"/>
            <a:ext cx="2070100" cy="571503"/>
          </a:xfrm>
          <a:prstGeom prst="round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514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CA04AB3-9C1F-5941-AE16-D2D66B4EAE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2410061"/>
              </p:ext>
            </p:extLst>
          </p:nvPr>
        </p:nvGraphicFramePr>
        <p:xfrm>
          <a:off x="2041524" y="1730376"/>
          <a:ext cx="8108952" cy="4506909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2027238">
                  <a:extLst>
                    <a:ext uri="{9D8B030D-6E8A-4147-A177-3AD203B41FA5}">
                      <a16:colId xmlns:a16="http://schemas.microsoft.com/office/drawing/2014/main" val="2760876826"/>
                    </a:ext>
                  </a:extLst>
                </a:gridCol>
                <a:gridCol w="2027238">
                  <a:extLst>
                    <a:ext uri="{9D8B030D-6E8A-4147-A177-3AD203B41FA5}">
                      <a16:colId xmlns:a16="http://schemas.microsoft.com/office/drawing/2014/main" val="601532585"/>
                    </a:ext>
                  </a:extLst>
                </a:gridCol>
                <a:gridCol w="2027238">
                  <a:extLst>
                    <a:ext uri="{9D8B030D-6E8A-4147-A177-3AD203B41FA5}">
                      <a16:colId xmlns:a16="http://schemas.microsoft.com/office/drawing/2014/main" val="1356641859"/>
                    </a:ext>
                  </a:extLst>
                </a:gridCol>
                <a:gridCol w="2027238">
                  <a:extLst>
                    <a:ext uri="{9D8B030D-6E8A-4147-A177-3AD203B41FA5}">
                      <a16:colId xmlns:a16="http://schemas.microsoft.com/office/drawing/2014/main" val="1841103786"/>
                    </a:ext>
                  </a:extLst>
                </a:gridCol>
              </a:tblGrid>
              <a:tr h="290512"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Exposed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Unexposed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SMD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61516153"/>
                  </a:ext>
                </a:extLst>
              </a:tr>
              <a:tr h="290512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n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1897.07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1900.24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83051549"/>
                  </a:ext>
                </a:extLst>
              </a:tr>
              <a:tr h="397619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mustache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60.71 (16.95)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60.90 (15.61)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0.012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951096474"/>
                  </a:ext>
                </a:extLst>
              </a:tr>
              <a:tr h="397619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cowboy hat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204.59 (101.45)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202.90 (106.44)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0.016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92531156"/>
                  </a:ext>
                </a:extLst>
              </a:tr>
              <a:tr h="571276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glasses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70.77 (27.00)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70.51 (27.50)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0.01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91185979"/>
                  </a:ext>
                </a:extLst>
              </a:tr>
              <a:tr h="571276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smoker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37.46 (10.93)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37.40 (11.28)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0.005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88154602"/>
                  </a:ext>
                </a:extLst>
              </a:tr>
              <a:tr h="397619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crazy hair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2.27 (2.46)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2.27 (1.82)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0.003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48956668"/>
                  </a:ext>
                </a:extLst>
              </a:tr>
              <a:tr h="397619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smile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2.49 (5.48)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2.47 (4.80)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0.003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52509913"/>
                  </a:ext>
                </a:extLst>
              </a:tr>
              <a:tr h="397619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sick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30.92 (8.23)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30.95 (7.54)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0.003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13761317"/>
                  </a:ext>
                </a:extLst>
              </a:tr>
              <a:tr h="397619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harry potter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3.04 (0.69)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3.03 (0.93)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0.01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79115639"/>
                  </a:ext>
                </a:extLst>
              </a:tr>
              <a:tr h="397619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healthy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145.4 (7.7)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152.2 (8.0)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0.013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70094492"/>
                  </a:ext>
                </a:extLst>
              </a:tr>
            </a:tbl>
          </a:graphicData>
        </a:graphic>
      </p:graphicFrame>
      <p:sp>
        <p:nvSpPr>
          <p:cNvPr id="6" name="Title 1">
            <a:extLst>
              <a:ext uri="{FF2B5EF4-FFF2-40B4-BE49-F238E27FC236}">
                <a16:creationId xmlns:a16="http://schemas.microsoft.com/office/drawing/2014/main" id="{2E781428-C066-E947-8303-1AA720E122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sz="6000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Standardized Mean Difference</a:t>
            </a:r>
            <a:endParaRPr lang="en-US" sz="60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8943E9E-30CE-AA45-B144-EB50ED984C05}"/>
              </a:ext>
            </a:extLst>
          </p:cNvPr>
          <p:cNvSpPr/>
          <p:nvPr/>
        </p:nvSpPr>
        <p:spPr>
          <a:xfrm>
            <a:off x="8064500" y="1730376"/>
            <a:ext cx="2022476" cy="4543424"/>
          </a:xfrm>
          <a:prstGeom prst="roundRect">
            <a:avLst>
              <a:gd name="adj" fmla="val 3480"/>
            </a:avLst>
          </a:prstGeom>
          <a:noFill/>
          <a:ln w="571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973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hlinkClick r:id="rId2"/>
            <a:extLst>
              <a:ext uri="{FF2B5EF4-FFF2-40B4-BE49-F238E27FC236}">
                <a16:creationId xmlns:a16="http://schemas.microsoft.com/office/drawing/2014/main" id="{3C09DB51-9193-0B46-8EF6-493142CD73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7535" y="2000250"/>
            <a:ext cx="8704530" cy="2254250"/>
          </a:xfrm>
          <a:prstGeom prst="rect">
            <a:avLst/>
          </a:prstGeom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948ED3DE-8C8A-B94F-8B8C-5A270CF3F261}"/>
              </a:ext>
            </a:extLst>
          </p:cNvPr>
          <p:cNvSpPr/>
          <p:nvPr/>
        </p:nvSpPr>
        <p:spPr>
          <a:xfrm>
            <a:off x="2781300" y="3390900"/>
            <a:ext cx="482600" cy="863600"/>
          </a:xfrm>
          <a:prstGeom prst="round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47089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8F871-119A-D74F-94E7-21BFC5545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6000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Standardized Mean Difference</a:t>
            </a:r>
            <a:endParaRPr lang="en-US" sz="6000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56DD2EA1-59C6-0C4D-BF87-ABC718697254}"/>
              </a:ext>
            </a:extLst>
          </p:cNvPr>
          <p:cNvSpPr/>
          <p:nvPr/>
        </p:nvSpPr>
        <p:spPr>
          <a:xfrm>
            <a:off x="778468" y="2012950"/>
            <a:ext cx="10635063" cy="4133850"/>
          </a:xfrm>
          <a:prstGeom prst="roundRect">
            <a:avLst>
              <a:gd name="adj" fmla="val 5346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library(</a:t>
            </a:r>
            <a:r>
              <a:rPr lang="en-US" sz="2500" dirty="0" err="1">
                <a:solidFill>
                  <a:schemeClr val="tx1"/>
                </a:solidFill>
                <a:latin typeface="Monaco" pitchFamily="2" charset="77"/>
              </a:rPr>
              <a:t>tableone</a:t>
            </a:r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)</a:t>
            </a:r>
          </a:p>
          <a:p>
            <a:endParaRPr lang="en-US" sz="2500" dirty="0">
              <a:solidFill>
                <a:schemeClr val="tx1"/>
              </a:solidFill>
              <a:latin typeface="Monaco" pitchFamily="2" charset="77"/>
            </a:endParaRPr>
          </a:p>
          <a:p>
            <a:r>
              <a:rPr lang="en-US" sz="2500" dirty="0" err="1">
                <a:solidFill>
                  <a:schemeClr val="tx1"/>
                </a:solidFill>
                <a:latin typeface="Monaco" pitchFamily="2" charset="77"/>
              </a:rPr>
              <a:t>smd_table_unweighted</a:t>
            </a:r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 &lt;- </a:t>
            </a:r>
            <a:r>
              <a:rPr lang="en-US" sz="2500" dirty="0" err="1">
                <a:solidFill>
                  <a:schemeClr val="tx1"/>
                </a:solidFill>
                <a:latin typeface="Monaco" pitchFamily="2" charset="77"/>
              </a:rPr>
              <a:t>CreateTableOne</a:t>
            </a:r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(</a:t>
            </a:r>
          </a:p>
          <a:p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  </a:t>
            </a:r>
            <a:r>
              <a:rPr lang="en-US" sz="2500" dirty="0" err="1">
                <a:solidFill>
                  <a:schemeClr val="tx1"/>
                </a:solidFill>
                <a:latin typeface="Monaco" pitchFamily="2" charset="77"/>
              </a:rPr>
              <a:t>vars</a:t>
            </a:r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 = c(“smoker”, “</a:t>
            </a:r>
            <a:r>
              <a:rPr lang="en-US" sz="2500" dirty="0" err="1">
                <a:solidFill>
                  <a:schemeClr val="tx1"/>
                </a:solidFill>
                <a:latin typeface="Monaco" pitchFamily="2" charset="77"/>
              </a:rPr>
              <a:t>cowboy_hat</a:t>
            </a:r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”, “sick”, . . .),</a:t>
            </a:r>
          </a:p>
          <a:p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  strata = “exposure”,</a:t>
            </a:r>
          </a:p>
          <a:p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  data = </a:t>
            </a:r>
            <a:r>
              <a:rPr lang="en-US" sz="2500" dirty="0" err="1">
                <a:solidFill>
                  <a:schemeClr val="tx1"/>
                </a:solidFill>
                <a:latin typeface="Monaco" pitchFamily="2" charset="77"/>
              </a:rPr>
              <a:t>df</a:t>
            </a:r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,</a:t>
            </a:r>
          </a:p>
          <a:p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  test = FALSE)</a:t>
            </a:r>
          </a:p>
          <a:p>
            <a:endParaRPr lang="en-US" sz="2500" dirty="0">
              <a:solidFill>
                <a:schemeClr val="tx1"/>
              </a:solidFill>
              <a:latin typeface="Monaco" pitchFamily="2" charset="77"/>
            </a:endParaRPr>
          </a:p>
          <a:p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print(</a:t>
            </a:r>
            <a:r>
              <a:rPr lang="en-US" sz="2500" dirty="0" err="1">
                <a:solidFill>
                  <a:schemeClr val="tx1"/>
                </a:solidFill>
                <a:latin typeface="Monaco" pitchFamily="2" charset="77"/>
              </a:rPr>
              <a:t>smd_table_unweighted</a:t>
            </a:r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, </a:t>
            </a:r>
            <a:r>
              <a:rPr lang="en-US" sz="2500" dirty="0" err="1">
                <a:solidFill>
                  <a:schemeClr val="tx1"/>
                </a:solidFill>
                <a:latin typeface="Monaco" pitchFamily="2" charset="77"/>
              </a:rPr>
              <a:t>smd</a:t>
            </a:r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 = TRUE)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EE18A80-B46F-3441-9653-A34FA9F7BB70}"/>
              </a:ext>
            </a:extLst>
          </p:cNvPr>
          <p:cNvSpPr/>
          <p:nvPr/>
        </p:nvSpPr>
        <p:spPr>
          <a:xfrm>
            <a:off x="2514600" y="3975097"/>
            <a:ext cx="723900" cy="571503"/>
          </a:xfrm>
          <a:prstGeom prst="round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26D7C21-50A7-A745-B040-A4C69F2268C4}"/>
              </a:ext>
            </a:extLst>
          </p:cNvPr>
          <p:cNvSpPr/>
          <p:nvPr/>
        </p:nvSpPr>
        <p:spPr>
          <a:xfrm>
            <a:off x="5461000" y="2750338"/>
            <a:ext cx="2705100" cy="571503"/>
          </a:xfrm>
          <a:prstGeom prst="round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872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6" grpId="1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752472" y="5911269"/>
            <a:ext cx="30220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Love Plots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051" y="1021580"/>
            <a:ext cx="10117898" cy="4814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63730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752472" y="5911269"/>
            <a:ext cx="30220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Love Plots</a:t>
            </a:r>
          </a:p>
        </p:txBody>
      </p:sp>
      <p:sp>
        <p:nvSpPr>
          <p:cNvPr id="6" name="Title 4"/>
          <p:cNvSpPr txBox="1">
            <a:spLocks/>
          </p:cNvSpPr>
          <p:nvPr/>
        </p:nvSpPr>
        <p:spPr>
          <a:xfrm>
            <a:off x="126492" y="-229134"/>
            <a:ext cx="533219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Imbalance between exposures</a:t>
            </a:r>
            <a:endParaRPr lang="en-US" sz="3600" dirty="0">
              <a:solidFill>
                <a:schemeClr val="bg1"/>
              </a:solidFill>
              <a:latin typeface="Franklin Gothic Heavy" charset="0"/>
              <a:ea typeface="Franklin Gothic Heavy" charset="0"/>
              <a:cs typeface="Franklin Gothic Heavy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051" y="1021580"/>
            <a:ext cx="10117898" cy="4814840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3047999" y="1096429"/>
            <a:ext cx="7910946" cy="484909"/>
          </a:xfrm>
          <a:prstGeom prst="roundRect">
            <a:avLst/>
          </a:prstGeom>
          <a:noFill/>
          <a:ln w="76200">
            <a:solidFill>
              <a:srgbClr val="79D7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449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8F871-119A-D74F-94E7-21BFC5545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6000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Standardized Mean Difference</a:t>
            </a:r>
            <a:endParaRPr lang="en-US" sz="6000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56DD2EA1-59C6-0C4D-BF87-ABC718697254}"/>
              </a:ext>
            </a:extLst>
          </p:cNvPr>
          <p:cNvSpPr/>
          <p:nvPr/>
        </p:nvSpPr>
        <p:spPr>
          <a:xfrm>
            <a:off x="778468" y="2012950"/>
            <a:ext cx="10635063" cy="4133850"/>
          </a:xfrm>
          <a:prstGeom prst="roundRect">
            <a:avLst>
              <a:gd name="adj" fmla="val 5346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library(</a:t>
            </a:r>
            <a:r>
              <a:rPr lang="en-US" sz="2500" dirty="0" err="1">
                <a:solidFill>
                  <a:schemeClr val="tx1"/>
                </a:solidFill>
                <a:latin typeface="Monaco" pitchFamily="2" charset="77"/>
              </a:rPr>
              <a:t>tidyr</a:t>
            </a:r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)</a:t>
            </a:r>
          </a:p>
          <a:p>
            <a:endParaRPr lang="en-US" sz="2500" dirty="0">
              <a:solidFill>
                <a:schemeClr val="tx1"/>
              </a:solidFill>
              <a:latin typeface="Monaco" pitchFamily="2" charset="77"/>
            </a:endParaRPr>
          </a:p>
          <a:p>
            <a:r>
              <a:rPr lang="en-US" sz="2500" dirty="0" err="1">
                <a:solidFill>
                  <a:schemeClr val="tx1"/>
                </a:solidFill>
                <a:latin typeface="Monaco" pitchFamily="2" charset="77"/>
              </a:rPr>
              <a:t>plot_df</a:t>
            </a:r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 &lt;- </a:t>
            </a:r>
            <a:r>
              <a:rPr lang="en-US" sz="2500" dirty="0" err="1">
                <a:solidFill>
                  <a:schemeClr val="tx1"/>
                </a:solidFill>
                <a:latin typeface="Monaco" pitchFamily="2" charset="77"/>
              </a:rPr>
              <a:t>data.frame</a:t>
            </a:r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(</a:t>
            </a:r>
          </a:p>
          <a:p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  </a:t>
            </a:r>
            <a:r>
              <a:rPr lang="en-US" sz="2500" dirty="0" err="1">
                <a:solidFill>
                  <a:schemeClr val="tx1"/>
                </a:solidFill>
                <a:latin typeface="Monaco" pitchFamily="2" charset="77"/>
              </a:rPr>
              <a:t>var</a:t>
            </a:r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 = names(</a:t>
            </a:r>
            <a:r>
              <a:rPr lang="en-US" sz="2500" dirty="0" err="1">
                <a:solidFill>
                  <a:schemeClr val="tx1"/>
                </a:solidFill>
                <a:latin typeface="Monaco" pitchFamily="2" charset="77"/>
              </a:rPr>
              <a:t>ExtractSmd</a:t>
            </a:r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(</a:t>
            </a:r>
            <a:r>
              <a:rPr lang="en-US" sz="2500" dirty="0" err="1">
                <a:solidFill>
                  <a:schemeClr val="tx1"/>
                </a:solidFill>
                <a:latin typeface="Monaco" pitchFamily="2" charset="77"/>
              </a:rPr>
              <a:t>smd_table</a:t>
            </a:r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)),                        </a:t>
            </a:r>
          </a:p>
          <a:p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  Unadjusted = </a:t>
            </a:r>
            <a:r>
              <a:rPr lang="en-US" sz="2500" dirty="0" err="1">
                <a:solidFill>
                  <a:schemeClr val="tx1"/>
                </a:solidFill>
                <a:latin typeface="Monaco" pitchFamily="2" charset="77"/>
              </a:rPr>
              <a:t>ExtractSmd</a:t>
            </a:r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(</a:t>
            </a:r>
            <a:r>
              <a:rPr lang="en-US" sz="2500" dirty="0" err="1">
                <a:solidFill>
                  <a:schemeClr val="tx1"/>
                </a:solidFill>
                <a:latin typeface="Monaco" pitchFamily="2" charset="77"/>
              </a:rPr>
              <a:t>smd_table_unweighted</a:t>
            </a:r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 ),                      </a:t>
            </a:r>
          </a:p>
          <a:p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  Weighted  = </a:t>
            </a:r>
            <a:r>
              <a:rPr lang="en-US" sz="2500" dirty="0" err="1">
                <a:solidFill>
                  <a:schemeClr val="tx1"/>
                </a:solidFill>
                <a:latin typeface="Monaco" pitchFamily="2" charset="77"/>
              </a:rPr>
              <a:t>ExtractSmd</a:t>
            </a:r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(</a:t>
            </a:r>
            <a:r>
              <a:rPr lang="en-US" sz="2500" dirty="0" err="1">
                <a:solidFill>
                  <a:schemeClr val="tx1"/>
                </a:solidFill>
                <a:latin typeface="Monaco" pitchFamily="2" charset="77"/>
              </a:rPr>
              <a:t>smd_table</a:t>
            </a:r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)) %&gt;%</a:t>
            </a:r>
          </a:p>
          <a:p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  gather("Method", "SMD", -</a:t>
            </a:r>
            <a:r>
              <a:rPr lang="en-US" sz="2500" dirty="0" err="1">
                <a:solidFill>
                  <a:schemeClr val="tx1"/>
                </a:solidFill>
                <a:latin typeface="Monaco" pitchFamily="2" charset="77"/>
              </a:rPr>
              <a:t>var</a:t>
            </a:r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)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26D7C21-50A7-A745-B040-A4C69F2268C4}"/>
              </a:ext>
            </a:extLst>
          </p:cNvPr>
          <p:cNvSpPr/>
          <p:nvPr/>
        </p:nvSpPr>
        <p:spPr>
          <a:xfrm>
            <a:off x="3581400" y="3213100"/>
            <a:ext cx="4025900" cy="463551"/>
          </a:xfrm>
          <a:prstGeom prst="round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1103F78-EBFF-F34D-86A0-FCCCB3BD14F4}"/>
              </a:ext>
            </a:extLst>
          </p:cNvPr>
          <p:cNvSpPr/>
          <p:nvPr/>
        </p:nvSpPr>
        <p:spPr>
          <a:xfrm>
            <a:off x="1219200" y="4343400"/>
            <a:ext cx="5651500" cy="533401"/>
          </a:xfrm>
          <a:prstGeom prst="round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149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8F871-119A-D74F-94E7-21BFC5545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6000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Standardized Mean Difference</a:t>
            </a:r>
            <a:endParaRPr lang="en-US" sz="6000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56DD2EA1-59C6-0C4D-BF87-ABC718697254}"/>
              </a:ext>
            </a:extLst>
          </p:cNvPr>
          <p:cNvSpPr/>
          <p:nvPr/>
        </p:nvSpPr>
        <p:spPr>
          <a:xfrm>
            <a:off x="457200" y="2012950"/>
            <a:ext cx="11417300" cy="4133850"/>
          </a:xfrm>
          <a:prstGeom prst="roundRect">
            <a:avLst>
              <a:gd name="adj" fmla="val 5346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200" dirty="0">
                <a:solidFill>
                  <a:schemeClr val="tx1"/>
                </a:solidFill>
                <a:latin typeface="Monaco" pitchFamily="2" charset="77"/>
              </a:rPr>
              <a:t>library(ggplot2)</a:t>
            </a:r>
          </a:p>
          <a:p>
            <a:endParaRPr lang="en-US" sz="2200" dirty="0">
              <a:solidFill>
                <a:schemeClr val="tx1"/>
              </a:solidFill>
              <a:latin typeface="Monaco" pitchFamily="2" charset="77"/>
            </a:endParaRPr>
          </a:p>
          <a:p>
            <a:r>
              <a:rPr lang="en-US" sz="2200" dirty="0" err="1">
                <a:solidFill>
                  <a:schemeClr val="tx1"/>
                </a:solidFill>
                <a:latin typeface="Monaco" pitchFamily="2" charset="77"/>
              </a:rPr>
              <a:t>ggplot</a:t>
            </a:r>
            <a:r>
              <a:rPr lang="en-US" sz="2200" dirty="0">
                <a:solidFill>
                  <a:schemeClr val="tx1"/>
                </a:solidFill>
                <a:latin typeface="Monaco" pitchFamily="2" charset="77"/>
              </a:rPr>
              <a:t>(</a:t>
            </a:r>
          </a:p>
          <a:p>
            <a:r>
              <a:rPr lang="en-US" sz="2200" dirty="0">
                <a:solidFill>
                  <a:schemeClr val="tx1"/>
                </a:solidFill>
                <a:latin typeface="Monaco" pitchFamily="2" charset="77"/>
              </a:rPr>
              <a:t>  data = </a:t>
            </a:r>
            <a:r>
              <a:rPr lang="en-US" sz="2200" dirty="0" err="1">
                <a:solidFill>
                  <a:schemeClr val="tx1"/>
                </a:solidFill>
                <a:latin typeface="Monaco" pitchFamily="2" charset="77"/>
              </a:rPr>
              <a:t>plot_df</a:t>
            </a:r>
            <a:r>
              <a:rPr lang="en-US" sz="2200" dirty="0">
                <a:solidFill>
                  <a:schemeClr val="tx1"/>
                </a:solidFill>
                <a:latin typeface="Monaco" pitchFamily="2" charset="77"/>
              </a:rPr>
              <a:t>,</a:t>
            </a:r>
          </a:p>
          <a:p>
            <a:r>
              <a:rPr lang="en-US" sz="2200" dirty="0">
                <a:solidFill>
                  <a:schemeClr val="tx1"/>
                </a:solidFill>
                <a:latin typeface="Monaco" pitchFamily="2" charset="77"/>
              </a:rPr>
              <a:t>  mapping = </a:t>
            </a:r>
            <a:r>
              <a:rPr lang="en-US" sz="2200" dirty="0" err="1">
                <a:solidFill>
                  <a:schemeClr val="tx1"/>
                </a:solidFill>
                <a:latin typeface="Monaco" pitchFamily="2" charset="77"/>
              </a:rPr>
              <a:t>aes</a:t>
            </a:r>
            <a:r>
              <a:rPr lang="en-US" sz="2200" dirty="0">
                <a:solidFill>
                  <a:schemeClr val="tx1"/>
                </a:solidFill>
                <a:latin typeface="Monaco" pitchFamily="2" charset="77"/>
              </a:rPr>
              <a:t>(x = </a:t>
            </a:r>
            <a:r>
              <a:rPr lang="en-US" sz="2200" dirty="0" err="1">
                <a:solidFill>
                  <a:schemeClr val="tx1"/>
                </a:solidFill>
                <a:latin typeface="Monaco" pitchFamily="2" charset="77"/>
              </a:rPr>
              <a:t>var</a:t>
            </a:r>
            <a:r>
              <a:rPr lang="en-US" sz="2200" dirty="0">
                <a:solidFill>
                  <a:schemeClr val="tx1"/>
                </a:solidFill>
                <a:latin typeface="Monaco" pitchFamily="2" charset="77"/>
              </a:rPr>
              <a:t>, y = SMD, group = Method, color = Method)</a:t>
            </a:r>
          </a:p>
          <a:p>
            <a:r>
              <a:rPr lang="en-US" sz="2200" dirty="0">
                <a:solidFill>
                  <a:schemeClr val="tx1"/>
                </a:solidFill>
                <a:latin typeface="Monaco" pitchFamily="2" charset="77"/>
              </a:rPr>
              <a:t>  ) +</a:t>
            </a:r>
          </a:p>
          <a:p>
            <a:r>
              <a:rPr lang="en-US" sz="2200" dirty="0">
                <a:solidFill>
                  <a:schemeClr val="tx1"/>
                </a:solidFill>
                <a:latin typeface="Monaco" pitchFamily="2" charset="77"/>
              </a:rPr>
              <a:t>  </a:t>
            </a:r>
            <a:r>
              <a:rPr lang="en-US" sz="2200" dirty="0" err="1">
                <a:solidFill>
                  <a:schemeClr val="tx1"/>
                </a:solidFill>
                <a:latin typeface="Monaco" pitchFamily="2" charset="77"/>
              </a:rPr>
              <a:t>geom_line</a:t>
            </a:r>
            <a:r>
              <a:rPr lang="en-US" sz="2200" dirty="0">
                <a:solidFill>
                  <a:schemeClr val="tx1"/>
                </a:solidFill>
                <a:latin typeface="Monaco" pitchFamily="2" charset="77"/>
              </a:rPr>
              <a:t>() +</a:t>
            </a:r>
          </a:p>
          <a:p>
            <a:r>
              <a:rPr lang="en-US" sz="2200" dirty="0">
                <a:solidFill>
                  <a:schemeClr val="tx1"/>
                </a:solidFill>
                <a:latin typeface="Monaco" pitchFamily="2" charset="77"/>
              </a:rPr>
              <a:t>  </a:t>
            </a:r>
            <a:r>
              <a:rPr lang="en-US" sz="2200" dirty="0" err="1">
                <a:solidFill>
                  <a:schemeClr val="tx1"/>
                </a:solidFill>
                <a:latin typeface="Monaco" pitchFamily="2" charset="77"/>
              </a:rPr>
              <a:t>geom_point</a:t>
            </a:r>
            <a:r>
              <a:rPr lang="en-US" sz="2200" dirty="0">
                <a:solidFill>
                  <a:schemeClr val="tx1"/>
                </a:solidFill>
                <a:latin typeface="Monaco" pitchFamily="2" charset="77"/>
              </a:rPr>
              <a:t>() + </a:t>
            </a:r>
          </a:p>
          <a:p>
            <a:r>
              <a:rPr lang="en-US" sz="2200" dirty="0">
                <a:solidFill>
                  <a:schemeClr val="tx1"/>
                </a:solidFill>
                <a:latin typeface="Monaco" pitchFamily="2" charset="77"/>
              </a:rPr>
              <a:t>  </a:t>
            </a:r>
            <a:r>
              <a:rPr lang="en-US" sz="2200" dirty="0" err="1">
                <a:solidFill>
                  <a:schemeClr val="tx1"/>
                </a:solidFill>
                <a:latin typeface="Monaco" pitchFamily="2" charset="77"/>
              </a:rPr>
              <a:t>geom_hline</a:t>
            </a:r>
            <a:r>
              <a:rPr lang="en-US" sz="2200" dirty="0">
                <a:solidFill>
                  <a:schemeClr val="tx1"/>
                </a:solidFill>
                <a:latin typeface="Monaco" pitchFamily="2" charset="77"/>
              </a:rPr>
              <a:t>(</a:t>
            </a:r>
            <a:r>
              <a:rPr lang="en-US" sz="2200" dirty="0" err="1">
                <a:solidFill>
                  <a:schemeClr val="tx1"/>
                </a:solidFill>
                <a:latin typeface="Monaco" pitchFamily="2" charset="77"/>
              </a:rPr>
              <a:t>yintercept</a:t>
            </a:r>
            <a:r>
              <a:rPr lang="en-US" sz="2200" dirty="0">
                <a:solidFill>
                  <a:schemeClr val="tx1"/>
                </a:solidFill>
                <a:latin typeface="Monaco" pitchFamily="2" charset="77"/>
              </a:rPr>
              <a:t> = 0.1, color = "black", size = 0.1) +  </a:t>
            </a:r>
          </a:p>
          <a:p>
            <a:r>
              <a:rPr lang="en-US" sz="2200" dirty="0">
                <a:solidFill>
                  <a:schemeClr val="tx1"/>
                </a:solidFill>
                <a:latin typeface="Monaco" pitchFamily="2" charset="77"/>
              </a:rPr>
              <a:t>  </a:t>
            </a:r>
            <a:r>
              <a:rPr lang="en-US" sz="2200" dirty="0" err="1">
                <a:solidFill>
                  <a:schemeClr val="tx1"/>
                </a:solidFill>
                <a:latin typeface="Monaco" pitchFamily="2" charset="77"/>
              </a:rPr>
              <a:t>coord_flip</a:t>
            </a:r>
            <a:r>
              <a:rPr lang="en-US" sz="2200" dirty="0">
                <a:solidFill>
                  <a:schemeClr val="tx1"/>
                </a:solidFill>
                <a:latin typeface="Monaco" pitchFamily="2" charset="77"/>
              </a:rPr>
              <a:t>()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1103F78-EBFF-F34D-86A0-FCCCB3BD14F4}"/>
              </a:ext>
            </a:extLst>
          </p:cNvPr>
          <p:cNvSpPr/>
          <p:nvPr/>
        </p:nvSpPr>
        <p:spPr>
          <a:xfrm>
            <a:off x="838200" y="4687888"/>
            <a:ext cx="9842500" cy="533401"/>
          </a:xfrm>
          <a:prstGeom prst="round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8338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752472" y="5911269"/>
            <a:ext cx="30220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Love Plots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051" y="1021580"/>
            <a:ext cx="10117898" cy="4814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62568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8F871-119A-D74F-94E7-21BFC5545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Outcome model</a:t>
            </a:r>
            <a:endParaRPr lang="en-US" sz="6000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56DD2EA1-59C6-0C4D-BF87-ABC718697254}"/>
              </a:ext>
            </a:extLst>
          </p:cNvPr>
          <p:cNvSpPr/>
          <p:nvPr/>
        </p:nvSpPr>
        <p:spPr>
          <a:xfrm>
            <a:off x="457200" y="2012950"/>
            <a:ext cx="11417300" cy="4133850"/>
          </a:xfrm>
          <a:prstGeom prst="roundRect">
            <a:avLst>
              <a:gd name="adj" fmla="val 5346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200" dirty="0" err="1">
                <a:solidFill>
                  <a:schemeClr val="tx1"/>
                </a:solidFill>
                <a:latin typeface="Monaco" pitchFamily="2" charset="77"/>
              </a:rPr>
              <a:t>svyglm</a:t>
            </a:r>
            <a:r>
              <a:rPr lang="en-US" sz="2200" dirty="0">
                <a:solidFill>
                  <a:schemeClr val="tx1"/>
                </a:solidFill>
                <a:latin typeface="Monaco" pitchFamily="2" charset="77"/>
              </a:rPr>
              <a:t>(</a:t>
            </a:r>
          </a:p>
          <a:p>
            <a:r>
              <a:rPr lang="en-US" sz="2200" dirty="0">
                <a:solidFill>
                  <a:schemeClr val="tx1"/>
                </a:solidFill>
                <a:latin typeface="Monaco" pitchFamily="2" charset="77"/>
              </a:rPr>
              <a:t>  outcome ~ exposure,</a:t>
            </a:r>
          </a:p>
          <a:p>
            <a:r>
              <a:rPr lang="en-US" sz="2200" dirty="0">
                <a:solidFill>
                  <a:schemeClr val="tx1"/>
                </a:solidFill>
                <a:latin typeface="Monaco" pitchFamily="2" charset="77"/>
              </a:rPr>
              <a:t>  data = </a:t>
            </a:r>
            <a:r>
              <a:rPr lang="en-US" sz="2200" dirty="0" err="1">
                <a:solidFill>
                  <a:schemeClr val="tx1"/>
                </a:solidFill>
                <a:latin typeface="Monaco" pitchFamily="2" charset="77"/>
              </a:rPr>
              <a:t>svy_des</a:t>
            </a:r>
            <a:r>
              <a:rPr lang="en-US" sz="2200" dirty="0">
                <a:solidFill>
                  <a:schemeClr val="tx1"/>
                </a:solidFill>
                <a:latin typeface="Monaco" pitchFamily="2" charset="77"/>
              </a:rPr>
              <a:t>,</a:t>
            </a:r>
          </a:p>
          <a:p>
            <a:r>
              <a:rPr lang="en-US" sz="2200" dirty="0">
                <a:solidFill>
                  <a:schemeClr val="tx1"/>
                </a:solidFill>
                <a:latin typeface="Monaco" pitchFamily="2" charset="77"/>
              </a:rPr>
              <a:t>  family = binomial) 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1103F78-EBFF-F34D-86A0-FCCCB3BD14F4}"/>
              </a:ext>
            </a:extLst>
          </p:cNvPr>
          <p:cNvSpPr/>
          <p:nvPr/>
        </p:nvSpPr>
        <p:spPr>
          <a:xfrm>
            <a:off x="508000" y="2033588"/>
            <a:ext cx="1333500" cy="533401"/>
          </a:xfrm>
          <a:prstGeom prst="round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8140372-C4EF-2342-A08A-5524FE3788F1}"/>
              </a:ext>
            </a:extLst>
          </p:cNvPr>
          <p:cNvSpPr/>
          <p:nvPr/>
        </p:nvSpPr>
        <p:spPr>
          <a:xfrm>
            <a:off x="838200" y="2355850"/>
            <a:ext cx="3162300" cy="533401"/>
          </a:xfrm>
          <a:prstGeom prst="round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C2FDD89-E7EC-DB42-974E-7446875AAA4F}"/>
              </a:ext>
            </a:extLst>
          </p:cNvPr>
          <p:cNvSpPr/>
          <p:nvPr/>
        </p:nvSpPr>
        <p:spPr>
          <a:xfrm>
            <a:off x="838200" y="2678112"/>
            <a:ext cx="2641600" cy="533401"/>
          </a:xfrm>
          <a:prstGeom prst="round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B2E214C-F6D0-0D47-9B9D-D09EE884721C}"/>
              </a:ext>
            </a:extLst>
          </p:cNvPr>
          <p:cNvSpPr/>
          <p:nvPr/>
        </p:nvSpPr>
        <p:spPr>
          <a:xfrm>
            <a:off x="838200" y="3052762"/>
            <a:ext cx="3162300" cy="533401"/>
          </a:xfrm>
          <a:prstGeom prst="round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081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6" grpId="0" animBg="1"/>
      <p:bldP spid="6" grpId="1" animBg="1"/>
      <p:bldP spid="8" grpId="0" animBg="1"/>
      <p:bldP spid="8" grpId="1" animBg="1"/>
      <p:bldP spid="9" grpId="0" animBg="1"/>
      <p:bldP spid="9" grpId="1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8F871-119A-D74F-94E7-21BFC5545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Outcome model</a:t>
            </a:r>
            <a:endParaRPr lang="en-US" sz="6000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56DD2EA1-59C6-0C4D-BF87-ABC718697254}"/>
              </a:ext>
            </a:extLst>
          </p:cNvPr>
          <p:cNvSpPr/>
          <p:nvPr/>
        </p:nvSpPr>
        <p:spPr>
          <a:xfrm>
            <a:off x="457200" y="2012950"/>
            <a:ext cx="11417300" cy="4133850"/>
          </a:xfrm>
          <a:prstGeom prst="roundRect">
            <a:avLst>
              <a:gd name="adj" fmla="val 5346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200" dirty="0" err="1">
                <a:solidFill>
                  <a:schemeClr val="tx1"/>
                </a:solidFill>
                <a:latin typeface="Monaco" pitchFamily="2" charset="77"/>
              </a:rPr>
              <a:t>svyglm</a:t>
            </a:r>
            <a:r>
              <a:rPr lang="en-US" sz="2200" dirty="0">
                <a:solidFill>
                  <a:schemeClr val="tx1"/>
                </a:solidFill>
                <a:latin typeface="Monaco" pitchFamily="2" charset="77"/>
              </a:rPr>
              <a:t>(</a:t>
            </a:r>
          </a:p>
          <a:p>
            <a:r>
              <a:rPr lang="en-US" sz="2200" dirty="0">
                <a:solidFill>
                  <a:schemeClr val="tx1"/>
                </a:solidFill>
                <a:latin typeface="Monaco" pitchFamily="2" charset="77"/>
              </a:rPr>
              <a:t>  outcome ~ exposure,</a:t>
            </a:r>
          </a:p>
          <a:p>
            <a:r>
              <a:rPr lang="en-US" sz="2200" dirty="0">
                <a:solidFill>
                  <a:schemeClr val="tx1"/>
                </a:solidFill>
                <a:latin typeface="Monaco" pitchFamily="2" charset="77"/>
              </a:rPr>
              <a:t>  data = </a:t>
            </a:r>
            <a:r>
              <a:rPr lang="en-US" sz="2200" dirty="0" err="1">
                <a:solidFill>
                  <a:schemeClr val="tx1"/>
                </a:solidFill>
                <a:latin typeface="Monaco" pitchFamily="2" charset="77"/>
              </a:rPr>
              <a:t>svy_des</a:t>
            </a:r>
            <a:r>
              <a:rPr lang="en-US" sz="2200" dirty="0">
                <a:solidFill>
                  <a:schemeClr val="tx1"/>
                </a:solidFill>
                <a:latin typeface="Monaco" pitchFamily="2" charset="77"/>
              </a:rPr>
              <a:t>,</a:t>
            </a:r>
          </a:p>
          <a:p>
            <a:r>
              <a:rPr lang="en-US" sz="2200" dirty="0">
                <a:solidFill>
                  <a:schemeClr val="tx1"/>
                </a:solidFill>
                <a:latin typeface="Monaco" pitchFamily="2" charset="77"/>
              </a:rPr>
              <a:t>  family = binomial) %&gt;%</a:t>
            </a:r>
          </a:p>
          <a:p>
            <a:r>
              <a:rPr lang="en-US" sz="2200" dirty="0">
                <a:solidFill>
                  <a:schemeClr val="tx1"/>
                </a:solidFill>
                <a:latin typeface="Monaco" pitchFamily="2" charset="77"/>
              </a:rPr>
              <a:t>  </a:t>
            </a:r>
            <a:r>
              <a:rPr lang="en-US" sz="2200" dirty="0" err="1">
                <a:solidFill>
                  <a:schemeClr val="tx1"/>
                </a:solidFill>
                <a:latin typeface="Monaco" pitchFamily="2" charset="77"/>
              </a:rPr>
              <a:t>confint</a:t>
            </a:r>
            <a:r>
              <a:rPr lang="en-US" sz="2200" dirty="0">
                <a:solidFill>
                  <a:schemeClr val="tx1"/>
                </a:solidFill>
                <a:latin typeface="Monaco" pitchFamily="2" charset="77"/>
              </a:rPr>
              <a:t>(</a:t>
            </a:r>
            <a:r>
              <a:rPr lang="en-US" sz="2200" dirty="0" err="1">
                <a:solidFill>
                  <a:schemeClr val="tx1"/>
                </a:solidFill>
                <a:latin typeface="Monaco" pitchFamily="2" charset="77"/>
              </a:rPr>
              <a:t>parm</a:t>
            </a:r>
            <a:r>
              <a:rPr lang="en-US" sz="2200" dirty="0">
                <a:solidFill>
                  <a:schemeClr val="tx1"/>
                </a:solidFill>
                <a:latin typeface="Monaco" pitchFamily="2" charset="77"/>
              </a:rPr>
              <a:t> = “exposure”) 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3B99F77-58A6-A449-A378-C178B4E4B8A1}"/>
              </a:ext>
            </a:extLst>
          </p:cNvPr>
          <p:cNvSpPr/>
          <p:nvPr/>
        </p:nvSpPr>
        <p:spPr>
          <a:xfrm>
            <a:off x="838200" y="3390900"/>
            <a:ext cx="4521200" cy="533401"/>
          </a:xfrm>
          <a:prstGeom prst="round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367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8F871-119A-D74F-94E7-21BFC5545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Outcome model</a:t>
            </a:r>
            <a:endParaRPr lang="en-US" sz="6000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56DD2EA1-59C6-0C4D-BF87-ABC718697254}"/>
              </a:ext>
            </a:extLst>
          </p:cNvPr>
          <p:cNvSpPr/>
          <p:nvPr/>
        </p:nvSpPr>
        <p:spPr>
          <a:xfrm>
            <a:off x="457200" y="2012950"/>
            <a:ext cx="11417300" cy="4133850"/>
          </a:xfrm>
          <a:prstGeom prst="roundRect">
            <a:avLst>
              <a:gd name="adj" fmla="val 5346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200" dirty="0" err="1">
                <a:solidFill>
                  <a:schemeClr val="tx1"/>
                </a:solidFill>
                <a:latin typeface="Monaco" pitchFamily="2" charset="77"/>
              </a:rPr>
              <a:t>svyglm</a:t>
            </a:r>
            <a:r>
              <a:rPr lang="en-US" sz="2200" dirty="0">
                <a:solidFill>
                  <a:schemeClr val="tx1"/>
                </a:solidFill>
                <a:latin typeface="Monaco" pitchFamily="2" charset="77"/>
              </a:rPr>
              <a:t>(</a:t>
            </a:r>
          </a:p>
          <a:p>
            <a:r>
              <a:rPr lang="en-US" sz="2200" dirty="0">
                <a:solidFill>
                  <a:schemeClr val="tx1"/>
                </a:solidFill>
                <a:latin typeface="Monaco" pitchFamily="2" charset="77"/>
              </a:rPr>
              <a:t>  outcome ~ exposure,</a:t>
            </a:r>
          </a:p>
          <a:p>
            <a:r>
              <a:rPr lang="en-US" sz="2200" dirty="0">
                <a:solidFill>
                  <a:schemeClr val="tx1"/>
                </a:solidFill>
                <a:latin typeface="Monaco" pitchFamily="2" charset="77"/>
              </a:rPr>
              <a:t>  data = </a:t>
            </a:r>
            <a:r>
              <a:rPr lang="en-US" sz="2200" dirty="0" err="1">
                <a:solidFill>
                  <a:schemeClr val="tx1"/>
                </a:solidFill>
                <a:latin typeface="Monaco" pitchFamily="2" charset="77"/>
              </a:rPr>
              <a:t>svy_des</a:t>
            </a:r>
            <a:r>
              <a:rPr lang="en-US" sz="2200" dirty="0">
                <a:solidFill>
                  <a:schemeClr val="tx1"/>
                </a:solidFill>
                <a:latin typeface="Monaco" pitchFamily="2" charset="77"/>
              </a:rPr>
              <a:t>,</a:t>
            </a:r>
          </a:p>
          <a:p>
            <a:r>
              <a:rPr lang="en-US" sz="2200" dirty="0">
                <a:solidFill>
                  <a:schemeClr val="tx1"/>
                </a:solidFill>
                <a:latin typeface="Monaco" pitchFamily="2" charset="77"/>
              </a:rPr>
              <a:t>  family = binomial) %&gt;%</a:t>
            </a:r>
          </a:p>
          <a:p>
            <a:r>
              <a:rPr lang="en-US" sz="2200" dirty="0">
                <a:solidFill>
                  <a:schemeClr val="tx1"/>
                </a:solidFill>
                <a:latin typeface="Monaco" pitchFamily="2" charset="77"/>
              </a:rPr>
              <a:t>  </a:t>
            </a:r>
            <a:r>
              <a:rPr lang="en-US" sz="2200" dirty="0" err="1">
                <a:solidFill>
                  <a:schemeClr val="tx1"/>
                </a:solidFill>
                <a:latin typeface="Monaco" pitchFamily="2" charset="77"/>
              </a:rPr>
              <a:t>confint</a:t>
            </a:r>
            <a:r>
              <a:rPr lang="en-US" sz="2200" dirty="0">
                <a:solidFill>
                  <a:schemeClr val="tx1"/>
                </a:solidFill>
                <a:latin typeface="Monaco" pitchFamily="2" charset="77"/>
              </a:rPr>
              <a:t>(</a:t>
            </a:r>
            <a:r>
              <a:rPr lang="en-US" sz="2200" dirty="0" err="1">
                <a:solidFill>
                  <a:schemeClr val="tx1"/>
                </a:solidFill>
                <a:latin typeface="Monaco" pitchFamily="2" charset="77"/>
              </a:rPr>
              <a:t>parm</a:t>
            </a:r>
            <a:r>
              <a:rPr lang="en-US" sz="2200" dirty="0">
                <a:solidFill>
                  <a:schemeClr val="tx1"/>
                </a:solidFill>
                <a:latin typeface="Monaco" pitchFamily="2" charset="77"/>
              </a:rPr>
              <a:t> = “exposure”) %&gt;%</a:t>
            </a:r>
          </a:p>
          <a:p>
            <a:r>
              <a:rPr lang="en-US" sz="2200" dirty="0">
                <a:solidFill>
                  <a:schemeClr val="tx1"/>
                </a:solidFill>
                <a:latin typeface="Monaco" pitchFamily="2" charset="77"/>
              </a:rPr>
              <a:t>  </a:t>
            </a:r>
            <a:r>
              <a:rPr lang="en-US" sz="2200" dirty="0" err="1">
                <a:solidFill>
                  <a:schemeClr val="tx1"/>
                </a:solidFill>
                <a:latin typeface="Monaco" pitchFamily="2" charset="77"/>
              </a:rPr>
              <a:t>exp</a:t>
            </a:r>
            <a:r>
              <a:rPr lang="en-US" sz="2200" dirty="0">
                <a:solidFill>
                  <a:schemeClr val="tx1"/>
                </a:solidFill>
                <a:latin typeface="Monaco" pitchFamily="2" charset="77"/>
              </a:rPr>
              <a:t>()</a:t>
            </a:r>
          </a:p>
          <a:p>
            <a:r>
              <a:rPr lang="en-US" sz="2200" dirty="0">
                <a:solidFill>
                  <a:schemeClr val="bg1">
                    <a:lumMod val="50000"/>
                  </a:schemeClr>
                </a:solidFill>
                <a:latin typeface="Monaco" pitchFamily="2" charset="77"/>
              </a:rPr>
              <a:t>#&gt;           2.5%   97.5%</a:t>
            </a:r>
          </a:p>
          <a:p>
            <a:r>
              <a:rPr lang="en-US" sz="2200" dirty="0">
                <a:solidFill>
                  <a:schemeClr val="bg1">
                    <a:lumMod val="50000"/>
                  </a:schemeClr>
                </a:solidFill>
                <a:latin typeface="Monaco" pitchFamily="2" charset="77"/>
              </a:rPr>
              <a:t>#&gt; exposure  1.51   2.01 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958E6A3-19DC-6045-A8DD-B1EA7D089E58}"/>
              </a:ext>
            </a:extLst>
          </p:cNvPr>
          <p:cNvSpPr/>
          <p:nvPr/>
        </p:nvSpPr>
        <p:spPr>
          <a:xfrm>
            <a:off x="838200" y="3709988"/>
            <a:ext cx="1041400" cy="533401"/>
          </a:xfrm>
          <a:prstGeom prst="round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699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unmeasured confounding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845FCF-90D0-734C-8374-1D7ED8C809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255900">
            <a:off x="7406208" y="118825"/>
            <a:ext cx="3181823" cy="3181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099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✌️ parts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sz="40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Discuss some ways to strengthen a causal argument: </a:t>
            </a:r>
            <a:r>
              <a:rPr lang="en-US" sz="4000" b="1" dirty="0">
                <a:solidFill>
                  <a:schemeClr val="accent4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Hill’s criteria</a:t>
            </a:r>
          </a:p>
          <a:p>
            <a:pPr marL="742950" indent="-742950">
              <a:buFont typeface="+mj-lt"/>
              <a:buAutoNum type="arabicPeriod"/>
            </a:pPr>
            <a:endParaRPr lang="en-US" sz="4000" b="1" dirty="0">
              <a:solidFill>
                <a:schemeClr val="accent4"/>
              </a:solidFill>
              <a:latin typeface="Franklin Gothic Medium" charset="0"/>
              <a:ea typeface="Franklin Gothic Medium" charset="0"/>
              <a:cs typeface="Franklin Gothic Medium" charset="0"/>
            </a:endParaRPr>
          </a:p>
          <a:p>
            <a:pPr marL="742950" indent="-742950">
              <a:buFont typeface="+mj-lt"/>
              <a:buAutoNum type="arabicPeriod"/>
            </a:pPr>
            <a:r>
              <a:rPr lang="en-US" sz="40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Discuss a specific causal inference method: </a:t>
            </a:r>
            <a:r>
              <a:rPr lang="en-US" sz="4000" b="1" dirty="0">
                <a:solidFill>
                  <a:schemeClr val="accent4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propensity scores + sensitivity analyses</a:t>
            </a:r>
            <a:endParaRPr lang="en-US" sz="4000" dirty="0">
              <a:solidFill>
                <a:schemeClr val="bg1"/>
              </a:solidFill>
              <a:latin typeface="Franklin Gothic Medium" charset="0"/>
              <a:ea typeface="Franklin Gothic Medium" charset="0"/>
              <a:cs typeface="Franklin Gothic Medium" charset="0"/>
            </a:endParaRPr>
          </a:p>
          <a:p>
            <a:pPr marL="742950" indent="-742950">
              <a:buFont typeface="+mj-lt"/>
              <a:buAutoNum type="arabicPeriod"/>
            </a:pPr>
            <a:endParaRPr lang="en-US" sz="4000" b="1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4001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All you need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Font typeface="Wingdings" charset="2"/>
              <a:buChar char="ü"/>
            </a:pPr>
            <a:r>
              <a:rPr lang="en-US" sz="32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 </a:t>
            </a:r>
            <a:r>
              <a:rPr lang="en-US" sz="3200" b="1" dirty="0">
                <a:solidFill>
                  <a:srgbClr val="79D758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Exposure-outcome effect</a:t>
            </a:r>
          </a:p>
          <a:p>
            <a:pPr>
              <a:buFont typeface="Wingdings" charset="2"/>
              <a:buChar char="ü"/>
            </a:pPr>
            <a:endParaRPr lang="en-US" sz="3200" dirty="0">
              <a:solidFill>
                <a:schemeClr val="bg1"/>
              </a:solidFill>
              <a:latin typeface="Franklin Gothic Medium" charset="0"/>
              <a:ea typeface="Franklin Gothic Medium" charset="0"/>
              <a:cs typeface="Franklin Gothic Medium" charset="0"/>
            </a:endParaRPr>
          </a:p>
          <a:p>
            <a:pPr>
              <a:buFont typeface="Wingdings" charset="2"/>
              <a:buChar char="ü"/>
            </a:pPr>
            <a:r>
              <a:rPr lang="en-US" sz="32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 </a:t>
            </a:r>
            <a:r>
              <a:rPr lang="en-US" sz="3200" b="1" dirty="0">
                <a:solidFill>
                  <a:srgbClr val="79D758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Exposure-unmeasured confounder effect</a:t>
            </a:r>
          </a:p>
          <a:p>
            <a:pPr>
              <a:buFont typeface="Wingdings" charset="2"/>
              <a:buChar char="ü"/>
            </a:pPr>
            <a:endParaRPr lang="en-US" sz="3200" dirty="0">
              <a:solidFill>
                <a:schemeClr val="bg1"/>
              </a:solidFill>
              <a:latin typeface="Franklin Gothic Medium" charset="0"/>
              <a:ea typeface="Franklin Gothic Medium" charset="0"/>
              <a:cs typeface="Franklin Gothic Medium" charset="0"/>
            </a:endParaRPr>
          </a:p>
          <a:p>
            <a:pPr>
              <a:buFont typeface="Wingdings" charset="2"/>
              <a:buChar char="ü"/>
            </a:pPr>
            <a:r>
              <a:rPr lang="en-US" sz="32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 </a:t>
            </a:r>
            <a:r>
              <a:rPr lang="en-US" sz="3200" b="1" dirty="0">
                <a:solidFill>
                  <a:srgbClr val="79D758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Outcome-unmeasured confounder effect</a:t>
            </a:r>
            <a:endParaRPr lang="en-US" sz="3200" dirty="0">
              <a:solidFill>
                <a:schemeClr val="bg1"/>
              </a:solidFill>
              <a:latin typeface="Franklin Gothic Medium" charset="0"/>
              <a:ea typeface="Franklin Gothic Medium" charset="0"/>
              <a:cs typeface="Franklin Gothic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3089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All you need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Font typeface="Wingdings" charset="2"/>
              <a:buChar char="ü"/>
            </a:pPr>
            <a:r>
              <a:rPr lang="en-US" sz="32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 </a:t>
            </a:r>
            <a:r>
              <a:rPr lang="en-US" sz="3200" b="1" strike="sngStrike" dirty="0">
                <a:solidFill>
                  <a:srgbClr val="79D758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Exposure-outcome effect</a:t>
            </a:r>
            <a:r>
              <a:rPr lang="en-US" sz="32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 generally estimated from a model, for example an odds ratio, hazard ratio, or risk ratio</a:t>
            </a:r>
          </a:p>
          <a:p>
            <a:pPr>
              <a:buFont typeface="Wingdings" charset="2"/>
              <a:buChar char="ü"/>
            </a:pPr>
            <a:r>
              <a:rPr lang="en-US" sz="32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 </a:t>
            </a:r>
            <a:r>
              <a:rPr lang="en-US" sz="3200" b="1" dirty="0">
                <a:solidFill>
                  <a:schemeClr val="accent1">
                    <a:lumMod val="50000"/>
                  </a:schemeClr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Exposure-unmeasured confounder effect</a:t>
            </a:r>
          </a:p>
          <a:p>
            <a:pPr>
              <a:buFont typeface="Wingdings" charset="2"/>
              <a:buChar char="ü"/>
            </a:pPr>
            <a:endParaRPr lang="en-US" sz="3200" dirty="0">
              <a:solidFill>
                <a:schemeClr val="bg1"/>
              </a:solidFill>
              <a:latin typeface="Franklin Gothic Medium" charset="0"/>
              <a:ea typeface="Franklin Gothic Medium" charset="0"/>
              <a:cs typeface="Franklin Gothic Medium" charset="0"/>
            </a:endParaRPr>
          </a:p>
          <a:p>
            <a:pPr>
              <a:buFont typeface="Wingdings" charset="2"/>
              <a:buChar char="ü"/>
            </a:pPr>
            <a:r>
              <a:rPr lang="en-US" sz="32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 </a:t>
            </a:r>
            <a:r>
              <a:rPr lang="en-US" sz="3200" b="1" dirty="0">
                <a:solidFill>
                  <a:schemeClr val="accent1">
                    <a:lumMod val="50000"/>
                  </a:schemeClr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Outcome-unmeasured confounder effect</a:t>
            </a:r>
            <a:endParaRPr lang="en-US" sz="3200" dirty="0">
              <a:solidFill>
                <a:schemeClr val="accent1">
                  <a:lumMod val="50000"/>
                </a:schemeClr>
              </a:solidFill>
              <a:latin typeface="Franklin Gothic Medium" charset="0"/>
              <a:ea typeface="Franklin Gothic Medium" charset="0"/>
              <a:cs typeface="Franklin Gothic Medium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F1F9A5-3096-4541-B94C-3E3345A89387}"/>
              </a:ext>
            </a:extLst>
          </p:cNvPr>
          <p:cNvSpPr txBox="1"/>
          <p:nvPr/>
        </p:nvSpPr>
        <p:spPr>
          <a:xfrm>
            <a:off x="3244850" y="2291834"/>
            <a:ext cx="5702300" cy="2400657"/>
          </a:xfrm>
          <a:prstGeom prst="rect">
            <a:avLst/>
          </a:prstGeom>
          <a:ln w="762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5000" dirty="0">
                <a:solidFill>
                  <a:schemeClr val="accent4"/>
                </a:solidFill>
                <a:latin typeface="Franklin Gothic Medium" panose="020B0603020102020204" pitchFamily="34" charset="0"/>
              </a:rPr>
              <a:t>Odds Ratio Confidence Interval: (1.5, 2)</a:t>
            </a:r>
          </a:p>
        </p:txBody>
      </p:sp>
    </p:spTree>
    <p:extLst>
      <p:ext uri="{BB962C8B-B14F-4D97-AF65-F5344CB8AC3E}">
        <p14:creationId xmlns:p14="http://schemas.microsoft.com/office/powerpoint/2010/main" val="1648603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All you need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Font typeface="Wingdings" charset="2"/>
              <a:buChar char="ü"/>
            </a:pPr>
            <a:r>
              <a:rPr lang="en-US" sz="32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 </a:t>
            </a:r>
            <a:r>
              <a:rPr lang="en-US" sz="3200" b="1" strike="sngStrike" dirty="0">
                <a:solidFill>
                  <a:schemeClr val="accent1">
                    <a:lumMod val="50000"/>
                  </a:schemeClr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Exposure-outcome effect</a:t>
            </a:r>
            <a:r>
              <a:rPr lang="en-US" sz="3200" dirty="0">
                <a:solidFill>
                  <a:schemeClr val="accent1">
                    <a:lumMod val="50000"/>
                  </a:schemeClr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 </a:t>
            </a: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generally estimated from a model, for example an odds ratio, hazard ratio, or risk ratio</a:t>
            </a:r>
          </a:p>
          <a:p>
            <a:pPr>
              <a:buFont typeface="Wingdings" charset="2"/>
              <a:buChar char="ü"/>
            </a:pPr>
            <a:r>
              <a:rPr lang="en-US" sz="32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 </a:t>
            </a:r>
            <a:r>
              <a:rPr lang="en-US" sz="3200" b="1" dirty="0">
                <a:solidFill>
                  <a:srgbClr val="79D758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Exposure-unmeasured confounder effect</a:t>
            </a:r>
          </a:p>
          <a:p>
            <a:pPr>
              <a:buFont typeface="Wingdings" charset="2"/>
              <a:buChar char="ü"/>
            </a:pPr>
            <a:endParaRPr lang="en-US" sz="3200" dirty="0">
              <a:solidFill>
                <a:schemeClr val="bg1"/>
              </a:solidFill>
              <a:latin typeface="Franklin Gothic Medium" charset="0"/>
              <a:ea typeface="Franklin Gothic Medium" charset="0"/>
              <a:cs typeface="Franklin Gothic Medium" charset="0"/>
            </a:endParaRPr>
          </a:p>
          <a:p>
            <a:pPr>
              <a:buFont typeface="Wingdings" charset="2"/>
              <a:buChar char="ü"/>
            </a:pPr>
            <a:r>
              <a:rPr lang="en-US" sz="32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 </a:t>
            </a:r>
            <a:r>
              <a:rPr lang="en-US" sz="3200" b="1" dirty="0">
                <a:solidFill>
                  <a:srgbClr val="79D758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Outcome-unmeasured confounder effect</a:t>
            </a:r>
            <a:endParaRPr lang="en-US" sz="3200" dirty="0">
              <a:solidFill>
                <a:srgbClr val="79D758"/>
              </a:solidFill>
              <a:latin typeface="Franklin Gothic Medium" charset="0"/>
              <a:ea typeface="Franklin Gothic Medium" charset="0"/>
              <a:cs typeface="Franklin Gothic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519830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753698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Tipping point analyses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62300" y="679667"/>
            <a:ext cx="5867400" cy="403860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5" name="Rectangle 4"/>
          <p:cNvSpPr/>
          <p:nvPr/>
        </p:nvSpPr>
        <p:spPr>
          <a:xfrm>
            <a:off x="1856510" y="5786873"/>
            <a:ext cx="900545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effectLst/>
                <a:latin typeface="Franklin Gothic Medium" charset="0"/>
                <a:ea typeface="Franklin Gothic Medium" charset="0"/>
                <a:cs typeface="Franklin Gothic Medium" charset="0"/>
              </a:rPr>
              <a:t>what will tip our confidence bound to cross 1</a:t>
            </a:r>
          </a:p>
        </p:txBody>
      </p:sp>
    </p:spTree>
    <p:extLst>
      <p:ext uri="{BB962C8B-B14F-4D97-AF65-F5344CB8AC3E}">
        <p14:creationId xmlns:p14="http://schemas.microsoft.com/office/powerpoint/2010/main" val="2073012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All you need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Font typeface="Wingdings" charset="2"/>
              <a:buChar char="ü"/>
            </a:pPr>
            <a:r>
              <a:rPr lang="en-US" sz="32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 </a:t>
            </a:r>
            <a:r>
              <a:rPr lang="en-US" sz="3200" b="1" strike="sngStrike" dirty="0">
                <a:solidFill>
                  <a:schemeClr val="accent1">
                    <a:lumMod val="50000"/>
                  </a:schemeClr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Exposure-outcome effect</a:t>
            </a:r>
            <a:r>
              <a:rPr lang="en-US" sz="3200" dirty="0">
                <a:solidFill>
                  <a:schemeClr val="accent1">
                    <a:lumMod val="50000"/>
                  </a:schemeClr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 </a:t>
            </a: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generally estimated from a model, for example an odds ratio, hazard ratio, or risk ratio</a:t>
            </a:r>
          </a:p>
          <a:p>
            <a:pPr>
              <a:buFont typeface="Wingdings" charset="2"/>
              <a:buChar char="ü"/>
            </a:pPr>
            <a:r>
              <a:rPr lang="en-US" sz="32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 </a:t>
            </a:r>
            <a:r>
              <a:rPr lang="en-US" sz="3200" b="1" strike="sngStrike" dirty="0">
                <a:solidFill>
                  <a:srgbClr val="79D758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Exposure-unmeasured confounder effect</a:t>
            </a:r>
            <a:r>
              <a:rPr lang="en-US" sz="3200" dirty="0">
                <a:solidFill>
                  <a:srgbClr val="79D758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 </a:t>
            </a:r>
            <a:r>
              <a:rPr lang="en-US" sz="32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can use my observed variables to estimate this</a:t>
            </a:r>
            <a:endParaRPr lang="en-US" sz="3200" b="1" strike="sngStrike" dirty="0">
              <a:solidFill>
                <a:schemeClr val="bg1"/>
              </a:solidFill>
              <a:latin typeface="Franklin Gothic Medium" charset="0"/>
              <a:ea typeface="Franklin Gothic Medium" charset="0"/>
              <a:cs typeface="Franklin Gothic Medium" charset="0"/>
            </a:endParaRPr>
          </a:p>
          <a:p>
            <a:pPr>
              <a:buFont typeface="Wingdings" charset="2"/>
              <a:buChar char="ü"/>
            </a:pPr>
            <a:endParaRPr lang="en-US" sz="3200" dirty="0">
              <a:solidFill>
                <a:schemeClr val="bg1"/>
              </a:solidFill>
              <a:latin typeface="Franklin Gothic Medium" charset="0"/>
              <a:ea typeface="Franklin Gothic Medium" charset="0"/>
              <a:cs typeface="Franklin Gothic Medium" charset="0"/>
            </a:endParaRPr>
          </a:p>
          <a:p>
            <a:pPr>
              <a:buFont typeface="Wingdings" charset="2"/>
              <a:buChar char="ü"/>
            </a:pPr>
            <a:r>
              <a:rPr lang="en-US" sz="3200" dirty="0">
                <a:solidFill>
                  <a:schemeClr val="accent1">
                    <a:lumMod val="50000"/>
                  </a:schemeClr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 </a:t>
            </a:r>
            <a:r>
              <a:rPr lang="en-US" sz="3200" b="1" dirty="0">
                <a:solidFill>
                  <a:schemeClr val="accent1">
                    <a:lumMod val="50000"/>
                  </a:schemeClr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Outcome-unmeasured confounder effect</a:t>
            </a:r>
            <a:endParaRPr lang="en-US" sz="3200" dirty="0">
              <a:solidFill>
                <a:schemeClr val="accent1">
                  <a:lumMod val="50000"/>
                </a:schemeClr>
              </a:solidFill>
              <a:latin typeface="Franklin Gothic Medium" charset="0"/>
              <a:ea typeface="Franklin Gothic Medium" charset="0"/>
              <a:cs typeface="Franklin Gothic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447729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All you need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Font typeface="Wingdings" charset="2"/>
              <a:buChar char="ü"/>
            </a:pPr>
            <a:r>
              <a:rPr lang="en-US" sz="32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 </a:t>
            </a:r>
            <a:r>
              <a:rPr lang="en-US" sz="3200" b="1" strike="sngStrike" dirty="0">
                <a:solidFill>
                  <a:schemeClr val="accent1">
                    <a:lumMod val="50000"/>
                  </a:schemeClr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Exposure-outcome effect</a:t>
            </a:r>
            <a:r>
              <a:rPr lang="en-US" sz="3200" dirty="0">
                <a:solidFill>
                  <a:schemeClr val="accent1">
                    <a:lumMod val="50000"/>
                  </a:schemeClr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 </a:t>
            </a: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generally estimated from a model, for example an odds ratio, hazard ratio, or risk ratio</a:t>
            </a:r>
          </a:p>
          <a:p>
            <a:pPr>
              <a:buFont typeface="Wingdings" charset="2"/>
              <a:buChar char="ü"/>
            </a:pPr>
            <a:r>
              <a:rPr lang="en-US" sz="3200" dirty="0">
                <a:solidFill>
                  <a:schemeClr val="accent1">
                    <a:lumMod val="50000"/>
                  </a:schemeClr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 </a:t>
            </a:r>
            <a:r>
              <a:rPr lang="en-US" sz="3200" b="1" dirty="0">
                <a:solidFill>
                  <a:schemeClr val="accent1">
                    <a:lumMod val="50000"/>
                  </a:schemeClr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Exposure-unmeasured confounder effect </a:t>
            </a: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can use my observed variables to estimate this</a:t>
            </a:r>
            <a:endParaRPr 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Franklin Gothic Medium" charset="0"/>
              <a:ea typeface="Franklin Gothic Medium" charset="0"/>
              <a:cs typeface="Franklin Gothic Medium" charset="0"/>
            </a:endParaRPr>
          </a:p>
          <a:p>
            <a:pPr>
              <a:buFont typeface="Wingdings" charset="2"/>
              <a:buChar char="ü"/>
            </a:pPr>
            <a:endParaRPr lang="en-US" sz="3200" dirty="0">
              <a:solidFill>
                <a:schemeClr val="bg1"/>
              </a:solidFill>
              <a:latin typeface="Franklin Gothic Medium" charset="0"/>
              <a:ea typeface="Franklin Gothic Medium" charset="0"/>
              <a:cs typeface="Franklin Gothic Medium" charset="0"/>
            </a:endParaRPr>
          </a:p>
          <a:p>
            <a:pPr>
              <a:buFont typeface="Wingdings" charset="2"/>
              <a:buChar char="ü"/>
            </a:pPr>
            <a:r>
              <a:rPr lang="en-US" sz="32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 </a:t>
            </a:r>
            <a:r>
              <a:rPr lang="en-US" sz="3200" b="1" dirty="0">
                <a:solidFill>
                  <a:srgbClr val="79D758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Outcome-unmeasured confounder effect</a:t>
            </a:r>
            <a:endParaRPr lang="en-US" sz="3200" dirty="0">
              <a:solidFill>
                <a:srgbClr val="79D758"/>
              </a:solidFill>
              <a:latin typeface="Franklin Gothic Medium" charset="0"/>
              <a:ea typeface="Franklin Gothic Medium" charset="0"/>
              <a:cs typeface="Franklin Gothic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949816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F796C-F899-8840-89A1-297181D03D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87325"/>
            <a:ext cx="10515600" cy="1325563"/>
          </a:xfrm>
        </p:spPr>
        <p:txBody>
          <a:bodyPr>
            <a:noAutofit/>
          </a:bodyPr>
          <a:lstStyle/>
          <a:p>
            <a:r>
              <a:rPr lang="en-US" sz="6000" b="1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Exposure-unmeasured confounder effect</a:t>
            </a:r>
            <a:endParaRPr lang="en-US" sz="6000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38EB3A-25BB-2C46-9BA1-185A6567CB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Franklin Gothic Medium" panose="020B0603020102020204" pitchFamily="34" charset="0"/>
              </a:rPr>
              <a:t>Prevalence of the unmeasured confounder among the </a:t>
            </a:r>
            <a:r>
              <a:rPr lang="en-US" sz="4000" b="1" dirty="0">
                <a:solidFill>
                  <a:schemeClr val="accent4"/>
                </a:solidFill>
                <a:latin typeface="Franklin Gothic Medium" panose="020B0603020102020204" pitchFamily="34" charset="0"/>
              </a:rPr>
              <a:t>exposed</a:t>
            </a:r>
          </a:p>
          <a:p>
            <a:endParaRPr lang="en-US" sz="4000" b="1" dirty="0">
              <a:solidFill>
                <a:schemeClr val="accent4"/>
              </a:solidFill>
              <a:latin typeface="Franklin Gothic Medium" panose="020B0603020102020204" pitchFamily="34" charset="0"/>
            </a:endParaRPr>
          </a:p>
          <a:p>
            <a:r>
              <a:rPr lang="en-US" sz="4000" dirty="0">
                <a:solidFill>
                  <a:schemeClr val="bg1"/>
                </a:solidFill>
                <a:latin typeface="Franklin Gothic Medium" panose="020B0603020102020204" pitchFamily="34" charset="0"/>
              </a:rPr>
              <a:t>Prevalence of the unmeasured confounder among the </a:t>
            </a:r>
            <a:r>
              <a:rPr lang="en-US" sz="4000" b="1" dirty="0">
                <a:solidFill>
                  <a:schemeClr val="accent4"/>
                </a:solidFill>
                <a:latin typeface="Franklin Gothic Medium" panose="020B0603020102020204" pitchFamily="34" charset="0"/>
              </a:rPr>
              <a:t>unexposed</a:t>
            </a:r>
          </a:p>
        </p:txBody>
      </p:sp>
    </p:spTree>
    <p:extLst>
      <p:ext uri="{BB962C8B-B14F-4D97-AF65-F5344CB8AC3E}">
        <p14:creationId xmlns:p14="http://schemas.microsoft.com/office/powerpoint/2010/main" val="272328255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752472" y="5911269"/>
            <a:ext cx="30220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Love Plots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051" y="1021580"/>
            <a:ext cx="10117898" cy="4814840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8970817" y="2180355"/>
            <a:ext cx="1573764" cy="1059735"/>
            <a:chOff x="8970817" y="2180355"/>
            <a:chExt cx="1573764" cy="105973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/>
                <p:cNvSpPr txBox="1"/>
                <p:nvPr/>
              </p:nvSpPr>
              <p:spPr>
                <a:xfrm>
                  <a:off x="8970817" y="2747647"/>
                  <a:ext cx="1564274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3200" b="0" i="1" smtClean="0">
                            <a:latin typeface="Cambria Math" charset="0"/>
                          </a:rPr>
                          <m:t>=0.3</m:t>
                        </m:r>
                      </m:oMath>
                    </m:oMathPara>
                  </a14:m>
                  <a:endParaRPr lang="en-US" sz="3200" b="0" dirty="0"/>
                </a:p>
              </p:txBody>
            </p:sp>
          </mc:Choice>
          <mc:Fallback xmlns="">
            <p:sp>
              <p:nvSpPr>
                <p:cNvPr id="3" name="TextBox 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70817" y="2747647"/>
                  <a:ext cx="1564274" cy="492443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/>
                <p:cNvSpPr txBox="1"/>
                <p:nvPr/>
              </p:nvSpPr>
              <p:spPr>
                <a:xfrm>
                  <a:off x="8970817" y="2180355"/>
                  <a:ext cx="1573764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𝑝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=0.1</m:t>
                      </m:r>
                    </m:oMath>
                  </a14:m>
                  <a:r>
                    <a:rPr lang="en-US" sz="32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4" name="TextBox 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70817" y="2180355"/>
                  <a:ext cx="1573764" cy="492443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9" name="Rounded Rectangle 8"/>
          <p:cNvSpPr/>
          <p:nvPr/>
        </p:nvSpPr>
        <p:spPr>
          <a:xfrm>
            <a:off x="3047999" y="1096429"/>
            <a:ext cx="7910946" cy="484909"/>
          </a:xfrm>
          <a:prstGeom prst="roundRect">
            <a:avLst/>
          </a:prstGeom>
          <a:noFill/>
          <a:ln w="76200">
            <a:solidFill>
              <a:srgbClr val="79D7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8856899" y="2123324"/>
            <a:ext cx="1792109" cy="1248645"/>
          </a:xfrm>
          <a:prstGeom prst="roundRect">
            <a:avLst/>
          </a:prstGeom>
          <a:noFill/>
          <a:ln w="76200">
            <a:solidFill>
              <a:srgbClr val="79D7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534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1559FC70-4E8C-FA44-8ACC-335DEDF202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Confounding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4ABAA6-2E60-1943-823E-3DBC819192B3}"/>
              </a:ext>
            </a:extLst>
          </p:cNvPr>
          <p:cNvSpPr txBox="1"/>
          <p:nvPr/>
        </p:nvSpPr>
        <p:spPr>
          <a:xfrm>
            <a:off x="1744637" y="4552661"/>
            <a:ext cx="2710319" cy="666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733" b="1" dirty="0">
                <a:solidFill>
                  <a:schemeClr val="accent4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Exposure</a:t>
            </a:r>
            <a:endParaRPr lang="en-US" sz="2133" b="1" dirty="0">
              <a:solidFill>
                <a:schemeClr val="accent4"/>
              </a:solidFill>
              <a:latin typeface="Franklin Gothic Heavy" charset="0"/>
              <a:ea typeface="Franklin Gothic Heavy" charset="0"/>
              <a:cs typeface="Franklin Gothic Heavy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1CC116C-7A8D-DD4D-AA67-FDFB740C8823}"/>
              </a:ext>
            </a:extLst>
          </p:cNvPr>
          <p:cNvSpPr txBox="1"/>
          <p:nvPr/>
        </p:nvSpPr>
        <p:spPr>
          <a:xfrm>
            <a:off x="7650137" y="4552661"/>
            <a:ext cx="2710319" cy="666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733" b="1" dirty="0">
                <a:solidFill>
                  <a:schemeClr val="accent4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Outcome</a:t>
            </a:r>
            <a:endParaRPr lang="en-US" sz="2133" b="1" dirty="0">
              <a:solidFill>
                <a:schemeClr val="accent4"/>
              </a:solidFill>
              <a:latin typeface="Franklin Gothic Heavy" charset="0"/>
              <a:ea typeface="Franklin Gothic Heavy" charset="0"/>
              <a:cs typeface="Franklin Gothic Heavy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2B83A5-4C27-DE48-B235-04F7048E3ADD}"/>
              </a:ext>
            </a:extLst>
          </p:cNvPr>
          <p:cNvSpPr txBox="1"/>
          <p:nvPr/>
        </p:nvSpPr>
        <p:spPr>
          <a:xfrm>
            <a:off x="4565151" y="2724114"/>
            <a:ext cx="2909297" cy="666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733" b="1" dirty="0">
                <a:solidFill>
                  <a:srgbClr val="FFC000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Confounder</a:t>
            </a:r>
            <a:endParaRPr lang="en-US" sz="2133" b="1" dirty="0">
              <a:solidFill>
                <a:srgbClr val="FFC000"/>
              </a:solidFill>
              <a:latin typeface="Franklin Gothic Heavy" charset="0"/>
              <a:ea typeface="Franklin Gothic Heavy" charset="0"/>
              <a:cs typeface="Franklin Gothic Heavy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95CA80B-79A4-CE41-B645-0387B81C571D}"/>
              </a:ext>
            </a:extLst>
          </p:cNvPr>
          <p:cNvCxnSpPr/>
          <p:nvPr/>
        </p:nvCxnSpPr>
        <p:spPr>
          <a:xfrm>
            <a:off x="4353356" y="4886054"/>
            <a:ext cx="308610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57239DC-8968-4348-B59E-61945DF1AF8D}"/>
              </a:ext>
            </a:extLst>
          </p:cNvPr>
          <p:cNvCxnSpPr>
            <a:cxnSpLocks/>
          </p:cNvCxnSpPr>
          <p:nvPr/>
        </p:nvCxnSpPr>
        <p:spPr>
          <a:xfrm>
            <a:off x="6817156" y="3390900"/>
            <a:ext cx="1742644" cy="116176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B4CC389-2CC0-2642-8AFA-032234FF34E2}"/>
              </a:ext>
            </a:extLst>
          </p:cNvPr>
          <p:cNvCxnSpPr>
            <a:cxnSpLocks/>
          </p:cNvCxnSpPr>
          <p:nvPr/>
        </p:nvCxnSpPr>
        <p:spPr>
          <a:xfrm flipH="1">
            <a:off x="3489380" y="3390900"/>
            <a:ext cx="1742644" cy="116176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364B530-50E3-964B-8A84-FD7F2A0DC053}"/>
              </a:ext>
            </a:extLst>
          </p:cNvPr>
          <p:cNvGrpSpPr/>
          <p:nvPr/>
        </p:nvGrpSpPr>
        <p:grpSpPr>
          <a:xfrm>
            <a:off x="2468417" y="2903421"/>
            <a:ext cx="1573764" cy="1059735"/>
            <a:chOff x="8970817" y="2180355"/>
            <a:chExt cx="1573764" cy="105973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476FA676-C1DD-6442-B16A-F0EC806800F9}"/>
                    </a:ext>
                  </a:extLst>
                </p:cNvPr>
                <p:cNvSpPr txBox="1"/>
                <p:nvPr/>
              </p:nvSpPr>
              <p:spPr>
                <a:xfrm>
                  <a:off x="8970817" y="2747647"/>
                  <a:ext cx="1564274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32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=0.3</m:t>
                        </m:r>
                      </m:oMath>
                    </m:oMathPara>
                  </a14:m>
                  <a:endParaRPr lang="en-US" sz="3200" b="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3" name="TextBox 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70817" y="2747647"/>
                  <a:ext cx="1564274" cy="492443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FD114941-CCE5-CF4C-B2D6-0AFD62C31DCA}"/>
                    </a:ext>
                  </a:extLst>
                </p:cNvPr>
                <p:cNvSpPr txBox="1"/>
                <p:nvPr/>
              </p:nvSpPr>
              <p:spPr>
                <a:xfrm>
                  <a:off x="8970817" y="2180355"/>
                  <a:ext cx="1573764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𝑝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=0.1</m:t>
                      </m:r>
                    </m:oMath>
                  </a14:m>
                  <a:r>
                    <a:rPr lang="en-US" sz="3200" dirty="0">
                      <a:solidFill>
                        <a:schemeClr val="bg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4" name="TextBox 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70817" y="2180355"/>
                  <a:ext cx="1573764" cy="492443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9152D37C-4BA8-6F49-9E5E-D76FC548D1F0}"/>
              </a:ext>
            </a:extLst>
          </p:cNvPr>
          <p:cNvSpPr txBox="1"/>
          <p:nvPr/>
        </p:nvSpPr>
        <p:spPr>
          <a:xfrm>
            <a:off x="7888940" y="2962881"/>
            <a:ext cx="13417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accent1"/>
                </a:solidFill>
              </a:rPr>
              <a:t>?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25E8566-AF98-2543-8B00-6C90CC2C860F}"/>
              </a:ext>
            </a:extLst>
          </p:cNvPr>
          <p:cNvSpPr txBox="1"/>
          <p:nvPr/>
        </p:nvSpPr>
        <p:spPr>
          <a:xfrm>
            <a:off x="4353356" y="5266669"/>
            <a:ext cx="3054350" cy="707886"/>
          </a:xfrm>
          <a:prstGeom prst="rect">
            <a:avLst/>
          </a:prstGeom>
          <a:ln w="762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4"/>
                </a:solidFill>
                <a:latin typeface="Franklin Gothic Medium" panose="020B0603020102020204" pitchFamily="34" charset="0"/>
              </a:rPr>
              <a:t>Odds Ratio Confidence Interval: (1.5, 2)</a:t>
            </a:r>
          </a:p>
        </p:txBody>
      </p:sp>
      <p:sp>
        <p:nvSpPr>
          <p:cNvPr id="4" name="&quot;No&quot; Symbol 3">
            <a:extLst>
              <a:ext uri="{FF2B5EF4-FFF2-40B4-BE49-F238E27FC236}">
                <a16:creationId xmlns:a16="http://schemas.microsoft.com/office/drawing/2014/main" id="{2A18015C-5C26-1643-BD6B-AB72C9BE5CED}"/>
              </a:ext>
            </a:extLst>
          </p:cNvPr>
          <p:cNvSpPr/>
          <p:nvPr/>
        </p:nvSpPr>
        <p:spPr>
          <a:xfrm>
            <a:off x="4864100" y="4687162"/>
            <a:ext cx="1854200" cy="1866900"/>
          </a:xfrm>
          <a:prstGeom prst="noSmoking">
            <a:avLst>
              <a:gd name="adj" fmla="val 1101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0565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0" grpId="0" animBg="1"/>
      <p:bldP spid="4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8F871-119A-D74F-94E7-21BFC5545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6000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Standardized Mean Difference</a:t>
            </a:r>
            <a:endParaRPr lang="en-US" sz="6000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56DD2EA1-59C6-0C4D-BF87-ABC718697254}"/>
              </a:ext>
            </a:extLst>
          </p:cNvPr>
          <p:cNvSpPr/>
          <p:nvPr/>
        </p:nvSpPr>
        <p:spPr>
          <a:xfrm>
            <a:off x="778468" y="2012950"/>
            <a:ext cx="10635063" cy="4133850"/>
          </a:xfrm>
          <a:prstGeom prst="roundRect">
            <a:avLst>
              <a:gd name="adj" fmla="val 5346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library(</a:t>
            </a:r>
            <a:r>
              <a:rPr lang="en-US" sz="2500" dirty="0" err="1">
                <a:solidFill>
                  <a:schemeClr val="tx1"/>
                </a:solidFill>
                <a:latin typeface="Monaco" pitchFamily="2" charset="77"/>
              </a:rPr>
              <a:t>tipr</a:t>
            </a:r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)</a:t>
            </a:r>
          </a:p>
          <a:p>
            <a:endParaRPr lang="en-US" sz="2500" dirty="0">
              <a:solidFill>
                <a:schemeClr val="tx1"/>
              </a:solidFill>
              <a:latin typeface="Monaco" pitchFamily="2" charset="77"/>
            </a:endParaRPr>
          </a:p>
          <a:p>
            <a:r>
              <a:rPr lang="en-US" sz="2500" dirty="0" err="1">
                <a:solidFill>
                  <a:schemeClr val="tx1"/>
                </a:solidFill>
                <a:latin typeface="Monaco" pitchFamily="2" charset="77"/>
              </a:rPr>
              <a:t>tip_with_binary</a:t>
            </a:r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(</a:t>
            </a:r>
          </a:p>
          <a:p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  p0 = 0.1,</a:t>
            </a:r>
          </a:p>
          <a:p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  p1 = 0.3,</a:t>
            </a:r>
          </a:p>
          <a:p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  </a:t>
            </a:r>
            <a:r>
              <a:rPr lang="en-US" sz="2500" dirty="0" err="1">
                <a:solidFill>
                  <a:schemeClr val="tx1"/>
                </a:solidFill>
                <a:latin typeface="Monaco" pitchFamily="2" charset="77"/>
              </a:rPr>
              <a:t>lb</a:t>
            </a:r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 = 1.5,</a:t>
            </a:r>
          </a:p>
          <a:p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  </a:t>
            </a:r>
            <a:r>
              <a:rPr lang="en-US" sz="2500" dirty="0" err="1">
                <a:solidFill>
                  <a:schemeClr val="tx1"/>
                </a:solidFill>
                <a:latin typeface="Monaco" pitchFamily="2" charset="77"/>
              </a:rPr>
              <a:t>ub</a:t>
            </a:r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 = 2)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D17C3B91-BE81-8A4E-9042-16D70D798D4E}"/>
              </a:ext>
            </a:extLst>
          </p:cNvPr>
          <p:cNvSpPr/>
          <p:nvPr/>
        </p:nvSpPr>
        <p:spPr>
          <a:xfrm>
            <a:off x="1193800" y="3276600"/>
            <a:ext cx="1905000" cy="749300"/>
          </a:xfrm>
          <a:prstGeom prst="round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183DF36-0C92-EC44-BE98-7200834AF4FF}"/>
              </a:ext>
            </a:extLst>
          </p:cNvPr>
          <p:cNvSpPr/>
          <p:nvPr/>
        </p:nvSpPr>
        <p:spPr>
          <a:xfrm>
            <a:off x="1193800" y="3973512"/>
            <a:ext cx="1905000" cy="749300"/>
          </a:xfrm>
          <a:prstGeom prst="round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635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651AC-1C7E-2C4C-B52C-6DEF5EA05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550" y="2840038"/>
            <a:ext cx="10515600" cy="2852737"/>
          </a:xfrm>
        </p:spPr>
        <p:txBody>
          <a:bodyPr/>
          <a:lstStyle/>
          <a:p>
            <a:r>
              <a:rPr lang="en-US" dirty="0">
                <a:solidFill>
                  <a:schemeClr val="accent4"/>
                </a:solidFill>
                <a:latin typeface="Franklin Gothic Medium" panose="020B0603020102020204" pitchFamily="34" charset="0"/>
              </a:rPr>
              <a:t>Hill’s Criteria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9A1A88-14B6-1045-AE1F-4493A41C4A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2468" y="292100"/>
            <a:ext cx="3820979" cy="48895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0C296C4-827D-BC4D-AD4A-82E94B90BE37}"/>
              </a:ext>
            </a:extLst>
          </p:cNvPr>
          <p:cNvSpPr/>
          <p:nvPr/>
        </p:nvSpPr>
        <p:spPr>
          <a:xfrm rot="5400000">
            <a:off x="7286545" y="3260095"/>
            <a:ext cx="6096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</a:rPr>
              <a:t>https://</a:t>
            </a:r>
            <a:r>
              <a:rPr lang="en-US" sz="1050" dirty="0" err="1">
                <a:solidFill>
                  <a:schemeClr val="bg1"/>
                </a:solidFill>
              </a:rPr>
              <a:t>commons.wikimedia.org</a:t>
            </a:r>
            <a:r>
              <a:rPr lang="en-US" sz="1050" dirty="0">
                <a:solidFill>
                  <a:schemeClr val="bg1"/>
                </a:solidFill>
              </a:rPr>
              <a:t>/wiki/</a:t>
            </a:r>
            <a:r>
              <a:rPr lang="en-US" sz="1050" dirty="0" err="1">
                <a:solidFill>
                  <a:schemeClr val="bg1"/>
                </a:solidFill>
              </a:rPr>
              <a:t>File:Austin_Bradford_Hill.jpg</a:t>
            </a:r>
            <a:endParaRPr lang="en-US" sz="1050" dirty="0">
              <a:solidFill>
                <a:schemeClr val="bg1"/>
              </a:solidFill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B0F559D-668D-B341-80AB-1CB4406F1FCA}"/>
              </a:ext>
            </a:extLst>
          </p:cNvPr>
          <p:cNvCxnSpPr>
            <a:cxnSpLocks/>
          </p:cNvCxnSpPr>
          <p:nvPr/>
        </p:nvCxnSpPr>
        <p:spPr>
          <a:xfrm flipV="1">
            <a:off x="5969000" y="4521994"/>
            <a:ext cx="1320800" cy="659606"/>
          </a:xfrm>
          <a:prstGeom prst="straightConnector1">
            <a:avLst/>
          </a:prstGeom>
          <a:ln w="1143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356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8F871-119A-D74F-94E7-21BFC5545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6000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Standardized Mean Difference</a:t>
            </a:r>
            <a:endParaRPr lang="en-US" sz="6000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56DD2EA1-59C6-0C4D-BF87-ABC718697254}"/>
              </a:ext>
            </a:extLst>
          </p:cNvPr>
          <p:cNvSpPr/>
          <p:nvPr/>
        </p:nvSpPr>
        <p:spPr>
          <a:xfrm>
            <a:off x="778468" y="2012950"/>
            <a:ext cx="10635063" cy="4133850"/>
          </a:xfrm>
          <a:prstGeom prst="roundRect">
            <a:avLst>
              <a:gd name="adj" fmla="val 5346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library(</a:t>
            </a:r>
            <a:r>
              <a:rPr lang="en-US" sz="2500" dirty="0" err="1">
                <a:solidFill>
                  <a:schemeClr val="tx1"/>
                </a:solidFill>
                <a:latin typeface="Monaco" pitchFamily="2" charset="77"/>
              </a:rPr>
              <a:t>tipr</a:t>
            </a:r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)</a:t>
            </a:r>
          </a:p>
          <a:p>
            <a:endParaRPr lang="en-US" sz="2500" dirty="0">
              <a:solidFill>
                <a:schemeClr val="tx1"/>
              </a:solidFill>
              <a:latin typeface="Monaco" pitchFamily="2" charset="77"/>
            </a:endParaRPr>
          </a:p>
          <a:p>
            <a:r>
              <a:rPr lang="en-US" sz="2500" dirty="0" err="1">
                <a:solidFill>
                  <a:schemeClr val="tx1"/>
                </a:solidFill>
                <a:latin typeface="Monaco" pitchFamily="2" charset="77"/>
              </a:rPr>
              <a:t>tip_with_binary</a:t>
            </a:r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(</a:t>
            </a:r>
          </a:p>
          <a:p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  p0 = 0.1,</a:t>
            </a:r>
          </a:p>
          <a:p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  p1 = 0.3,</a:t>
            </a:r>
          </a:p>
          <a:p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  </a:t>
            </a:r>
            <a:r>
              <a:rPr lang="en-US" sz="2500" dirty="0" err="1">
                <a:solidFill>
                  <a:schemeClr val="tx1"/>
                </a:solidFill>
                <a:latin typeface="Monaco" pitchFamily="2" charset="77"/>
              </a:rPr>
              <a:t>lb</a:t>
            </a:r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 = 1.5,</a:t>
            </a:r>
          </a:p>
          <a:p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  </a:t>
            </a:r>
            <a:r>
              <a:rPr lang="en-US" sz="2500" dirty="0" err="1">
                <a:solidFill>
                  <a:schemeClr val="tx1"/>
                </a:solidFill>
                <a:latin typeface="Monaco" pitchFamily="2" charset="77"/>
              </a:rPr>
              <a:t>ub</a:t>
            </a:r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 = 2)</a:t>
            </a:r>
          </a:p>
          <a:p>
            <a:r>
              <a:rPr lang="en-US" sz="2500" dirty="0">
                <a:solidFill>
                  <a:schemeClr val="bg1">
                    <a:lumMod val="50000"/>
                  </a:schemeClr>
                </a:solidFill>
                <a:latin typeface="Monaco" pitchFamily="2" charset="77"/>
              </a:rPr>
              <a:t>#&gt; [1] 4.333333</a:t>
            </a:r>
          </a:p>
        </p:txBody>
      </p:sp>
    </p:spTree>
    <p:extLst>
      <p:ext uri="{BB962C8B-B14F-4D97-AF65-F5344CB8AC3E}">
        <p14:creationId xmlns:p14="http://schemas.microsoft.com/office/powerpoint/2010/main" val="347395757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219199" y="429492"/>
            <a:ext cx="9518073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spc="3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A hypothetical unobserved binary confounder that is prevalent in </a:t>
            </a:r>
            <a:r>
              <a:rPr lang="en-US" sz="3600" b="1" spc="300" dirty="0">
                <a:solidFill>
                  <a:srgbClr val="79D758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30%</a:t>
            </a:r>
            <a:r>
              <a:rPr lang="en-US" sz="3600" spc="3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 of the exposed population and </a:t>
            </a:r>
            <a:r>
              <a:rPr lang="en-US" sz="3600" b="1" spc="300" dirty="0">
                <a:solidFill>
                  <a:srgbClr val="79D758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10%</a:t>
            </a:r>
            <a:r>
              <a:rPr lang="en-US" sz="3600" spc="3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 of the unexposed population would need to have an association with Y of </a:t>
            </a:r>
            <a:r>
              <a:rPr lang="en-US" sz="3600" b="1" spc="300" dirty="0">
                <a:solidFill>
                  <a:srgbClr val="79D758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4.33</a:t>
            </a:r>
            <a:r>
              <a:rPr lang="en-US" sz="3600" spc="3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 to tip this analysis at the 5% level, rendering it inconclusive.</a:t>
            </a:r>
            <a:endParaRPr lang="en-US" sz="3600" spc="300" dirty="0">
              <a:solidFill>
                <a:srgbClr val="79D758"/>
              </a:solidFill>
              <a:latin typeface="Franklin Gothic Medium" charset="0"/>
              <a:ea typeface="Franklin Gothic Medium" charset="0"/>
              <a:cs typeface="Franklin Gothic Medium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656617" y="3429000"/>
            <a:ext cx="748146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800" spc="300" dirty="0">
                <a:solidFill>
                  <a:srgbClr val="79D758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”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01780" y="0"/>
            <a:ext cx="748146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800" spc="300">
                <a:solidFill>
                  <a:srgbClr val="79D758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210704375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✌️ parts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sz="40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Discuss some ways to strengthen a causal argument: </a:t>
            </a:r>
            <a:r>
              <a:rPr lang="en-US" sz="4000" b="1" dirty="0">
                <a:solidFill>
                  <a:schemeClr val="accent4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Hill’s criteria</a:t>
            </a:r>
          </a:p>
          <a:p>
            <a:pPr marL="742950" indent="-742950">
              <a:buFont typeface="+mj-lt"/>
              <a:buAutoNum type="arabicPeriod"/>
            </a:pPr>
            <a:endParaRPr lang="en-US" sz="4000" b="1" dirty="0">
              <a:solidFill>
                <a:schemeClr val="accent4"/>
              </a:solidFill>
              <a:latin typeface="Franklin Gothic Medium" charset="0"/>
              <a:ea typeface="Franklin Gothic Medium" charset="0"/>
              <a:cs typeface="Franklin Gothic Medium" charset="0"/>
            </a:endParaRPr>
          </a:p>
          <a:p>
            <a:pPr marL="742950" indent="-742950">
              <a:buFont typeface="+mj-lt"/>
              <a:buAutoNum type="arabicPeriod"/>
            </a:pPr>
            <a:r>
              <a:rPr lang="en-US" sz="40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Discuss a specific causal inference method: </a:t>
            </a:r>
            <a:r>
              <a:rPr lang="en-US" sz="4000" b="1" dirty="0">
                <a:solidFill>
                  <a:schemeClr val="accent4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propensity scores + sensitivity analyses</a:t>
            </a:r>
            <a:endParaRPr lang="en-US" sz="4000" dirty="0">
              <a:solidFill>
                <a:schemeClr val="bg1"/>
              </a:solidFill>
              <a:latin typeface="Franklin Gothic Medium" charset="0"/>
              <a:ea typeface="Franklin Gothic Medium" charset="0"/>
              <a:cs typeface="Franklin Gothic Medium" charset="0"/>
            </a:endParaRPr>
          </a:p>
          <a:p>
            <a:pPr marL="742950" indent="-742950">
              <a:buFont typeface="+mj-lt"/>
              <a:buAutoNum type="arabicPeriod"/>
            </a:pPr>
            <a:endParaRPr lang="en-US" sz="4000" b="1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1745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EF66A8A-E0B4-A041-9E16-D4FB3CBBC292}"/>
              </a:ext>
            </a:extLst>
          </p:cNvPr>
          <p:cNvSpPr/>
          <p:nvPr/>
        </p:nvSpPr>
        <p:spPr>
          <a:xfrm rot="5400000">
            <a:off x="9038796" y="3637695"/>
            <a:ext cx="23156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B0F0"/>
                </a:solidFill>
                <a:latin typeface="Lucida"/>
              </a:rPr>
              <a:t>https://</a:t>
            </a:r>
            <a:r>
              <a:rPr lang="en-US" dirty="0" err="1">
                <a:solidFill>
                  <a:srgbClr val="00B0F0"/>
                </a:solidFill>
                <a:latin typeface="Lucida"/>
              </a:rPr>
              <a:t>xkcd.com</a:t>
            </a:r>
            <a:r>
              <a:rPr lang="en-US" dirty="0">
                <a:solidFill>
                  <a:srgbClr val="00B0F0"/>
                </a:solidFill>
                <a:latin typeface="Lucida"/>
              </a:rPr>
              <a:t>/552/</a:t>
            </a:r>
            <a:endParaRPr lang="en-US" dirty="0">
              <a:solidFill>
                <a:srgbClr val="00B0F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87BD6D3-806A-3149-96E8-46D8B84024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853" y="1801622"/>
            <a:ext cx="7908094" cy="3178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89705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R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en-US" dirty="0">
                <a:solidFill>
                  <a:schemeClr val="bg1"/>
                </a:solidFill>
              </a:rPr>
              <a:t>survey</a:t>
            </a:r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en-US" dirty="0" err="1">
                <a:solidFill>
                  <a:schemeClr val="bg1"/>
                </a:solidFill>
              </a:rPr>
              <a:t>tableone</a:t>
            </a:r>
            <a:endParaRPr lang="en-US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en-US" dirty="0" err="1">
                <a:solidFill>
                  <a:schemeClr val="bg1"/>
                </a:solidFill>
              </a:rPr>
              <a:t>tidyr</a:t>
            </a:r>
            <a:endParaRPr lang="en-US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en-US" dirty="0">
                <a:solidFill>
                  <a:schemeClr val="bg1"/>
                </a:solidFill>
              </a:rPr>
              <a:t>ggplot2</a:t>
            </a:r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en-US" dirty="0" err="1">
                <a:solidFill>
                  <a:schemeClr val="bg1"/>
                </a:solidFill>
              </a:rPr>
              <a:t>tipr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0DC1E8-E944-674C-ABB3-A691654E68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7200" y="519906"/>
            <a:ext cx="1016000" cy="10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65775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  <a:buAutoNum type="arabicPeriod"/>
            </a:pPr>
            <a:r>
              <a:rPr lang="en-US" sz="2000" dirty="0">
                <a:solidFill>
                  <a:schemeClr val="bg1"/>
                </a:solidFill>
              </a:rPr>
              <a:t>Cornfield, J., </a:t>
            </a:r>
            <a:r>
              <a:rPr lang="en-US" sz="2000" dirty="0" err="1">
                <a:solidFill>
                  <a:schemeClr val="bg1"/>
                </a:solidFill>
              </a:rPr>
              <a:t>Haenszel</a:t>
            </a:r>
            <a:r>
              <a:rPr lang="en-US" sz="2000" dirty="0">
                <a:solidFill>
                  <a:schemeClr val="bg1"/>
                </a:solidFill>
              </a:rPr>
              <a:t>, W., Hammond, E. C., </a:t>
            </a:r>
            <a:r>
              <a:rPr lang="en-US" sz="2000" dirty="0" err="1">
                <a:solidFill>
                  <a:schemeClr val="bg1"/>
                </a:solidFill>
              </a:rPr>
              <a:t>Lilienfeld</a:t>
            </a:r>
            <a:r>
              <a:rPr lang="en-US" sz="2000" dirty="0">
                <a:solidFill>
                  <a:schemeClr val="bg1"/>
                </a:solidFill>
              </a:rPr>
              <a:t>, A. M., </a:t>
            </a:r>
            <a:r>
              <a:rPr lang="en-US" sz="2000" dirty="0" err="1">
                <a:solidFill>
                  <a:schemeClr val="bg1"/>
                </a:solidFill>
              </a:rPr>
              <a:t>Shimkin</a:t>
            </a:r>
            <a:r>
              <a:rPr lang="en-US" sz="2000" dirty="0">
                <a:solidFill>
                  <a:schemeClr val="bg1"/>
                </a:solidFill>
              </a:rPr>
              <a:t>, M. B., &amp; </a:t>
            </a:r>
            <a:r>
              <a:rPr lang="en-US" sz="2000" dirty="0" err="1">
                <a:solidFill>
                  <a:schemeClr val="bg1"/>
                </a:solidFill>
              </a:rPr>
              <a:t>Wynder</a:t>
            </a:r>
            <a:r>
              <a:rPr lang="en-US" sz="2000" dirty="0">
                <a:solidFill>
                  <a:schemeClr val="bg1"/>
                </a:solidFill>
              </a:rPr>
              <a:t>, E. L. (2009). Smoking and lung cancer: recent evidence and a discussion of some questions. 1959. </a:t>
            </a:r>
            <a:r>
              <a:rPr lang="en-US" sz="2000" i="1" dirty="0">
                <a:solidFill>
                  <a:schemeClr val="bg1"/>
                </a:solidFill>
              </a:rPr>
              <a:t>International journal of epidemiology</a:t>
            </a:r>
            <a:r>
              <a:rPr lang="en-US" sz="2000" dirty="0">
                <a:solidFill>
                  <a:schemeClr val="bg1"/>
                </a:solidFill>
              </a:rPr>
              <a:t> (Vol. 38, pp. 1175–1191). Oxford University Press. </a:t>
            </a:r>
            <a:r>
              <a:rPr lang="en-US" sz="2000" dirty="0">
                <a:solidFill>
                  <a:schemeClr val="bg1"/>
                </a:solidFill>
                <a:hlinkClick r:id="rId2"/>
              </a:rPr>
              <a:t>http://doi.org/10.1093/ije/dyp289</a:t>
            </a:r>
            <a:endParaRPr lang="en-US" sz="2000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  <a:buFont typeface="Arial"/>
              <a:buAutoNum type="arabicPeriod"/>
            </a:pPr>
            <a:r>
              <a:rPr lang="en-US" sz="2000" dirty="0" err="1">
                <a:solidFill>
                  <a:schemeClr val="bg1"/>
                </a:solidFill>
              </a:rPr>
              <a:t>Schlesselman</a:t>
            </a:r>
            <a:r>
              <a:rPr lang="en-US" sz="2000" dirty="0">
                <a:solidFill>
                  <a:schemeClr val="bg1"/>
                </a:solidFill>
              </a:rPr>
              <a:t>, J. J. (1978). Assessing effects of confounding variables. </a:t>
            </a:r>
            <a:r>
              <a:rPr lang="en-US" sz="2000" i="1" dirty="0">
                <a:solidFill>
                  <a:schemeClr val="bg1"/>
                </a:solidFill>
              </a:rPr>
              <a:t>American Journal of Epidemiology</a:t>
            </a:r>
            <a:r>
              <a:rPr lang="en-US" sz="2000" dirty="0">
                <a:solidFill>
                  <a:schemeClr val="bg1"/>
                </a:solidFill>
              </a:rPr>
              <a:t>, </a:t>
            </a:r>
            <a:r>
              <a:rPr lang="en-US" sz="2000" i="1" dirty="0">
                <a:solidFill>
                  <a:schemeClr val="bg1"/>
                </a:solidFill>
              </a:rPr>
              <a:t>108</a:t>
            </a:r>
            <a:r>
              <a:rPr lang="en-US" sz="2000" dirty="0">
                <a:solidFill>
                  <a:schemeClr val="bg1"/>
                </a:solidFill>
              </a:rPr>
              <a:t>(1), 3–8.</a:t>
            </a:r>
          </a:p>
          <a:p>
            <a:pPr>
              <a:lnSpc>
                <a:spcPct val="100000"/>
              </a:lnSpc>
              <a:spcBef>
                <a:spcPts val="0"/>
              </a:spcBef>
              <a:buFont typeface="Arial"/>
              <a:buAutoNum type="arabicPeriod"/>
            </a:pPr>
            <a:r>
              <a:rPr lang="en-US" sz="2000" dirty="0">
                <a:solidFill>
                  <a:schemeClr val="bg1"/>
                </a:solidFill>
              </a:rPr>
              <a:t>Rosenbaum, P. R., &amp; Rubin, D. B. (1983). The Central Role of the Propensity Score in Observational Studies for Causal Effects. </a:t>
            </a:r>
            <a:r>
              <a:rPr lang="en-US" sz="2000" i="1" dirty="0" err="1">
                <a:solidFill>
                  <a:schemeClr val="bg1"/>
                </a:solidFill>
              </a:rPr>
              <a:t>Biometrika</a:t>
            </a:r>
            <a:r>
              <a:rPr lang="en-US" sz="2000" dirty="0">
                <a:solidFill>
                  <a:schemeClr val="bg1"/>
                </a:solidFill>
              </a:rPr>
              <a:t>, </a:t>
            </a:r>
            <a:r>
              <a:rPr lang="en-US" sz="2000" i="1" dirty="0">
                <a:solidFill>
                  <a:schemeClr val="bg1"/>
                </a:solidFill>
              </a:rPr>
              <a:t>70</a:t>
            </a:r>
            <a:r>
              <a:rPr lang="en-US" sz="2000" dirty="0">
                <a:solidFill>
                  <a:schemeClr val="bg1"/>
                </a:solidFill>
              </a:rPr>
              <a:t>(1), 41. http://</a:t>
            </a:r>
            <a:r>
              <a:rPr lang="en-US" sz="2000" dirty="0" err="1">
                <a:solidFill>
                  <a:schemeClr val="bg1"/>
                </a:solidFill>
              </a:rPr>
              <a:t>doi.org</a:t>
            </a:r>
            <a:r>
              <a:rPr lang="en-US" sz="2000" dirty="0">
                <a:solidFill>
                  <a:schemeClr val="bg1"/>
                </a:solidFill>
              </a:rPr>
              <a:t>/10.2307/2335942</a:t>
            </a:r>
          </a:p>
          <a:p>
            <a:pPr>
              <a:lnSpc>
                <a:spcPct val="100000"/>
              </a:lnSpc>
              <a:spcBef>
                <a:spcPts val="0"/>
              </a:spcBef>
              <a:buFont typeface="Arial"/>
              <a:buAutoNum type="arabicPeriod"/>
            </a:pPr>
            <a:r>
              <a:rPr lang="en-US" sz="2000" dirty="0">
                <a:solidFill>
                  <a:schemeClr val="bg1"/>
                </a:solidFill>
              </a:rPr>
              <a:t>Lin, D. Y., </a:t>
            </a:r>
            <a:r>
              <a:rPr lang="en-US" sz="2000" dirty="0" err="1">
                <a:solidFill>
                  <a:schemeClr val="bg1"/>
                </a:solidFill>
              </a:rPr>
              <a:t>Psaty</a:t>
            </a:r>
            <a:r>
              <a:rPr lang="en-US" sz="2000" dirty="0">
                <a:solidFill>
                  <a:schemeClr val="bg1"/>
                </a:solidFill>
              </a:rPr>
              <a:t>, B. M., &amp; </a:t>
            </a:r>
            <a:r>
              <a:rPr lang="en-US" sz="2000" dirty="0" err="1">
                <a:solidFill>
                  <a:schemeClr val="bg1"/>
                </a:solidFill>
              </a:rPr>
              <a:t>Kronmal</a:t>
            </a:r>
            <a:r>
              <a:rPr lang="en-US" sz="2000" dirty="0">
                <a:solidFill>
                  <a:schemeClr val="bg1"/>
                </a:solidFill>
              </a:rPr>
              <a:t>, R. A. (1998). Assessing the sensitivity of regression results to unmeasured confounders in observational studies. </a:t>
            </a:r>
            <a:r>
              <a:rPr lang="en-US" sz="2000" i="1" dirty="0">
                <a:solidFill>
                  <a:schemeClr val="bg1"/>
                </a:solidFill>
              </a:rPr>
              <a:t>Biometrics</a:t>
            </a:r>
            <a:r>
              <a:rPr lang="en-US" sz="2000" dirty="0">
                <a:solidFill>
                  <a:schemeClr val="bg1"/>
                </a:solidFill>
              </a:rPr>
              <a:t>, </a:t>
            </a:r>
            <a:r>
              <a:rPr lang="en-US" sz="2000" i="1" dirty="0">
                <a:solidFill>
                  <a:schemeClr val="bg1"/>
                </a:solidFill>
              </a:rPr>
              <a:t>54</a:t>
            </a:r>
            <a:r>
              <a:rPr lang="en-US" sz="2000" dirty="0">
                <a:solidFill>
                  <a:schemeClr val="bg1"/>
                </a:solidFill>
              </a:rPr>
              <a:t>(3), 948–963.</a:t>
            </a:r>
          </a:p>
          <a:p>
            <a:pPr>
              <a:lnSpc>
                <a:spcPct val="100000"/>
              </a:lnSpc>
              <a:spcBef>
                <a:spcPts val="0"/>
              </a:spcBef>
              <a:buFont typeface="Arial"/>
              <a:buAutoNum type="arabicPeriod"/>
            </a:pPr>
            <a:r>
              <a:rPr lang="en-US" sz="2000" dirty="0">
                <a:solidFill>
                  <a:schemeClr val="bg1"/>
                </a:solidFill>
              </a:rPr>
              <a:t>https://</a:t>
            </a:r>
            <a:r>
              <a:rPr lang="en-US" sz="2000" dirty="0" err="1">
                <a:solidFill>
                  <a:schemeClr val="bg1"/>
                </a:solidFill>
              </a:rPr>
              <a:t>cran.r-project.org</a:t>
            </a:r>
            <a:r>
              <a:rPr lang="en-US" sz="2000" dirty="0">
                <a:solidFill>
                  <a:schemeClr val="bg1"/>
                </a:solidFill>
              </a:rPr>
              <a:t>/web/packages/</a:t>
            </a:r>
            <a:r>
              <a:rPr lang="en-US" sz="2000" dirty="0" err="1">
                <a:solidFill>
                  <a:schemeClr val="bg1"/>
                </a:solidFill>
              </a:rPr>
              <a:t>tableone</a:t>
            </a:r>
            <a:r>
              <a:rPr lang="en-US" sz="2000" dirty="0">
                <a:solidFill>
                  <a:schemeClr val="bg1"/>
                </a:solidFill>
              </a:rPr>
              <a:t>/vignettes/</a:t>
            </a:r>
            <a:r>
              <a:rPr lang="en-US" sz="2000" dirty="0" err="1">
                <a:solidFill>
                  <a:schemeClr val="bg1"/>
                </a:solidFill>
              </a:rPr>
              <a:t>smd.html</a:t>
            </a:r>
            <a:endParaRPr lang="en-US" sz="2000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  <a:buAutoNum type="arabicPeriod"/>
            </a:pPr>
            <a:endParaRPr lang="en-US" sz="1200" dirty="0">
              <a:solidFill>
                <a:schemeClr val="bg1"/>
              </a:solidFill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780761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Thank you!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59988" y="1575595"/>
            <a:ext cx="10443112" cy="4351338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48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@</a:t>
            </a:r>
            <a:r>
              <a:rPr lang="en-US" sz="4800" dirty="0" err="1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LucyStats</a:t>
            </a:r>
            <a:endParaRPr lang="en-US" sz="4800" dirty="0">
              <a:solidFill>
                <a:schemeClr val="bg1"/>
              </a:solidFill>
              <a:latin typeface="Franklin Gothic Medium" charset="0"/>
              <a:ea typeface="Franklin Gothic Medium" charset="0"/>
              <a:cs typeface="Franklin Gothic Medium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4800" dirty="0">
                <a:solidFill>
                  <a:schemeClr val="bg1"/>
                </a:solidFill>
                <a:latin typeface="Franklin Gothic Medium" panose="020B0603020102020204" pitchFamily="34" charset="0"/>
              </a:rPr>
              <a:t>http://bit.ly</a:t>
            </a:r>
            <a:r>
              <a:rPr lang="en-US" sz="4800">
                <a:solidFill>
                  <a:schemeClr val="bg1"/>
                </a:solidFill>
                <a:latin typeface="Franklin Gothic Medium" panose="020B0603020102020204" pitchFamily="34" charset="0"/>
              </a:rPr>
              <a:t>/LucyStatsDDT2018</a:t>
            </a:r>
            <a:endParaRPr lang="en-US" sz="4800" dirty="0">
              <a:solidFill>
                <a:schemeClr val="bg1"/>
              </a:solidFill>
              <a:latin typeface="Franklin Gothic Medium" panose="020B0603020102020204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4800" dirty="0" err="1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lucymcgowan.com</a:t>
            </a:r>
            <a:endParaRPr lang="en-US" sz="4800" dirty="0">
              <a:solidFill>
                <a:schemeClr val="bg1"/>
              </a:solidFill>
              <a:latin typeface="Franklin Gothic Medium" charset="0"/>
              <a:ea typeface="Franklin Gothic Medium" charset="0"/>
              <a:cs typeface="Franklin Gothic Medium" charset="0"/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1" y="1918050"/>
            <a:ext cx="859125" cy="69634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49983"/>
          <a:stretch/>
        </p:blipFill>
        <p:spPr>
          <a:xfrm>
            <a:off x="537876" y="4305300"/>
            <a:ext cx="1037452" cy="842364"/>
          </a:xfrm>
          <a:prstGeom prst="rect">
            <a:avLst/>
          </a:prstGeom>
        </p:spPr>
      </p:pic>
      <p:sp>
        <p:nvSpPr>
          <p:cNvPr id="9" name="AutoShape 24">
            <a:extLst>
              <a:ext uri="{FF2B5EF4-FFF2-40B4-BE49-F238E27FC236}">
                <a16:creationId xmlns:a16="http://schemas.microsoft.com/office/drawing/2014/main" id="{0DB72493-98FF-B04D-BC4F-985AF96C5A8D}"/>
              </a:ext>
            </a:extLst>
          </p:cNvPr>
          <p:cNvSpPr>
            <a:spLocks/>
          </p:cNvSpPr>
          <p:nvPr/>
        </p:nvSpPr>
        <p:spPr bwMode="auto">
          <a:xfrm>
            <a:off x="685801" y="2890241"/>
            <a:ext cx="795625" cy="1001317"/>
          </a:xfrm>
          <a:custGeom>
            <a:avLst/>
            <a:gdLst/>
            <a:ahLst/>
            <a:cxnLst/>
            <a:rect l="0" t="0" r="r" b="b"/>
            <a:pathLst>
              <a:path w="21600" h="21471">
                <a:moveTo>
                  <a:pt x="812" y="3690"/>
                </a:moveTo>
                <a:lnTo>
                  <a:pt x="20788" y="3690"/>
                </a:lnTo>
                <a:lnTo>
                  <a:pt x="20788" y="4974"/>
                </a:lnTo>
                <a:lnTo>
                  <a:pt x="812" y="4974"/>
                </a:lnTo>
                <a:cubicBezTo>
                  <a:pt x="812" y="4974"/>
                  <a:pt x="812" y="3690"/>
                  <a:pt x="812" y="3690"/>
                </a:cubicBezTo>
                <a:close/>
                <a:moveTo>
                  <a:pt x="17837" y="6667"/>
                </a:moveTo>
                <a:cubicBezTo>
                  <a:pt x="17838" y="6738"/>
                  <a:pt x="17812" y="6807"/>
                  <a:pt x="17762" y="6867"/>
                </a:cubicBezTo>
                <a:lnTo>
                  <a:pt x="17365" y="7916"/>
                </a:lnTo>
                <a:lnTo>
                  <a:pt x="16947" y="7607"/>
                </a:lnTo>
                <a:lnTo>
                  <a:pt x="13992" y="10270"/>
                </a:lnTo>
                <a:cubicBezTo>
                  <a:pt x="13854" y="10393"/>
                  <a:pt x="13594" y="10394"/>
                  <a:pt x="13443" y="10276"/>
                </a:cubicBezTo>
                <a:lnTo>
                  <a:pt x="12486" y="9524"/>
                </a:lnTo>
                <a:lnTo>
                  <a:pt x="9824" y="11902"/>
                </a:lnTo>
                <a:cubicBezTo>
                  <a:pt x="9687" y="12024"/>
                  <a:pt x="9441" y="12025"/>
                  <a:pt x="9281" y="11912"/>
                </a:cubicBezTo>
                <a:lnTo>
                  <a:pt x="7737" y="10813"/>
                </a:lnTo>
                <a:lnTo>
                  <a:pt x="4193" y="13854"/>
                </a:lnTo>
                <a:cubicBezTo>
                  <a:pt x="4118" y="13919"/>
                  <a:pt x="4026" y="13953"/>
                  <a:pt x="3928" y="13953"/>
                </a:cubicBezTo>
                <a:cubicBezTo>
                  <a:pt x="3764" y="13953"/>
                  <a:pt x="3608" y="13856"/>
                  <a:pt x="3549" y="13718"/>
                </a:cubicBezTo>
                <a:cubicBezTo>
                  <a:pt x="3496" y="13593"/>
                  <a:pt x="3531" y="13462"/>
                  <a:pt x="3642" y="13366"/>
                </a:cubicBezTo>
                <a:lnTo>
                  <a:pt x="7436" y="10110"/>
                </a:lnTo>
                <a:cubicBezTo>
                  <a:pt x="7577" y="9989"/>
                  <a:pt x="7817" y="9988"/>
                  <a:pt x="7976" y="10101"/>
                </a:cubicBezTo>
                <a:lnTo>
                  <a:pt x="9515" y="11197"/>
                </a:lnTo>
                <a:lnTo>
                  <a:pt x="12191" y="8807"/>
                </a:lnTo>
                <a:cubicBezTo>
                  <a:pt x="12330" y="8683"/>
                  <a:pt x="12590" y="8683"/>
                  <a:pt x="12739" y="8801"/>
                </a:cubicBezTo>
                <a:lnTo>
                  <a:pt x="13695" y="9553"/>
                </a:lnTo>
                <a:lnTo>
                  <a:pt x="16347" y="7162"/>
                </a:lnTo>
                <a:lnTo>
                  <a:pt x="15880" y="6816"/>
                </a:lnTo>
                <a:lnTo>
                  <a:pt x="18076" y="6038"/>
                </a:lnTo>
                <a:cubicBezTo>
                  <a:pt x="18076" y="6038"/>
                  <a:pt x="17837" y="6667"/>
                  <a:pt x="17837" y="6667"/>
                </a:cubicBezTo>
                <a:close/>
                <a:moveTo>
                  <a:pt x="0" y="5722"/>
                </a:moveTo>
                <a:lnTo>
                  <a:pt x="1145" y="5722"/>
                </a:lnTo>
                <a:lnTo>
                  <a:pt x="1145" y="15493"/>
                </a:lnTo>
                <a:lnTo>
                  <a:pt x="6392" y="15493"/>
                </a:lnTo>
                <a:lnTo>
                  <a:pt x="3913" y="20872"/>
                </a:lnTo>
                <a:cubicBezTo>
                  <a:pt x="3852" y="21005"/>
                  <a:pt x="3866" y="21150"/>
                  <a:pt x="3953" y="21270"/>
                </a:cubicBezTo>
                <a:cubicBezTo>
                  <a:pt x="4040" y="21392"/>
                  <a:pt x="4192" y="21471"/>
                  <a:pt x="4339" y="21471"/>
                </a:cubicBezTo>
                <a:cubicBezTo>
                  <a:pt x="4492" y="21471"/>
                  <a:pt x="4622" y="21387"/>
                  <a:pt x="4687" y="21247"/>
                </a:cubicBezTo>
                <a:lnTo>
                  <a:pt x="7317" y="15541"/>
                </a:lnTo>
                <a:cubicBezTo>
                  <a:pt x="7325" y="15525"/>
                  <a:pt x="7331" y="15509"/>
                  <a:pt x="7336" y="15493"/>
                </a:cubicBezTo>
                <a:lnTo>
                  <a:pt x="14264" y="15493"/>
                </a:lnTo>
                <a:cubicBezTo>
                  <a:pt x="14270" y="15509"/>
                  <a:pt x="14276" y="15525"/>
                  <a:pt x="14283" y="15541"/>
                </a:cubicBezTo>
                <a:lnTo>
                  <a:pt x="16913" y="21247"/>
                </a:lnTo>
                <a:cubicBezTo>
                  <a:pt x="16978" y="21387"/>
                  <a:pt x="17108" y="21471"/>
                  <a:pt x="17262" y="21471"/>
                </a:cubicBezTo>
                <a:cubicBezTo>
                  <a:pt x="17409" y="21471"/>
                  <a:pt x="17560" y="21392"/>
                  <a:pt x="17647" y="21270"/>
                </a:cubicBezTo>
                <a:cubicBezTo>
                  <a:pt x="17734" y="21150"/>
                  <a:pt x="17748" y="21005"/>
                  <a:pt x="17687" y="20872"/>
                </a:cubicBezTo>
                <a:lnTo>
                  <a:pt x="15208" y="15493"/>
                </a:lnTo>
                <a:lnTo>
                  <a:pt x="20455" y="15493"/>
                </a:lnTo>
                <a:lnTo>
                  <a:pt x="20455" y="5722"/>
                </a:lnTo>
                <a:lnTo>
                  <a:pt x="21600" y="5722"/>
                </a:lnTo>
                <a:lnTo>
                  <a:pt x="21600" y="2941"/>
                </a:lnTo>
                <a:lnTo>
                  <a:pt x="11238" y="2941"/>
                </a:lnTo>
                <a:lnTo>
                  <a:pt x="11238" y="384"/>
                </a:lnTo>
                <a:cubicBezTo>
                  <a:pt x="11238" y="-129"/>
                  <a:pt x="10362" y="-128"/>
                  <a:pt x="10362" y="384"/>
                </a:cubicBezTo>
                <a:lnTo>
                  <a:pt x="10362" y="2941"/>
                </a:lnTo>
                <a:lnTo>
                  <a:pt x="0" y="2941"/>
                </a:lnTo>
                <a:cubicBezTo>
                  <a:pt x="0" y="2941"/>
                  <a:pt x="0" y="5722"/>
                  <a:pt x="0" y="5722"/>
                </a:cubicBezTo>
                <a:close/>
                <a:moveTo>
                  <a:pt x="0" y="5722"/>
                </a:moveTo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lIns="0" tIns="0" rIns="0" bIns="0"/>
          <a:lstStyle/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7559797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D0DC7D6-CDC3-994C-B197-E00E017779AB}"/>
              </a:ext>
            </a:extLst>
          </p:cNvPr>
          <p:cNvSpPr/>
          <p:nvPr/>
        </p:nvSpPr>
        <p:spPr>
          <a:xfrm>
            <a:off x="734135" y="5263634"/>
            <a:ext cx="25449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http://</a:t>
            </a:r>
            <a:r>
              <a:rPr lang="en-US" dirty="0" err="1">
                <a:solidFill>
                  <a:schemeClr val="bg1"/>
                </a:solidFill>
              </a:rPr>
              <a:t>nssdeviations.com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3AA1DB8-707D-E744-BC85-B9E64FA2D98C}"/>
              </a:ext>
            </a:extLst>
          </p:cNvPr>
          <p:cNvSpPr/>
          <p:nvPr/>
        </p:nvSpPr>
        <p:spPr>
          <a:xfrm>
            <a:off x="734135" y="5632966"/>
            <a:ext cx="83503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http://</a:t>
            </a:r>
            <a:r>
              <a:rPr lang="en-US" dirty="0" err="1">
                <a:solidFill>
                  <a:schemeClr val="bg1"/>
                </a:solidFill>
              </a:rPr>
              <a:t>livefreeordichotomize.com</a:t>
            </a:r>
            <a:r>
              <a:rPr lang="en-US" dirty="0">
                <a:solidFill>
                  <a:schemeClr val="bg1"/>
                </a:solidFill>
              </a:rPr>
              <a:t>/2016/12/15/hill-for-the-data-scientist-an-</a:t>
            </a:r>
            <a:r>
              <a:rPr lang="en-US" dirty="0" err="1">
                <a:solidFill>
                  <a:schemeClr val="bg1"/>
                </a:solidFill>
              </a:rPr>
              <a:t>xkcd</a:t>
            </a:r>
            <a:r>
              <a:rPr lang="en-US" dirty="0">
                <a:solidFill>
                  <a:schemeClr val="bg1"/>
                </a:solidFill>
              </a:rPr>
              <a:t>-story/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913BA5-E3F6-054C-A34B-A0C1F8CF7A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524" b="98738" l="0" r="98288">
                        <a14:foregroundMark x1="46233" y1="21609" x2="46233" y2="65773"/>
                        <a14:foregroundMark x1="51199" y1="20032" x2="64384" y2="55205"/>
                        <a14:foregroundMark x1="65240" y1="31861" x2="52740" y2="14826"/>
                        <a14:foregroundMark x1="60445" y1="20505" x2="60445" y2="20505"/>
                        <a14:foregroundMark x1="68836" y1="26025" x2="68836" y2="26025"/>
                        <a14:foregroundMark x1="61301" y1="20032" x2="61301" y2="20032"/>
                        <a14:foregroundMark x1="69692" y1="24448" x2="79795" y2="34543"/>
                        <a14:foregroundMark x1="75685" y1="25552" x2="12842" y2="47476"/>
                        <a14:foregroundMark x1="47945" y1="12303" x2="9760" y2="31546"/>
                        <a14:foregroundMark x1="9760" y1="30915" x2="14897" y2="57571"/>
                        <a14:foregroundMark x1="11815" y1="58675" x2="55993" y2="69085"/>
                        <a14:foregroundMark x1="10959" y1="62618" x2="41096" y2="75394"/>
                        <a14:foregroundMark x1="48630" y1="84858" x2="67637" y2="58675"/>
                        <a14:foregroundMark x1="59075" y1="83123" x2="84075" y2="58991"/>
                        <a14:foregroundMark x1="77740" y1="52050" x2="77740" y2="29338"/>
                        <a14:foregroundMark x1="85788" y1="60095" x2="85788" y2="34227"/>
                        <a14:foregroundMark x1="86130" y1="67192" x2="68836" y2="74606"/>
                        <a14:foregroundMark x1="50685" y1="86120" x2="29110" y2="78233"/>
                        <a14:foregroundMark x1="25856" y1="49685" x2="28938" y2="48580"/>
                        <a14:foregroundMark x1="29795" y1="47950" x2="35103" y2="48896"/>
                        <a14:foregroundMark x1="58733" y1="18612" x2="64384" y2="21293"/>
                        <a14:foregroundMark x1="29110" y1="50158" x2="58733" y2="5836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8792" y="269484"/>
            <a:ext cx="4621708" cy="5017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1192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9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92CF4F"/>
      </a:accent1>
      <a:accent2>
        <a:srgbClr val="EAEAEA"/>
      </a:accent2>
      <a:accent3>
        <a:srgbClr val="5E5E5E"/>
      </a:accent3>
      <a:accent4>
        <a:srgbClr val="01AFEF"/>
      </a:accent4>
      <a:accent5>
        <a:srgbClr val="A1DAF5"/>
      </a:accent5>
      <a:accent6>
        <a:srgbClr val="FEC001"/>
      </a:accent6>
      <a:hlink>
        <a:srgbClr val="92CF4F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2778</TotalTime>
  <Words>2738</Words>
  <Application>Microsoft Macintosh PowerPoint</Application>
  <PresentationFormat>Widescreen</PresentationFormat>
  <Paragraphs>863</Paragraphs>
  <Slides>86</Slides>
  <Notes>31</Notes>
  <HiddenSlides>2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86</vt:i4>
      </vt:variant>
    </vt:vector>
  </HeadingPairs>
  <TitlesOfParts>
    <vt:vector size="99" baseType="lpstr">
      <vt:lpstr>ＭＳ Ｐゴシック</vt:lpstr>
      <vt:lpstr>Arial</vt:lpstr>
      <vt:lpstr>Calibri</vt:lpstr>
      <vt:lpstr>Calibri Light</vt:lpstr>
      <vt:lpstr>Cambria Math</vt:lpstr>
      <vt:lpstr>Franklin Gothic Heavy</vt:lpstr>
      <vt:lpstr>Franklin Gothic Medium</vt:lpstr>
      <vt:lpstr>Lucida</vt:lpstr>
      <vt:lpstr>Mangal</vt:lpstr>
      <vt:lpstr>Monaco</vt:lpstr>
      <vt:lpstr>Times New Roman</vt:lpstr>
      <vt:lpstr>Wingdings</vt:lpstr>
      <vt:lpstr>Office Theme</vt:lpstr>
      <vt:lpstr>Making Causal Claims as a Data Scientist: Tips and Tricks Using 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✌️ parts</vt:lpstr>
      <vt:lpstr>Hill’s Criteria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Observational Studies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Confounding</vt:lpstr>
      <vt:lpstr>Confounding</vt:lpstr>
      <vt:lpstr>Meaningful confounders</vt:lpstr>
      <vt:lpstr>Confounding</vt:lpstr>
      <vt:lpstr>Meaningful confounders</vt:lpstr>
      <vt:lpstr>Confounding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Propensity Scores</vt:lpstr>
      <vt:lpstr>Propensity Scores</vt:lpstr>
      <vt:lpstr>Weighting</vt:lpstr>
      <vt:lpstr>Weighting</vt:lpstr>
      <vt:lpstr>PowerPoint Presentation</vt:lpstr>
      <vt:lpstr>Propensity Scores</vt:lpstr>
      <vt:lpstr>PowerPoint Presentation</vt:lpstr>
      <vt:lpstr>PowerPoint Presentation</vt:lpstr>
      <vt:lpstr>Standardized mean difference</vt:lpstr>
      <vt:lpstr>Standardized Mean Difference</vt:lpstr>
      <vt:lpstr>Standardized Mean Difference</vt:lpstr>
      <vt:lpstr>Standardized Mean Difference</vt:lpstr>
      <vt:lpstr>Standardized Mean Difference</vt:lpstr>
      <vt:lpstr>PowerPoint Presentation</vt:lpstr>
      <vt:lpstr>PowerPoint Presentation</vt:lpstr>
      <vt:lpstr>Standardized Mean Difference</vt:lpstr>
      <vt:lpstr>Standardized Mean Difference</vt:lpstr>
      <vt:lpstr>PowerPoint Presentation</vt:lpstr>
      <vt:lpstr>Outcome model</vt:lpstr>
      <vt:lpstr>Outcome model</vt:lpstr>
      <vt:lpstr>Outcome model</vt:lpstr>
      <vt:lpstr>unmeasured confounding</vt:lpstr>
      <vt:lpstr>All you need</vt:lpstr>
      <vt:lpstr>All you need</vt:lpstr>
      <vt:lpstr>All you need</vt:lpstr>
      <vt:lpstr>Tipping point analyses</vt:lpstr>
      <vt:lpstr>All you need</vt:lpstr>
      <vt:lpstr>All you need</vt:lpstr>
      <vt:lpstr>Exposure-unmeasured confounder effect</vt:lpstr>
      <vt:lpstr>PowerPoint Presentation</vt:lpstr>
      <vt:lpstr>Confounding</vt:lpstr>
      <vt:lpstr>Standardized Mean Difference</vt:lpstr>
      <vt:lpstr>Standardized Mean Difference</vt:lpstr>
      <vt:lpstr>PowerPoint Presentation</vt:lpstr>
      <vt:lpstr>✌️ parts</vt:lpstr>
      <vt:lpstr>PowerPoint Presentation</vt:lpstr>
      <vt:lpstr>R </vt:lpstr>
      <vt:lpstr>References</vt:lpstr>
      <vt:lpstr>Thank you!</vt:lpstr>
    </vt:vector>
  </TitlesOfParts>
  <Company/>
  <LinksUpToDate>false</LinksUpToDate>
  <SharedDoc>false</SharedDoc>
  <HyperlinksChanged>false</HyperlinksChanged>
  <AppVersion>16.0009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Lucy McGowan</dc:creator>
  <cp:lastModifiedBy>Microsoft Office User</cp:lastModifiedBy>
  <cp:revision>80</cp:revision>
  <dcterms:created xsi:type="dcterms:W3CDTF">2017-11-08T23:32:53Z</dcterms:created>
  <dcterms:modified xsi:type="dcterms:W3CDTF">2018-01-27T00:27:48Z</dcterms:modified>
</cp:coreProperties>
</file>